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4" r:id="rId6"/>
    <p:sldId id="265" r:id="rId7"/>
    <p:sldId id="266" r:id="rId8"/>
    <p:sldId id="268" r:id="rId9"/>
    <p:sldId id="269" r:id="rId10"/>
    <p:sldId id="271" r:id="rId11"/>
    <p:sldId id="272" r:id="rId12"/>
    <p:sldId id="270" r:id="rId13"/>
    <p:sldId id="273" r:id="rId14"/>
    <p:sldId id="274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54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5292B4-2DE3-CF98-4B02-3F5DC1F3CA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D04C2-AEAD-C2B8-65DD-CE496DFD24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7E6B-F426-88C4-8ECC-1CAF6427F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0E631E-08B1-FAAF-0B71-F7CD1D74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8FDAF-5D4F-C371-5FAF-9836642B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84129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89FCC-1DC7-3AF5-A3B4-6E9DB0AFF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8FA685-E1B5-518D-2402-5D6A01AC0F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E7BC7-810C-F48D-3CA6-DB9C5B37B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B0080-56B1-E968-1ED6-96DAF206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B34C2-4CC8-F5AB-8E2E-4FB5FF64F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636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78FF9A-E5F7-584F-6090-CBB6AB929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090152-1B0B-2AA1-4252-3FB986323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24CB4-6F50-3A4F-C120-5898EC2CC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ADED2-2CE9-D3AE-9A02-BAB3A9610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393719-8FB7-6730-8712-B17CE6448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93829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BA799-EAB7-9676-6B9A-A65B6271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174BE-1F3A-AE12-76D5-CA95DD4BA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4F3D-DDCC-9C76-FA95-C49046DA5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311C1-1978-C1A4-CD95-A3878DE0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B9D766-91F2-A2DD-A7F0-0AC8C25DA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83954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D85F-5427-A7A1-CC02-477A61C6C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10AF-62E9-53AC-7E69-C9733F220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AFF03-7F5C-D0FB-7546-F8DF499CA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BE8-5B35-ECED-37E6-81DDD83F4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B8BF3B-3154-B8E9-02F0-3AE68D76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058646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8A011-D89D-D173-0E9D-EA1DA4F2F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90626E-001C-4D06-23B7-AD71DA6BD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61FF6-999A-26DA-44B7-17E828857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E5B4B3-0D2B-83D0-150B-CF8660368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5EB5CF-03D0-D8DD-53E8-805FA92EE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5D0961-DE1D-812B-8A2B-8DF87740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45119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57883-3D24-F7C8-FC2C-001D4C824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39288-4144-33D9-D268-4EA58EB60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BAAF1-C477-A15F-989C-4297B5D9F0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50ACBE-457C-D08C-85B5-6B722E07DE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F3EEC-F1EF-9EB2-6CC4-27256DC823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ED0C00-2713-BBD9-9B19-2E797B7BF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FD8FE4-D35F-2F34-B4ED-0DA51007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D36D60-7732-7702-5364-E36C30BB8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88936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3D6F-E3C3-3655-9919-4AF42A079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CD0F39-7BFC-7A3A-C281-F7C16D7E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B13B6F1-6736-0AEC-CC13-1A2FE2A1B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53F571-6534-007D-BD4C-78B7F506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058909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D29B9C-4EAF-85AB-B3CB-198D295AF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F975FB-5532-7794-999F-976CDD69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B244A-DDA5-AB33-1910-154627C1D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287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8503-E5F4-83D0-1967-FB2D63CB2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E8C38-CA89-4B27-53DD-C847FB2D6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C98993-83AC-8359-5960-E1DB40712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06E24-B644-87E2-7397-62DEEF74C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A2874A-B947-6654-D9B2-F621C70FC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0DD5FD-F97A-A9C8-7F0A-DD2FE99D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7292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9AC76-AD9C-B798-0E76-29CC1A4A6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CD3307-8C31-901B-7040-E164D4019B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60D07-ED4F-FD35-05B5-3CD1EACDDC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F81366-4F28-78C5-5D87-F8B434F1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16BF9-AE72-D1DB-23A7-B348B4882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D71F31-3B32-290E-1B1C-92C05AADF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94406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C469B-46B8-3DA8-58E5-17EAAFA19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E8955-266A-594D-6947-F3DD49404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5359-34FF-F230-742A-8BF7D48204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9F6C7-C9DC-497D-919B-2906AAB4AC39}" type="datetimeFigureOut">
              <a:rPr lang="en-ID" smtClean="0"/>
              <a:t>05/11/2024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0B876-1F47-B47E-36C3-1841841C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E0A88-5E41-79F1-E270-E3DB7C306C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67FA9C-C69D-49E8-9624-E0ACBDDFCDB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6616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100B-25CC-5186-45D5-3C4FC1CAE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8248" y="1751347"/>
            <a:ext cx="7274507" cy="3355305"/>
          </a:xfrm>
        </p:spPr>
        <p:txBody>
          <a:bodyPr>
            <a:normAutofit/>
          </a:bodyPr>
          <a:lstStyle/>
          <a:p>
            <a:r>
              <a:rPr lang="en-ID" b="1" dirty="0"/>
              <a:t>Chapter 16</a:t>
            </a:r>
            <a:br>
              <a:rPr lang="en-ID" dirty="0"/>
            </a:br>
            <a:r>
              <a:rPr lang="en-ID" dirty="0" err="1"/>
              <a:t>Mikrosirkulasi</a:t>
            </a:r>
            <a:r>
              <a:rPr lang="en-ID" dirty="0"/>
              <a:t> dan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Limfatik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712A8E-9A65-BFD4-FC9F-F46507DC2822}"/>
              </a:ext>
            </a:extLst>
          </p:cNvPr>
          <p:cNvSpPr txBox="1"/>
          <p:nvPr/>
        </p:nvSpPr>
        <p:spPr>
          <a:xfrm>
            <a:off x="7836204" y="867005"/>
            <a:ext cx="609698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 err="1"/>
              <a:t>Sumber</a:t>
            </a:r>
            <a:r>
              <a:rPr lang="en-ID" sz="2400" dirty="0"/>
              <a:t> </a:t>
            </a:r>
            <a:r>
              <a:rPr lang="en-ID" sz="2400" dirty="0" err="1"/>
              <a:t>utama</a:t>
            </a:r>
            <a:r>
              <a:rPr lang="en-ID" sz="2400" dirty="0"/>
              <a:t>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2CA3CC8-B7C0-DC25-DF3D-773253505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4835" y="1396960"/>
            <a:ext cx="3676519" cy="4836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7575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BD0B8-8AF9-8740-1DD3-E9EA7CD57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D202A8-5F6C-84A5-A2DB-8CE7BCAE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sz="4400" b="1" dirty="0" err="1"/>
              <a:t>Fungsi</a:t>
            </a:r>
            <a:r>
              <a:rPr lang="en-ID" sz="4400" b="1" dirty="0"/>
              <a:t> Rata-rata </a:t>
            </a:r>
            <a:r>
              <a:rPr lang="en-ID" sz="4400" b="1" dirty="0" err="1"/>
              <a:t>Sistem</a:t>
            </a:r>
            <a:r>
              <a:rPr lang="en-ID" sz="4400" b="1" dirty="0"/>
              <a:t> </a:t>
            </a:r>
            <a:r>
              <a:rPr lang="en-ID" sz="4400" b="1" dirty="0" err="1"/>
              <a:t>Kapiler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EEA84-3413-A5DA-7C22-97005A43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</a:t>
            </a:r>
            <a:r>
              <a:rPr lang="en-ID" dirty="0" err="1"/>
              <a:t>bersifat</a:t>
            </a:r>
            <a:r>
              <a:rPr lang="en-ID" dirty="0"/>
              <a:t> </a:t>
            </a:r>
            <a:r>
              <a:rPr lang="en-ID" dirty="0" err="1"/>
              <a:t>terputus-putus</a:t>
            </a:r>
            <a:r>
              <a:rPr lang="en-ID" dirty="0"/>
              <a:t> </a:t>
            </a:r>
            <a:r>
              <a:rPr lang="en-ID" i="1" dirty="0"/>
              <a:t>(intermittent</a:t>
            </a:r>
            <a:r>
              <a:rPr lang="en-ID" dirty="0"/>
              <a:t>)</a:t>
            </a:r>
            <a:r>
              <a:rPr lang="en-ID" i="1" dirty="0"/>
              <a:t>,</a:t>
            </a:r>
            <a:r>
              <a:rPr lang="en-ID" dirty="0"/>
              <a:t> </a:t>
            </a:r>
            <a:r>
              <a:rPr lang="en-ID" dirty="0" err="1"/>
              <a:t>terdapat</a:t>
            </a:r>
            <a:r>
              <a:rPr lang="en-ID" dirty="0"/>
              <a:t> </a:t>
            </a:r>
            <a:r>
              <a:rPr lang="en-ID" dirty="0" err="1"/>
              <a:t>begitu</a:t>
            </a:r>
            <a:r>
              <a:rPr lang="en-ID" dirty="0"/>
              <a:t> </a:t>
            </a:r>
            <a:r>
              <a:rPr lang="en-ID" dirty="0" err="1"/>
              <a:t>banyak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keseluruhannya</a:t>
            </a:r>
            <a:r>
              <a:rPr lang="en-ID" dirty="0"/>
              <a:t> </a:t>
            </a:r>
            <a:r>
              <a:rPr lang="en-ID" dirty="0" err="1"/>
              <a:t>menjadi</a:t>
            </a:r>
            <a:r>
              <a:rPr lang="en-ID" dirty="0"/>
              <a:t> rata-rata. </a:t>
            </a:r>
            <a:r>
              <a:rPr lang="en-ID" dirty="0" err="1"/>
              <a:t>Artinya</a:t>
            </a:r>
            <a:r>
              <a:rPr lang="en-ID" dirty="0"/>
              <a:t>,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b="1" dirty="0" err="1"/>
              <a:t>laju</a:t>
            </a:r>
            <a:r>
              <a:rPr lang="en-ID" b="1" dirty="0"/>
              <a:t> rata-rata </a:t>
            </a:r>
            <a:r>
              <a:rPr lang="en-ID" b="1" dirty="0" err="1"/>
              <a:t>aliran</a:t>
            </a:r>
            <a:r>
              <a:rPr lang="en-ID" b="1" dirty="0"/>
              <a:t> </a:t>
            </a:r>
            <a:r>
              <a:rPr lang="en-ID" b="1" dirty="0" err="1"/>
              <a:t>darah</a:t>
            </a:r>
            <a:r>
              <a:rPr lang="en-ID" b="1" dirty="0"/>
              <a:t> </a:t>
            </a:r>
            <a:r>
              <a:rPr lang="en-ID" b="1" dirty="0" err="1"/>
              <a:t>melalui</a:t>
            </a:r>
            <a:r>
              <a:rPr lang="en-ID" b="1" dirty="0"/>
              <a:t> </a:t>
            </a:r>
            <a:r>
              <a:rPr lang="en-ID" b="1" dirty="0" err="1"/>
              <a:t>setiap</a:t>
            </a:r>
            <a:r>
              <a:rPr lang="en-ID" b="1" dirty="0"/>
              <a:t> </a:t>
            </a:r>
            <a:r>
              <a:rPr lang="en-ID" b="1" dirty="0" err="1"/>
              <a:t>lapisan</a:t>
            </a:r>
            <a:r>
              <a:rPr lang="en-ID" b="1" dirty="0"/>
              <a:t> </a:t>
            </a:r>
            <a:r>
              <a:rPr lang="en-ID" b="1" dirty="0" err="1"/>
              <a:t>kapiler</a:t>
            </a:r>
            <a:r>
              <a:rPr lang="en-ID" b="1" dirty="0"/>
              <a:t> </a:t>
            </a:r>
            <a:r>
              <a:rPr lang="en-ID" b="1" dirty="0" err="1"/>
              <a:t>jaringan</a:t>
            </a:r>
            <a:r>
              <a:rPr lang="en-ID" dirty="0"/>
              <a:t>, </a:t>
            </a:r>
            <a:r>
              <a:rPr lang="en-ID" b="1" dirty="0" err="1"/>
              <a:t>tekanan</a:t>
            </a:r>
            <a:r>
              <a:rPr lang="en-ID" b="1" dirty="0"/>
              <a:t> </a:t>
            </a:r>
            <a:r>
              <a:rPr lang="en-ID" b="1" dirty="0" err="1"/>
              <a:t>kapiler</a:t>
            </a:r>
            <a:r>
              <a:rPr lang="en-ID" b="1" dirty="0"/>
              <a:t> rata-rata di </a:t>
            </a:r>
            <a:r>
              <a:rPr lang="en-ID" b="1" dirty="0" err="1"/>
              <a:t>dalam</a:t>
            </a:r>
            <a:r>
              <a:rPr lang="en-ID" b="1" dirty="0"/>
              <a:t> </a:t>
            </a:r>
            <a:r>
              <a:rPr lang="en-ID" b="1" dirty="0" err="1"/>
              <a:t>kapiler</a:t>
            </a:r>
            <a:r>
              <a:rPr lang="en-ID" dirty="0"/>
              <a:t>, dan </a:t>
            </a:r>
            <a:r>
              <a:rPr lang="en-ID" b="1" dirty="0" err="1"/>
              <a:t>laju</a:t>
            </a:r>
            <a:r>
              <a:rPr lang="en-ID" b="1" dirty="0"/>
              <a:t> rata-rata </a:t>
            </a:r>
            <a:r>
              <a:rPr lang="en-ID" b="1" dirty="0" err="1"/>
              <a:t>perpindahan</a:t>
            </a:r>
            <a:r>
              <a:rPr lang="en-ID" b="1" dirty="0"/>
              <a:t> </a:t>
            </a:r>
            <a:r>
              <a:rPr lang="en-ID" b="1" dirty="0" err="1"/>
              <a:t>zat</a:t>
            </a:r>
            <a:r>
              <a:rPr lang="en-ID" b="1" dirty="0"/>
              <a:t> </a:t>
            </a:r>
            <a:r>
              <a:rPr lang="en-ID" b="1" dirty="0" err="1"/>
              <a:t>antara</a:t>
            </a:r>
            <a:r>
              <a:rPr lang="en-ID" b="1" dirty="0"/>
              <a:t> </a:t>
            </a:r>
            <a:r>
              <a:rPr lang="en-ID" b="1" dirty="0" err="1"/>
              <a:t>darah</a:t>
            </a:r>
            <a:r>
              <a:rPr lang="en-ID" b="1" dirty="0"/>
              <a:t> </a:t>
            </a:r>
            <a:r>
              <a:rPr lang="en-ID" b="1" dirty="0" err="1"/>
              <a:t>kapiler</a:t>
            </a:r>
            <a:r>
              <a:rPr lang="en-ID" b="1" dirty="0"/>
              <a:t> dan </a:t>
            </a:r>
            <a:r>
              <a:rPr lang="en-ID" b="1" dirty="0" err="1"/>
              <a:t>cairan</a:t>
            </a:r>
            <a:r>
              <a:rPr lang="en-ID" b="1" dirty="0"/>
              <a:t> </a:t>
            </a:r>
            <a:r>
              <a:rPr lang="en-ID" b="1" dirty="0" err="1"/>
              <a:t>interstisial</a:t>
            </a:r>
            <a:r>
              <a:rPr lang="en-ID" b="1" dirty="0"/>
              <a:t> di </a:t>
            </a:r>
            <a:r>
              <a:rPr lang="en-ID" b="1" dirty="0" err="1"/>
              <a:t>sekitarnya</a:t>
            </a:r>
            <a:r>
              <a:rPr lang="en-ID" dirty="0"/>
              <a:t>. Di </a:t>
            </a:r>
            <a:r>
              <a:rPr lang="en-ID" dirty="0" err="1"/>
              <a:t>sisa</a:t>
            </a:r>
            <a:r>
              <a:rPr lang="en-ID" dirty="0"/>
              <a:t> chapter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membahas</a:t>
            </a:r>
            <a:r>
              <a:rPr lang="en-ID" dirty="0"/>
              <a:t> rata-rata </a:t>
            </a:r>
            <a:r>
              <a:rPr lang="en-ID" dirty="0" err="1"/>
              <a:t>ini</a:t>
            </a:r>
            <a:r>
              <a:rPr lang="en-ID" dirty="0"/>
              <a:t>, 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diingat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rata-rata </a:t>
            </a:r>
            <a:r>
              <a:rPr lang="en-ID" dirty="0" err="1"/>
              <a:t>tersebut</a:t>
            </a:r>
            <a:r>
              <a:rPr lang="en-ID" dirty="0"/>
              <a:t>, pada </a:t>
            </a:r>
            <a:r>
              <a:rPr lang="en-ID" dirty="0" err="1"/>
              <a:t>kenyataannya</a:t>
            </a:r>
            <a:r>
              <a:rPr lang="en-ID" dirty="0"/>
              <a:t>,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miliaran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individual, yang masing-masing </a:t>
            </a:r>
            <a:r>
              <a:rPr lang="en-ID" dirty="0" err="1"/>
              <a:t>beroperasi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terputus-putus</a:t>
            </a:r>
            <a:r>
              <a:rPr lang="en-ID" dirty="0"/>
              <a:t> (intermittent)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respons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7C52D8-CC24-5740-3E5E-6C12D1F62DD5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2018040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02A016-EAF9-EF69-697A-8FE45A5CF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580D-3324-2F40-9154-DC2287C72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b="1" dirty="0" err="1"/>
              <a:t>Pertukaran</a:t>
            </a:r>
            <a:r>
              <a:rPr lang="en-ID" b="1" dirty="0"/>
              <a:t> Air, </a:t>
            </a:r>
            <a:r>
              <a:rPr lang="en-ID" b="1" dirty="0" err="1"/>
              <a:t>Nutrisi</a:t>
            </a:r>
            <a:r>
              <a:rPr lang="en-ID" b="1" dirty="0"/>
              <a:t>, dan </a:t>
            </a:r>
            <a:r>
              <a:rPr lang="en-ID" b="1" dirty="0" err="1"/>
              <a:t>Zat</a:t>
            </a:r>
            <a:r>
              <a:rPr lang="en-ID" b="1" dirty="0"/>
              <a:t> Lain Antara Darah dan </a:t>
            </a:r>
            <a:r>
              <a:rPr lang="en-ID" b="1" dirty="0" err="1"/>
              <a:t>Cairan</a:t>
            </a:r>
            <a:r>
              <a:rPr lang="en-ID" b="1" dirty="0"/>
              <a:t> </a:t>
            </a:r>
            <a:r>
              <a:rPr lang="en-ID" b="1" dirty="0" err="1"/>
              <a:t>Interstisial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81F65-10A5-AD1A-9BA7-4C2411A6F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dirty="0" err="1"/>
              <a:t>Difusi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</a:t>
            </a:r>
            <a:r>
              <a:rPr lang="en-ID" dirty="0" err="1"/>
              <a:t>Merupakan</a:t>
            </a:r>
            <a:r>
              <a:rPr lang="en-ID" dirty="0"/>
              <a:t> Cara Paling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Memindahkan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Antara Plasma dan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Interstisial</a:t>
            </a:r>
            <a:endParaRPr lang="en-ID" dirty="0"/>
          </a:p>
          <a:p>
            <a:pPr marL="0" indent="0">
              <a:buNone/>
            </a:pPr>
            <a:r>
              <a:rPr lang="en-ID" b="1" dirty="0"/>
              <a:t>Gambar 16-3 </a:t>
            </a:r>
            <a:r>
              <a:rPr lang="en-ID" dirty="0" err="1"/>
              <a:t>mengilustrasikan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saat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</a:t>
            </a:r>
            <a:r>
              <a:rPr lang="en-ID" dirty="0" err="1"/>
              <a:t>mengalir</a:t>
            </a:r>
            <a:r>
              <a:rPr lang="en-ID" dirty="0"/>
              <a:t> di </a:t>
            </a:r>
            <a:r>
              <a:rPr lang="en-ID" dirty="0" err="1"/>
              <a:t>sepanjang</a:t>
            </a:r>
            <a:r>
              <a:rPr lang="en-ID" dirty="0"/>
              <a:t> lumen </a:t>
            </a:r>
            <a:r>
              <a:rPr lang="en-ID" dirty="0" err="1"/>
              <a:t>kapiler</a:t>
            </a:r>
            <a:r>
              <a:rPr lang="en-ID" dirty="0"/>
              <a:t>, </a:t>
            </a:r>
            <a:r>
              <a:rPr lang="en-ID" dirty="0" err="1"/>
              <a:t>sejumlah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molekul</a:t>
            </a:r>
            <a:r>
              <a:rPr lang="en-ID" dirty="0"/>
              <a:t> air dan </a:t>
            </a:r>
            <a:r>
              <a:rPr lang="en-ID" dirty="0" err="1"/>
              <a:t>partikel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berdifusi</a:t>
            </a:r>
            <a:r>
              <a:rPr lang="en-ID" dirty="0"/>
              <a:t> </a:t>
            </a:r>
            <a:r>
              <a:rPr lang="en-ID" dirty="0" err="1"/>
              <a:t>bolak-balik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dinding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, </a:t>
            </a:r>
            <a:r>
              <a:rPr lang="en-ID" dirty="0" err="1"/>
              <a:t>sehingga</a:t>
            </a:r>
            <a:r>
              <a:rPr lang="en-ID" dirty="0"/>
              <a:t> </a:t>
            </a:r>
            <a:r>
              <a:rPr lang="en-ID" dirty="0" err="1"/>
              <a:t>terjadi</a:t>
            </a:r>
            <a:r>
              <a:rPr lang="en-ID" dirty="0"/>
              <a:t> </a:t>
            </a:r>
            <a:r>
              <a:rPr lang="en-ID" dirty="0" err="1"/>
              <a:t>pencampuran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kontinu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interstisial</a:t>
            </a:r>
            <a:r>
              <a:rPr lang="en-ID" dirty="0"/>
              <a:t> dan plasma. </a:t>
            </a:r>
            <a:r>
              <a:rPr lang="en-ID" dirty="0" err="1"/>
              <a:t>Elektrolit</a:t>
            </a:r>
            <a:r>
              <a:rPr lang="en-ID" dirty="0"/>
              <a:t>, </a:t>
            </a:r>
            <a:r>
              <a:rPr lang="en-ID" dirty="0" err="1"/>
              <a:t>nutrisi</a:t>
            </a:r>
            <a:r>
              <a:rPr lang="en-ID" dirty="0"/>
              <a:t>, dan </a:t>
            </a:r>
            <a:r>
              <a:rPr lang="en-ID" dirty="0" err="1"/>
              <a:t>produk</a:t>
            </a:r>
            <a:r>
              <a:rPr lang="en-ID" dirty="0"/>
              <a:t> </a:t>
            </a:r>
            <a:r>
              <a:rPr lang="en-ID" dirty="0" err="1"/>
              <a:t>sisa</a:t>
            </a:r>
            <a:r>
              <a:rPr lang="en-ID" dirty="0"/>
              <a:t> </a:t>
            </a:r>
            <a:r>
              <a:rPr lang="en-ID" dirty="0" err="1"/>
              <a:t>metabolisme</a:t>
            </a:r>
            <a:r>
              <a:rPr lang="en-ID" dirty="0"/>
              <a:t>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berdifusi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. Protein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satu-satunya</a:t>
            </a:r>
            <a:r>
              <a:rPr lang="en-ID" dirty="0"/>
              <a:t> </a:t>
            </a:r>
            <a:r>
              <a:rPr lang="en-ID" dirty="0" err="1"/>
              <a:t>konstituen</a:t>
            </a:r>
            <a:r>
              <a:rPr lang="en-ID" dirty="0"/>
              <a:t> </a:t>
            </a:r>
            <a:r>
              <a:rPr lang="en-ID" dirty="0" err="1"/>
              <a:t>terlarut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plasma dan </a:t>
            </a:r>
            <a:r>
              <a:rPr lang="en-ID" dirty="0" err="1"/>
              <a:t>cairan</a:t>
            </a:r>
            <a:r>
              <a:rPr lang="en-ID" dirty="0"/>
              <a:t> </a:t>
            </a:r>
            <a:r>
              <a:rPr lang="en-ID" dirty="0" err="1"/>
              <a:t>interstisial</a:t>
            </a:r>
            <a:r>
              <a:rPr lang="en-ID" dirty="0"/>
              <a:t> yang </a:t>
            </a:r>
            <a:r>
              <a:rPr lang="en-ID" dirty="0" err="1"/>
              <a:t>tidak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melewati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82A455-20AA-D1BF-A05C-A73FF9DEDE90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1824600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F67FD-DAE4-EF54-4308-53DB65B5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4723-7CDD-3F6F-3A86-A07843454B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791" y="601734"/>
            <a:ext cx="4211648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200" dirty="0"/>
              <a:t>GAMBAR 16-3 </a:t>
            </a:r>
            <a:r>
              <a:rPr lang="en-ID" sz="2200" dirty="0" err="1"/>
              <a:t>Difusi</a:t>
            </a:r>
            <a:r>
              <a:rPr lang="en-ID" sz="2200" dirty="0"/>
              <a:t> </a:t>
            </a:r>
            <a:r>
              <a:rPr lang="en-ID" sz="2200" dirty="0" err="1"/>
              <a:t>molekul</a:t>
            </a:r>
            <a:r>
              <a:rPr lang="en-ID" sz="2200" dirty="0"/>
              <a:t> </a:t>
            </a:r>
            <a:r>
              <a:rPr lang="en-ID" sz="2200" dirty="0" err="1"/>
              <a:t>cairan</a:t>
            </a:r>
            <a:r>
              <a:rPr lang="en-ID" sz="2200" dirty="0"/>
              <a:t> dan </a:t>
            </a:r>
            <a:r>
              <a:rPr lang="en-ID" sz="2200" dirty="0" err="1"/>
              <a:t>zat</a:t>
            </a:r>
            <a:r>
              <a:rPr lang="en-ID" sz="2200" dirty="0"/>
              <a:t> </a:t>
            </a:r>
            <a:r>
              <a:rPr lang="en-ID" sz="2200" dirty="0" err="1"/>
              <a:t>terlarut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ruang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 dan </a:t>
            </a:r>
            <a:r>
              <a:rPr lang="en-ID" sz="2200" dirty="0" err="1"/>
              <a:t>cairan</a:t>
            </a:r>
            <a:r>
              <a:rPr lang="en-ID" sz="2200" dirty="0"/>
              <a:t> </a:t>
            </a:r>
            <a:r>
              <a:rPr lang="en-ID" sz="2200" dirty="0" err="1"/>
              <a:t>interstisial</a:t>
            </a:r>
            <a:r>
              <a:rPr lang="en-ID" sz="22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23D3B3-B8FA-1DA5-13B3-54480233BAE4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35C8B19-D6BE-A8B4-E6A0-7B82CF7B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7873" y="601734"/>
            <a:ext cx="5821042" cy="512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3235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7F29E-41D4-CF9A-804F-D9A454372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AB090-2F0E-DF22-FE9C-5DE2CA9F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>
            <a:normAutofit fontScale="90000"/>
          </a:bodyPr>
          <a:lstStyle/>
          <a:p>
            <a:pPr marL="0" indent="0">
              <a:buNone/>
            </a:pPr>
            <a:r>
              <a:rPr lang="en-ID" sz="4400" b="1" dirty="0" err="1"/>
              <a:t>Zat</a:t>
            </a:r>
            <a:r>
              <a:rPr lang="en-ID" sz="4400" b="1" dirty="0"/>
              <a:t> yang </a:t>
            </a:r>
            <a:r>
              <a:rPr lang="en-ID" sz="4400" b="1" dirty="0" err="1"/>
              <a:t>Larut</a:t>
            </a:r>
            <a:r>
              <a:rPr lang="en-ID" sz="4400" b="1" dirty="0"/>
              <a:t> </a:t>
            </a:r>
            <a:r>
              <a:rPr lang="en-ID" sz="4400" b="1" dirty="0" err="1"/>
              <a:t>dalam</a:t>
            </a:r>
            <a:r>
              <a:rPr lang="en-ID" sz="4400" b="1" dirty="0"/>
              <a:t> Lemak </a:t>
            </a:r>
            <a:r>
              <a:rPr lang="en-ID" sz="4400" b="1" dirty="0" err="1"/>
              <a:t>Berdifusi</a:t>
            </a:r>
            <a:r>
              <a:rPr lang="en-ID" sz="4400" b="1" dirty="0"/>
              <a:t> </a:t>
            </a:r>
            <a:r>
              <a:rPr lang="en-ID" sz="4400" b="1" dirty="0" err="1"/>
              <a:t>Langsung</a:t>
            </a:r>
            <a:r>
              <a:rPr lang="en-ID" sz="4400" b="1" dirty="0"/>
              <a:t> </a:t>
            </a:r>
            <a:r>
              <a:rPr lang="en-ID" sz="4400" b="1" dirty="0" err="1"/>
              <a:t>Melalui</a:t>
            </a:r>
            <a:r>
              <a:rPr lang="en-ID" sz="4400" b="1" dirty="0"/>
              <a:t> </a:t>
            </a:r>
            <a:r>
              <a:rPr lang="en-ID" sz="4400" b="1" dirty="0" err="1"/>
              <a:t>Membran</a:t>
            </a:r>
            <a:r>
              <a:rPr lang="en-ID" sz="4400" b="1" dirty="0"/>
              <a:t> Sel </a:t>
            </a:r>
            <a:r>
              <a:rPr lang="en-ID" sz="4400" b="1" dirty="0" err="1"/>
              <a:t>Endotelium</a:t>
            </a:r>
            <a:r>
              <a:rPr lang="en-ID" sz="4400" b="1" dirty="0"/>
              <a:t> </a:t>
            </a:r>
            <a:r>
              <a:rPr lang="en-ID" sz="4400" b="1" dirty="0" err="1"/>
              <a:t>Kapiler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B5F8-CB32-6BFD-0452-C44E2C376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41384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800" dirty="0"/>
              <a:t>Jika </a:t>
            </a:r>
            <a:r>
              <a:rPr lang="en-ID" sz="1800" dirty="0" err="1"/>
              <a:t>suatu</a:t>
            </a:r>
            <a:r>
              <a:rPr lang="en-ID" sz="1800" dirty="0"/>
              <a:t> </a:t>
            </a:r>
            <a:r>
              <a:rPr lang="en-ID" sz="1800" dirty="0" err="1"/>
              <a:t>zat</a:t>
            </a:r>
            <a:r>
              <a:rPr lang="en-ID" sz="1800" dirty="0"/>
              <a:t> </a:t>
            </a:r>
            <a:r>
              <a:rPr lang="en-ID" sz="1800" dirty="0" err="1"/>
              <a:t>larut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lemak, </a:t>
            </a:r>
            <a:r>
              <a:rPr lang="en-ID" sz="1800" dirty="0" err="1"/>
              <a:t>zat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berdifusi</a:t>
            </a:r>
            <a:r>
              <a:rPr lang="en-ID" sz="1800" dirty="0"/>
              <a:t> </a:t>
            </a:r>
            <a:r>
              <a:rPr lang="en-ID" sz="1800" dirty="0" err="1"/>
              <a:t>langsung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membran</a:t>
            </a:r>
            <a:r>
              <a:rPr lang="en-ID" sz="1800" dirty="0"/>
              <a:t> </a:t>
            </a:r>
            <a:r>
              <a:rPr lang="en-ID" sz="1800" dirty="0" err="1"/>
              <a:t>sel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 </a:t>
            </a:r>
            <a:r>
              <a:rPr lang="en-ID" sz="1800" dirty="0" err="1"/>
              <a:t>tanpa</a:t>
            </a:r>
            <a:r>
              <a:rPr lang="en-ID" sz="1800" dirty="0"/>
              <a:t> </a:t>
            </a:r>
            <a:r>
              <a:rPr lang="en-ID" sz="1800" dirty="0" err="1"/>
              <a:t>harus</a:t>
            </a:r>
            <a:r>
              <a:rPr lang="en-ID" sz="1800" dirty="0"/>
              <a:t> </a:t>
            </a:r>
            <a:r>
              <a:rPr lang="en-ID" sz="1800" dirty="0" err="1"/>
              <a:t>melewati</a:t>
            </a:r>
            <a:r>
              <a:rPr lang="en-ID" sz="1800" dirty="0"/>
              <a:t> </a:t>
            </a:r>
            <a:r>
              <a:rPr lang="en-ID" sz="1800" dirty="0" err="1"/>
              <a:t>pori-pori</a:t>
            </a:r>
            <a:r>
              <a:rPr lang="en-ID" sz="1800" dirty="0"/>
              <a:t>. </a:t>
            </a:r>
            <a:r>
              <a:rPr lang="en-ID" sz="1800" dirty="0" err="1"/>
              <a:t>Zat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 </a:t>
            </a:r>
            <a:r>
              <a:rPr lang="en-ID" sz="1800" dirty="0" err="1"/>
              <a:t>oksigen</a:t>
            </a:r>
            <a:r>
              <a:rPr lang="en-ID" sz="1800" dirty="0"/>
              <a:t> dan </a:t>
            </a:r>
            <a:r>
              <a:rPr lang="en-ID" sz="1800" dirty="0" err="1"/>
              <a:t>karbon</a:t>
            </a:r>
            <a:r>
              <a:rPr lang="en-ID" sz="1800" dirty="0"/>
              <a:t> </a:t>
            </a:r>
            <a:r>
              <a:rPr lang="en-ID" sz="1800" dirty="0" err="1"/>
              <a:t>dioksida</a:t>
            </a:r>
            <a:r>
              <a:rPr lang="en-ID" sz="1800" dirty="0"/>
              <a:t>. Karena </a:t>
            </a:r>
            <a:r>
              <a:rPr lang="en-ID" sz="1800" dirty="0" err="1"/>
              <a:t>zat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menembus</a:t>
            </a:r>
            <a:r>
              <a:rPr lang="en-ID" sz="1800" dirty="0"/>
              <a:t> </a:t>
            </a:r>
            <a:r>
              <a:rPr lang="en-ID" sz="1800" dirty="0" err="1"/>
              <a:t>semua</a:t>
            </a:r>
            <a:r>
              <a:rPr lang="en-ID" sz="1800" dirty="0"/>
              <a:t> area </a:t>
            </a:r>
            <a:r>
              <a:rPr lang="en-ID" sz="1800" dirty="0" err="1"/>
              <a:t>membran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, </a:t>
            </a:r>
            <a:r>
              <a:rPr lang="en-ID" sz="1800" dirty="0" err="1"/>
              <a:t>laju</a:t>
            </a:r>
            <a:r>
              <a:rPr lang="en-ID" sz="1800" dirty="0"/>
              <a:t> </a:t>
            </a:r>
            <a:r>
              <a:rPr lang="en-ID" sz="1800" dirty="0" err="1"/>
              <a:t>pengangkutannya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membran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 </a:t>
            </a:r>
            <a:r>
              <a:rPr lang="en-ID" sz="1800" dirty="0" err="1"/>
              <a:t>jauh</a:t>
            </a:r>
            <a:r>
              <a:rPr lang="en-ID" sz="1800" dirty="0"/>
              <a:t>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cepat</a:t>
            </a:r>
            <a:r>
              <a:rPr lang="en-ID" sz="1800" dirty="0"/>
              <a:t> </a:t>
            </a:r>
            <a:r>
              <a:rPr lang="en-ID" sz="1800" dirty="0" err="1"/>
              <a:t>daripada</a:t>
            </a:r>
            <a:r>
              <a:rPr lang="en-ID" sz="1800" dirty="0"/>
              <a:t> </a:t>
            </a:r>
            <a:r>
              <a:rPr lang="en-ID" sz="1800" dirty="0" err="1"/>
              <a:t>laju</a:t>
            </a:r>
            <a:r>
              <a:rPr lang="en-ID" sz="1800" dirty="0"/>
              <a:t> </a:t>
            </a:r>
            <a:r>
              <a:rPr lang="en-ID" sz="1800" dirty="0" err="1"/>
              <a:t>pengangkutan</a:t>
            </a:r>
            <a:r>
              <a:rPr lang="en-ID" sz="1800" dirty="0"/>
              <a:t> </a:t>
            </a:r>
            <a:r>
              <a:rPr lang="en-ID" sz="1800" dirty="0" err="1"/>
              <a:t>zat</a:t>
            </a:r>
            <a:r>
              <a:rPr lang="en-ID" sz="1800" dirty="0"/>
              <a:t> yang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larut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lemak, </a:t>
            </a:r>
            <a:r>
              <a:rPr lang="en-ID" sz="1800" dirty="0" err="1"/>
              <a:t>seperti</a:t>
            </a:r>
            <a:r>
              <a:rPr lang="en-ID" sz="1800" dirty="0"/>
              <a:t> ion natrium dan </a:t>
            </a:r>
            <a:r>
              <a:rPr lang="en-ID" sz="1800" dirty="0" err="1"/>
              <a:t>glukosa</a:t>
            </a:r>
            <a:r>
              <a:rPr lang="en-ID" sz="1800" dirty="0"/>
              <a:t>, yang </a:t>
            </a:r>
            <a:r>
              <a:rPr lang="en-ID" sz="1800" dirty="0" err="1"/>
              <a:t>hanya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melewati</a:t>
            </a:r>
            <a:r>
              <a:rPr lang="en-ID" sz="1800" dirty="0"/>
              <a:t> </a:t>
            </a:r>
            <a:r>
              <a:rPr lang="en-ID" sz="1800" dirty="0" err="1"/>
              <a:t>pori-pori</a:t>
            </a:r>
            <a:r>
              <a:rPr lang="en-ID" sz="18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701419-BDDA-3FC4-E46E-0DFB76A83971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A0168-072D-85DC-56DF-DE3F159175A0}"/>
              </a:ext>
            </a:extLst>
          </p:cNvPr>
          <p:cNvSpPr txBox="1"/>
          <p:nvPr/>
        </p:nvSpPr>
        <p:spPr>
          <a:xfrm>
            <a:off x="838198" y="3832174"/>
            <a:ext cx="1035877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sz="1800" dirty="0"/>
              <a:t>Banyak </a:t>
            </a:r>
            <a:r>
              <a:rPr lang="en-ID" sz="1800" dirty="0" err="1"/>
              <a:t>zat</a:t>
            </a:r>
            <a:r>
              <a:rPr lang="en-ID" sz="1800" dirty="0"/>
              <a:t> yang </a:t>
            </a:r>
            <a:r>
              <a:rPr lang="en-ID" sz="1800" dirty="0" err="1"/>
              <a:t>dibutuhkan</a:t>
            </a:r>
            <a:r>
              <a:rPr lang="en-ID" sz="1800" dirty="0"/>
              <a:t> oleh </a:t>
            </a:r>
            <a:r>
              <a:rPr lang="en-ID" sz="1800" dirty="0" err="1"/>
              <a:t>jaringan</a:t>
            </a:r>
            <a:r>
              <a:rPr lang="en-ID" sz="1800" dirty="0"/>
              <a:t> </a:t>
            </a:r>
            <a:r>
              <a:rPr lang="en-ID" sz="1800" dirty="0" err="1"/>
              <a:t>larut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air </a:t>
            </a:r>
            <a:r>
              <a:rPr lang="en-ID" sz="1800" dirty="0" err="1"/>
              <a:t>tetapi</a:t>
            </a:r>
            <a:r>
              <a:rPr lang="en-ID" sz="1800" dirty="0"/>
              <a:t> </a:t>
            </a:r>
            <a:r>
              <a:rPr lang="en-ID" sz="1800" dirty="0" err="1"/>
              <a:t>tidak</a:t>
            </a:r>
            <a:r>
              <a:rPr lang="en-ID" sz="1800" dirty="0"/>
              <a:t>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melewati</a:t>
            </a:r>
            <a:r>
              <a:rPr lang="en-ID" sz="1800" dirty="0"/>
              <a:t> </a:t>
            </a:r>
            <a:r>
              <a:rPr lang="en-ID" sz="1800" dirty="0" err="1"/>
              <a:t>membran</a:t>
            </a:r>
            <a:r>
              <a:rPr lang="en-ID" sz="1800" dirty="0"/>
              <a:t> lipid </a:t>
            </a:r>
            <a:r>
              <a:rPr lang="en-ID" sz="1800" dirty="0" err="1"/>
              <a:t>sel</a:t>
            </a:r>
            <a:r>
              <a:rPr lang="en-ID" sz="1800" dirty="0"/>
              <a:t> </a:t>
            </a:r>
            <a:r>
              <a:rPr lang="en-ID" sz="1800" dirty="0" err="1"/>
              <a:t>endotel</a:t>
            </a:r>
            <a:r>
              <a:rPr lang="en-ID" sz="1800" dirty="0"/>
              <a:t>; </a:t>
            </a:r>
            <a:r>
              <a:rPr lang="en-ID" sz="1800" dirty="0" err="1"/>
              <a:t>zat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meliputi</a:t>
            </a:r>
            <a:r>
              <a:rPr lang="en-ID" sz="1800" dirty="0"/>
              <a:t> </a:t>
            </a:r>
            <a:r>
              <a:rPr lang="en-ID" sz="1800" dirty="0" err="1"/>
              <a:t>molekul</a:t>
            </a:r>
            <a:r>
              <a:rPr lang="en-ID" sz="1800" dirty="0"/>
              <a:t> air, ion natrium, ion </a:t>
            </a:r>
            <a:r>
              <a:rPr lang="en-ID" sz="1800" dirty="0" err="1"/>
              <a:t>klorida</a:t>
            </a:r>
            <a:r>
              <a:rPr lang="en-ID" sz="1800" dirty="0"/>
              <a:t>, dan </a:t>
            </a:r>
            <a:r>
              <a:rPr lang="en-ID" sz="1800" dirty="0" err="1"/>
              <a:t>glukosa</a:t>
            </a:r>
            <a:r>
              <a:rPr lang="en-ID" sz="1800" dirty="0"/>
              <a:t>. </a:t>
            </a:r>
            <a:r>
              <a:rPr lang="en-ID" sz="1800" dirty="0" err="1"/>
              <a:t>Meskipun</a:t>
            </a:r>
            <a:r>
              <a:rPr lang="en-ID" sz="1800" dirty="0"/>
              <a:t> </a:t>
            </a:r>
            <a:r>
              <a:rPr lang="en-ID" sz="1800" dirty="0" err="1"/>
              <a:t>hanya</a:t>
            </a:r>
            <a:r>
              <a:rPr lang="en-ID" sz="1800" dirty="0"/>
              <a:t> 1/1000 </a:t>
            </a:r>
            <a:r>
              <a:rPr lang="en-ID" sz="1800" dirty="0" err="1"/>
              <a:t>dari</a:t>
            </a:r>
            <a:r>
              <a:rPr lang="en-ID" sz="1800" dirty="0"/>
              <a:t> </a:t>
            </a:r>
            <a:r>
              <a:rPr lang="en-ID" sz="1800" dirty="0" err="1"/>
              <a:t>luas</a:t>
            </a:r>
            <a:r>
              <a:rPr lang="en-ID" sz="1800" dirty="0"/>
              <a:t> </a:t>
            </a:r>
            <a:r>
              <a:rPr lang="en-ID" sz="1800" dirty="0" err="1"/>
              <a:t>permukaan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 </a:t>
            </a:r>
            <a:r>
              <a:rPr lang="en-ID" sz="1800" dirty="0" err="1"/>
              <a:t>diwakili</a:t>
            </a:r>
            <a:r>
              <a:rPr lang="en-ID" sz="1800" dirty="0"/>
              <a:t> oleh </a:t>
            </a:r>
            <a:r>
              <a:rPr lang="en-ID" sz="1800" i="1" dirty="0"/>
              <a:t>intercellular cleft </a:t>
            </a:r>
            <a:r>
              <a:rPr lang="en-ID" sz="1800" dirty="0"/>
              <a:t>di </a:t>
            </a:r>
            <a:r>
              <a:rPr lang="en-ID" sz="1800" dirty="0" err="1"/>
              <a:t>antara</a:t>
            </a:r>
            <a:r>
              <a:rPr lang="en-ID" sz="1800" dirty="0"/>
              <a:t> </a:t>
            </a:r>
            <a:r>
              <a:rPr lang="en-ID" sz="1800" dirty="0" err="1"/>
              <a:t>sel-sel</a:t>
            </a:r>
            <a:r>
              <a:rPr lang="en-ID" sz="1800" dirty="0"/>
              <a:t> </a:t>
            </a:r>
            <a:r>
              <a:rPr lang="en-ID" sz="1800" dirty="0" err="1"/>
              <a:t>endotel</a:t>
            </a:r>
            <a:r>
              <a:rPr lang="en-ID" sz="1800" dirty="0"/>
              <a:t>, </a:t>
            </a:r>
            <a:r>
              <a:rPr lang="en-ID" sz="1800" dirty="0" err="1"/>
              <a:t>kecepatan</a:t>
            </a:r>
            <a:r>
              <a:rPr lang="en-ID" sz="1800" dirty="0"/>
              <a:t> </a:t>
            </a:r>
            <a:r>
              <a:rPr lang="en-ID" sz="1800" dirty="0" err="1"/>
              <a:t>gerakan</a:t>
            </a:r>
            <a:r>
              <a:rPr lang="en-ID" sz="1800" dirty="0"/>
              <a:t> </a:t>
            </a:r>
            <a:r>
              <a:rPr lang="en-ID" sz="1800" dirty="0" err="1"/>
              <a:t>molekul</a:t>
            </a:r>
            <a:r>
              <a:rPr lang="en-ID" sz="1800" dirty="0"/>
              <a:t> </a:t>
            </a:r>
            <a:r>
              <a:rPr lang="en-ID" sz="1800" dirty="0" err="1"/>
              <a:t>termal</a:t>
            </a:r>
            <a:r>
              <a:rPr lang="en-ID" sz="1800" dirty="0"/>
              <a:t> di </a:t>
            </a:r>
            <a:r>
              <a:rPr lang="en-ID" sz="1800" dirty="0" err="1"/>
              <a:t>celah-celah</a:t>
            </a:r>
            <a:r>
              <a:rPr lang="en-ID" sz="1800" dirty="0"/>
              <a:t> </a:t>
            </a:r>
            <a:r>
              <a:rPr lang="en-ID" sz="1800" dirty="0" err="1"/>
              <a:t>tersebut</a:t>
            </a:r>
            <a:r>
              <a:rPr lang="en-ID" sz="1800" dirty="0"/>
              <a:t> </a:t>
            </a:r>
            <a:r>
              <a:rPr lang="en-ID" sz="1800" dirty="0" err="1"/>
              <a:t>begitu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sehingga</a:t>
            </a:r>
            <a:r>
              <a:rPr lang="en-ID" sz="1800" dirty="0"/>
              <a:t> </a:t>
            </a:r>
            <a:r>
              <a:rPr lang="en-ID" sz="1800" dirty="0" err="1"/>
              <a:t>bahkan</a:t>
            </a:r>
            <a:r>
              <a:rPr lang="en-ID" sz="1800" dirty="0"/>
              <a:t> area </a:t>
            </a:r>
            <a:r>
              <a:rPr lang="en-ID" sz="1800" dirty="0" err="1"/>
              <a:t>kecil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cukup</a:t>
            </a:r>
            <a:r>
              <a:rPr lang="en-ID" sz="1800" dirty="0"/>
              <a:t>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memungkinkan</a:t>
            </a:r>
            <a:r>
              <a:rPr lang="en-ID" sz="1800" dirty="0"/>
              <a:t> </a:t>
            </a:r>
            <a:r>
              <a:rPr lang="en-ID" sz="1800" dirty="0" err="1"/>
              <a:t>difusi</a:t>
            </a:r>
            <a:r>
              <a:rPr lang="en-ID" sz="1800" dirty="0"/>
              <a:t> air dan </a:t>
            </a:r>
            <a:r>
              <a:rPr lang="en-ID" sz="1800" dirty="0" err="1"/>
              <a:t>zat-zat</a:t>
            </a:r>
            <a:r>
              <a:rPr lang="en-ID" sz="1800" dirty="0"/>
              <a:t> yang </a:t>
            </a:r>
            <a:r>
              <a:rPr lang="en-ID" sz="1800" dirty="0" err="1"/>
              <a:t>larut</a:t>
            </a:r>
            <a:r>
              <a:rPr lang="en-ID" sz="1800" dirty="0"/>
              <a:t> </a:t>
            </a:r>
            <a:r>
              <a:rPr lang="en-ID" sz="1800" dirty="0" err="1"/>
              <a:t>dalam</a:t>
            </a:r>
            <a:r>
              <a:rPr lang="en-ID" sz="1800" dirty="0"/>
              <a:t> air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pori-pori</a:t>
            </a:r>
            <a:r>
              <a:rPr lang="en-ID" sz="1800" dirty="0"/>
              <a:t> </a:t>
            </a:r>
            <a:r>
              <a:rPr lang="en-ID" sz="1800" dirty="0" err="1"/>
              <a:t>celah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. </a:t>
            </a:r>
            <a:r>
              <a:rPr lang="en-ID" sz="1800" dirty="0" err="1"/>
              <a:t>Untuk</a:t>
            </a:r>
            <a:r>
              <a:rPr lang="en-ID" sz="1800" dirty="0"/>
              <a:t> </a:t>
            </a:r>
            <a:r>
              <a:rPr lang="en-ID" sz="1800" dirty="0" err="1"/>
              <a:t>memberikan</a:t>
            </a:r>
            <a:r>
              <a:rPr lang="en-ID" sz="1800" dirty="0"/>
              <a:t> </a:t>
            </a:r>
            <a:r>
              <a:rPr lang="en-ID" sz="1800" dirty="0" err="1"/>
              <a:t>gambaran</a:t>
            </a:r>
            <a:r>
              <a:rPr lang="en-ID" sz="1800" dirty="0"/>
              <a:t> </a:t>
            </a:r>
            <a:r>
              <a:rPr lang="en-ID" sz="1800" dirty="0" err="1"/>
              <a:t>tentang</a:t>
            </a:r>
            <a:r>
              <a:rPr lang="en-ID" sz="1800" dirty="0"/>
              <a:t> </a:t>
            </a:r>
            <a:r>
              <a:rPr lang="en-ID" sz="1800" dirty="0" err="1"/>
              <a:t>kecepatan</a:t>
            </a:r>
            <a:r>
              <a:rPr lang="en-ID" sz="1800" dirty="0"/>
              <a:t> </a:t>
            </a:r>
            <a:r>
              <a:rPr lang="en-ID" sz="1800" dirty="0" err="1"/>
              <a:t>zat-zat</a:t>
            </a:r>
            <a:r>
              <a:rPr lang="en-ID" sz="1800" dirty="0"/>
              <a:t> </a:t>
            </a:r>
            <a:r>
              <a:rPr lang="en-ID" sz="1800" dirty="0" err="1"/>
              <a:t>ini</a:t>
            </a:r>
            <a:r>
              <a:rPr lang="en-ID" sz="1800" dirty="0"/>
              <a:t> </a:t>
            </a:r>
            <a:r>
              <a:rPr lang="en-ID" sz="1800" dirty="0" err="1"/>
              <a:t>berdifusi</a:t>
            </a:r>
            <a:r>
              <a:rPr lang="en-ID" sz="1800" dirty="0"/>
              <a:t>, </a:t>
            </a:r>
            <a:r>
              <a:rPr lang="en-ID" sz="1800" dirty="0" err="1"/>
              <a:t>laju</a:t>
            </a:r>
            <a:r>
              <a:rPr lang="en-ID" sz="1800" dirty="0"/>
              <a:t> </a:t>
            </a:r>
            <a:r>
              <a:rPr lang="en-ID" sz="1800" dirty="0" err="1"/>
              <a:t>molekul</a:t>
            </a:r>
            <a:r>
              <a:rPr lang="en-ID" sz="1800" dirty="0"/>
              <a:t> air </a:t>
            </a:r>
            <a:r>
              <a:rPr lang="en-ID" sz="1800" dirty="0" err="1"/>
              <a:t>berdifusi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membran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 </a:t>
            </a:r>
            <a:r>
              <a:rPr lang="en-ID" dirty="0"/>
              <a:t>~</a:t>
            </a:r>
            <a:r>
              <a:rPr lang="en-ID" sz="1800" dirty="0"/>
              <a:t>80 kali </a:t>
            </a:r>
            <a:r>
              <a:rPr lang="en-ID" sz="1800" dirty="0" err="1"/>
              <a:t>lebih</a:t>
            </a:r>
            <a:r>
              <a:rPr lang="en-ID" sz="1800" dirty="0"/>
              <a:t> </a:t>
            </a:r>
            <a:r>
              <a:rPr lang="en-ID" sz="1800" dirty="0" err="1"/>
              <a:t>besar</a:t>
            </a:r>
            <a:r>
              <a:rPr lang="en-ID" sz="1800" dirty="0"/>
              <a:t> </a:t>
            </a:r>
            <a:r>
              <a:rPr lang="en-ID" sz="1800" dirty="0" err="1"/>
              <a:t>daripada</a:t>
            </a:r>
            <a:r>
              <a:rPr lang="en-ID" sz="1800" dirty="0"/>
              <a:t> </a:t>
            </a:r>
            <a:r>
              <a:rPr lang="en-ID" sz="1800" dirty="0" err="1"/>
              <a:t>laju</a:t>
            </a:r>
            <a:r>
              <a:rPr lang="en-ID" sz="1800" dirty="0"/>
              <a:t> plasma </a:t>
            </a:r>
            <a:r>
              <a:rPr lang="en-ID" sz="1800" dirty="0" err="1"/>
              <a:t>itu</a:t>
            </a:r>
            <a:r>
              <a:rPr lang="en-ID" sz="1800" dirty="0"/>
              <a:t> </a:t>
            </a:r>
            <a:r>
              <a:rPr lang="en-ID" sz="1800" dirty="0" err="1"/>
              <a:t>sendiri</a:t>
            </a:r>
            <a:r>
              <a:rPr lang="en-ID" sz="1800" dirty="0"/>
              <a:t> </a:t>
            </a:r>
            <a:r>
              <a:rPr lang="en-ID" sz="1800" dirty="0" err="1"/>
              <a:t>mengalir</a:t>
            </a:r>
            <a:r>
              <a:rPr lang="en-ID" sz="1800" dirty="0"/>
              <a:t> </a:t>
            </a:r>
            <a:r>
              <a:rPr lang="en-ID" sz="1800" dirty="0" err="1"/>
              <a:t>secara</a:t>
            </a:r>
            <a:r>
              <a:rPr lang="en-ID" sz="1800" dirty="0"/>
              <a:t> linier di </a:t>
            </a:r>
            <a:r>
              <a:rPr lang="en-ID" sz="1800" dirty="0" err="1"/>
              <a:t>sepanjang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. </a:t>
            </a:r>
            <a:r>
              <a:rPr lang="en-ID" sz="1800" dirty="0" err="1"/>
              <a:t>Artinya</a:t>
            </a:r>
            <a:r>
              <a:rPr lang="en-ID" sz="1800" dirty="0"/>
              <a:t>, air plasma </a:t>
            </a:r>
            <a:r>
              <a:rPr lang="en-ID" sz="1800" dirty="0" err="1"/>
              <a:t>dipertukarkan</a:t>
            </a:r>
            <a:r>
              <a:rPr lang="en-ID" sz="1800" dirty="0"/>
              <a:t> </a:t>
            </a:r>
            <a:r>
              <a:rPr lang="en-ID" sz="1800" dirty="0" err="1"/>
              <a:t>dengan</a:t>
            </a:r>
            <a:r>
              <a:rPr lang="en-ID" sz="1800" dirty="0"/>
              <a:t> air </a:t>
            </a:r>
            <a:r>
              <a:rPr lang="en-ID" sz="1800" dirty="0" err="1"/>
              <a:t>cairan</a:t>
            </a:r>
            <a:r>
              <a:rPr lang="en-ID" sz="1800" dirty="0"/>
              <a:t> </a:t>
            </a:r>
            <a:r>
              <a:rPr lang="en-ID" sz="1800" dirty="0" err="1"/>
              <a:t>interstisial</a:t>
            </a:r>
            <a:r>
              <a:rPr lang="en-ID" sz="1800" dirty="0"/>
              <a:t> </a:t>
            </a:r>
            <a:r>
              <a:rPr lang="en-ID" sz="1800" dirty="0" err="1"/>
              <a:t>sudah</a:t>
            </a:r>
            <a:r>
              <a:rPr lang="en-ID" sz="1800" dirty="0"/>
              <a:t> </a:t>
            </a:r>
            <a:r>
              <a:rPr lang="en-ID" sz="1800" dirty="0" err="1"/>
              <a:t>sebanyak</a:t>
            </a:r>
            <a:r>
              <a:rPr lang="en-ID" sz="1800" dirty="0"/>
              <a:t> ~80 kali </a:t>
            </a:r>
            <a:r>
              <a:rPr lang="en-ID" sz="1800" dirty="0" err="1"/>
              <a:t>sebelum</a:t>
            </a:r>
            <a:r>
              <a:rPr lang="en-ID" sz="1800" dirty="0"/>
              <a:t> plasma </a:t>
            </a:r>
            <a:r>
              <a:rPr lang="en-ID" sz="1800" dirty="0" err="1"/>
              <a:t>dapat</a:t>
            </a:r>
            <a:r>
              <a:rPr lang="en-ID" sz="1800" dirty="0"/>
              <a:t> </a:t>
            </a:r>
            <a:r>
              <a:rPr lang="en-ID" sz="1800" dirty="0" err="1"/>
              <a:t>mengalir</a:t>
            </a:r>
            <a:r>
              <a:rPr lang="en-ID" sz="1800" dirty="0"/>
              <a:t> </a:t>
            </a:r>
            <a:r>
              <a:rPr lang="en-ID" sz="1800" dirty="0" err="1"/>
              <a:t>sepanjang</a:t>
            </a:r>
            <a:r>
              <a:rPr lang="en-ID" sz="1800" dirty="0"/>
              <a:t> </a:t>
            </a:r>
            <a:r>
              <a:rPr lang="en-ID" sz="1800" dirty="0" err="1"/>
              <a:t>jarak</a:t>
            </a:r>
            <a:r>
              <a:rPr lang="en-ID" sz="1800" dirty="0"/>
              <a:t> </a:t>
            </a:r>
            <a:r>
              <a:rPr lang="en-ID" sz="1800" dirty="0" err="1"/>
              <a:t>melalui</a:t>
            </a:r>
            <a:r>
              <a:rPr lang="en-ID" sz="1800" dirty="0"/>
              <a:t> </a:t>
            </a:r>
            <a:r>
              <a:rPr lang="en-ID" sz="1800" dirty="0" err="1"/>
              <a:t>kapiler</a:t>
            </a:r>
            <a:r>
              <a:rPr lang="en-ID" sz="1800" dirty="0"/>
              <a:t>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7E725E-1A32-2A17-C141-C35AA252656C}"/>
              </a:ext>
            </a:extLst>
          </p:cNvPr>
          <p:cNvSpPr txBox="1">
            <a:spLocks/>
          </p:cNvSpPr>
          <p:nvPr/>
        </p:nvSpPr>
        <p:spPr>
          <a:xfrm>
            <a:off x="838198" y="28278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None/>
            </a:pPr>
            <a:r>
              <a:rPr lang="en-ID" sz="4400" b="1" dirty="0" err="1"/>
              <a:t>Zat</a:t>
            </a:r>
            <a:r>
              <a:rPr lang="en-ID" sz="4400" b="1" dirty="0"/>
              <a:t> yang </a:t>
            </a:r>
            <a:r>
              <a:rPr lang="en-ID" sz="4400" b="1" dirty="0" err="1"/>
              <a:t>Larut</a:t>
            </a:r>
            <a:r>
              <a:rPr lang="en-ID" sz="4400" b="1" dirty="0"/>
              <a:t> </a:t>
            </a:r>
            <a:r>
              <a:rPr lang="en-ID" sz="4400" b="1" dirty="0" err="1"/>
              <a:t>dalam</a:t>
            </a:r>
            <a:r>
              <a:rPr lang="en-ID" sz="4400" b="1" dirty="0"/>
              <a:t> Air dan </a:t>
            </a:r>
            <a:r>
              <a:rPr lang="en-ID" sz="4400" b="1" dirty="0" err="1"/>
              <a:t>Tidak</a:t>
            </a:r>
            <a:r>
              <a:rPr lang="en-ID" sz="4400" b="1" dirty="0"/>
              <a:t> </a:t>
            </a:r>
            <a:r>
              <a:rPr lang="en-ID" sz="4400" b="1" dirty="0" err="1"/>
              <a:t>Larut</a:t>
            </a:r>
            <a:r>
              <a:rPr lang="en-ID" sz="4400" b="1" dirty="0"/>
              <a:t> </a:t>
            </a:r>
            <a:r>
              <a:rPr lang="en-ID" sz="4400" b="1" dirty="0" err="1"/>
              <a:t>dalam</a:t>
            </a:r>
            <a:r>
              <a:rPr lang="en-ID" sz="4400" b="1" dirty="0"/>
              <a:t> Lemak </a:t>
            </a:r>
            <a:r>
              <a:rPr lang="en-ID" sz="4400" b="1" dirty="0" err="1"/>
              <a:t>Berdifusi</a:t>
            </a:r>
            <a:r>
              <a:rPr lang="en-ID" sz="4400" b="1" dirty="0"/>
              <a:t> </a:t>
            </a:r>
            <a:r>
              <a:rPr lang="en-ID" sz="4400" b="1" dirty="0" err="1"/>
              <a:t>Melalui</a:t>
            </a:r>
            <a:r>
              <a:rPr lang="en-ID" sz="4400" b="1" dirty="0"/>
              <a:t> Pori-</a:t>
            </a:r>
            <a:r>
              <a:rPr lang="en-ID" sz="4400" b="1" dirty="0" err="1"/>
              <a:t>pori</a:t>
            </a:r>
            <a:r>
              <a:rPr lang="en-ID" sz="4400" b="1" dirty="0"/>
              <a:t> </a:t>
            </a:r>
            <a:r>
              <a:rPr lang="en-ID" sz="4400" b="1" dirty="0" err="1"/>
              <a:t>Antarsel</a:t>
            </a:r>
            <a:r>
              <a:rPr lang="en-ID" sz="4400" b="1" dirty="0"/>
              <a:t> di </a:t>
            </a:r>
            <a:r>
              <a:rPr lang="en-ID" sz="4400" b="1" dirty="0" err="1"/>
              <a:t>Membran</a:t>
            </a:r>
            <a:r>
              <a:rPr lang="en-ID" sz="4400" b="1" dirty="0"/>
              <a:t> </a:t>
            </a:r>
            <a:r>
              <a:rPr lang="en-ID" sz="4400" b="1" dirty="0" err="1"/>
              <a:t>Kapiler</a:t>
            </a:r>
            <a:endParaRPr lang="en-ID" sz="4400" b="1" dirty="0"/>
          </a:p>
        </p:txBody>
      </p:sp>
    </p:spTree>
    <p:extLst>
      <p:ext uri="{BB962C8B-B14F-4D97-AF65-F5344CB8AC3E}">
        <p14:creationId xmlns:p14="http://schemas.microsoft.com/office/powerpoint/2010/main" val="8362853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653371-9C2B-E4F6-B40A-2499EEF2F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B0CC286-9C5D-DD01-2B7A-5AEF612371DD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Bersambung</a:t>
            </a:r>
            <a:r>
              <a:rPr lang="en-ID"/>
              <a:t>…….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79397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8CFAF-BEEF-0143-7B53-BD3174BD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 err="1"/>
              <a:t>Pertukaran</a:t>
            </a:r>
            <a:r>
              <a:rPr lang="en-ID" b="1" dirty="0"/>
              <a:t> </a:t>
            </a:r>
            <a:r>
              <a:rPr lang="en-ID" b="1" dirty="0" err="1"/>
              <a:t>Cairan</a:t>
            </a:r>
            <a:r>
              <a:rPr lang="en-ID" b="1" dirty="0"/>
              <a:t> </a:t>
            </a:r>
            <a:r>
              <a:rPr lang="en-ID" b="1" dirty="0" err="1"/>
              <a:t>Kapiler</a:t>
            </a:r>
            <a:r>
              <a:rPr lang="en-ID" b="1" dirty="0"/>
              <a:t>, </a:t>
            </a:r>
            <a:r>
              <a:rPr lang="en-ID" b="1" dirty="0" err="1"/>
              <a:t>Cairan</a:t>
            </a:r>
            <a:r>
              <a:rPr lang="en-ID" b="1" dirty="0"/>
              <a:t> </a:t>
            </a:r>
            <a:r>
              <a:rPr lang="en-ID" b="1" dirty="0" err="1"/>
              <a:t>Interstisial</a:t>
            </a:r>
            <a:r>
              <a:rPr lang="en-ID" b="1" dirty="0"/>
              <a:t>, dan </a:t>
            </a:r>
            <a:r>
              <a:rPr lang="en-ID" b="1" dirty="0" err="1"/>
              <a:t>Aliran</a:t>
            </a:r>
            <a:r>
              <a:rPr lang="en-ID" b="1" dirty="0"/>
              <a:t> </a:t>
            </a:r>
            <a:r>
              <a:rPr lang="en-ID" b="1" dirty="0" err="1"/>
              <a:t>Limfe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2506D0-8804-7252-3180-96FD3A39EA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D" dirty="0" err="1"/>
              <a:t>Fungsi</a:t>
            </a:r>
            <a:r>
              <a:rPr lang="en-ID" dirty="0"/>
              <a:t> </a:t>
            </a:r>
            <a:r>
              <a:rPr lang="en-ID" dirty="0" err="1"/>
              <a:t>mikrosirkulasi</a:t>
            </a:r>
            <a:r>
              <a:rPr lang="en-ID" dirty="0"/>
              <a:t> yang paling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pengangkutan</a:t>
            </a:r>
            <a:r>
              <a:rPr lang="en-ID" dirty="0"/>
              <a:t> </a:t>
            </a:r>
            <a:r>
              <a:rPr lang="en-ID" dirty="0" err="1"/>
              <a:t>nutrisi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dan </a:t>
            </a:r>
            <a:r>
              <a:rPr lang="en-ID" dirty="0" err="1"/>
              <a:t>pembuangan</a:t>
            </a:r>
            <a:r>
              <a:rPr lang="en-ID" dirty="0"/>
              <a:t> </a:t>
            </a:r>
            <a:r>
              <a:rPr lang="en-ID" dirty="0" err="1"/>
              <a:t>kotoran</a:t>
            </a:r>
            <a:r>
              <a:rPr lang="en-ID" dirty="0"/>
              <a:t> sel. </a:t>
            </a:r>
            <a:r>
              <a:rPr lang="en-ID" dirty="0" err="1"/>
              <a:t>Arteriol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darah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, dan </a:t>
            </a:r>
            <a:r>
              <a:rPr lang="en-ID" dirty="0" err="1"/>
              <a:t>kondisi</a:t>
            </a:r>
            <a:r>
              <a:rPr lang="en-ID" dirty="0"/>
              <a:t> </a:t>
            </a:r>
            <a:r>
              <a:rPr lang="en-ID" dirty="0" err="1"/>
              <a:t>lokal</a:t>
            </a:r>
            <a:r>
              <a:rPr lang="en-ID" dirty="0"/>
              <a:t> di </a:t>
            </a:r>
            <a:r>
              <a:rPr lang="en-ID" dirty="0" err="1"/>
              <a:t>jaringan</a:t>
            </a:r>
            <a:r>
              <a:rPr lang="en-ID" dirty="0"/>
              <a:t>, pada </a:t>
            </a:r>
            <a:r>
              <a:rPr lang="en-ID" dirty="0" err="1"/>
              <a:t>gilirannya</a:t>
            </a:r>
            <a:r>
              <a:rPr lang="en-ID" dirty="0"/>
              <a:t>, </a:t>
            </a:r>
            <a:r>
              <a:rPr lang="en-ID" dirty="0" err="1"/>
              <a:t>mengendalikan</a:t>
            </a:r>
            <a:r>
              <a:rPr lang="en-ID" dirty="0"/>
              <a:t> diameter </a:t>
            </a:r>
            <a:r>
              <a:rPr lang="en-ID" dirty="0" err="1"/>
              <a:t>arteriol</a:t>
            </a:r>
            <a:r>
              <a:rPr lang="en-ID" dirty="0"/>
              <a:t>. Jadi,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,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kebanyakan</a:t>
            </a:r>
            <a:r>
              <a:rPr lang="en-ID" dirty="0"/>
              <a:t> </a:t>
            </a:r>
            <a:r>
              <a:rPr lang="en-ID" dirty="0" err="1"/>
              <a:t>kasus</a:t>
            </a:r>
            <a:r>
              <a:rPr lang="en-ID" dirty="0"/>
              <a:t>, </a:t>
            </a:r>
            <a:r>
              <a:rPr lang="en-ID" dirty="0" err="1"/>
              <a:t>mengendalikan</a:t>
            </a:r>
            <a:r>
              <a:rPr lang="en-ID" dirty="0"/>
              <a:t> </a:t>
            </a:r>
            <a:r>
              <a:rPr lang="en-ID" dirty="0" err="1"/>
              <a:t>aliran</a:t>
            </a:r>
            <a:r>
              <a:rPr lang="en-ID" dirty="0"/>
              <a:t> </a:t>
            </a:r>
            <a:r>
              <a:rPr lang="en-ID" dirty="0" err="1"/>
              <a:t>darahnya</a:t>
            </a:r>
            <a:r>
              <a:rPr lang="en-ID" dirty="0"/>
              <a:t> </a:t>
            </a:r>
            <a:r>
              <a:rPr lang="en-ID" dirty="0" err="1"/>
              <a:t>sendiri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kaitannya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kebutuhan</a:t>
            </a:r>
            <a:r>
              <a:rPr lang="en-ID" dirty="0"/>
              <a:t> masing-masing </a:t>
            </a:r>
            <a:r>
              <a:rPr lang="en-ID" dirty="0" err="1"/>
              <a:t>seperti</a:t>
            </a:r>
            <a:r>
              <a:rPr lang="en-ID" dirty="0"/>
              <a:t> yang </a:t>
            </a:r>
            <a:r>
              <a:rPr lang="en-ID" dirty="0" err="1"/>
              <a:t>dibahas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chapter 17.</a:t>
            </a:r>
          </a:p>
          <a:p>
            <a:pPr marL="0" indent="0">
              <a:buNone/>
            </a:pPr>
            <a:r>
              <a:rPr lang="en-ID" dirty="0" err="1"/>
              <a:t>Dinding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tipis dan </a:t>
            </a:r>
            <a:r>
              <a:rPr lang="en-ID" dirty="0" err="1"/>
              <a:t>tersusun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endotel</a:t>
            </a:r>
            <a:r>
              <a:rPr lang="en-ID" dirty="0"/>
              <a:t> </a:t>
            </a:r>
            <a:r>
              <a:rPr lang="en-ID" dirty="0" err="1"/>
              <a:t>satu</a:t>
            </a:r>
            <a:r>
              <a:rPr lang="en-ID" dirty="0"/>
              <a:t> lapis yang sangat </a:t>
            </a:r>
            <a:r>
              <a:rPr lang="en-ID" dirty="0" err="1"/>
              <a:t>permeabel</a:t>
            </a:r>
            <a:r>
              <a:rPr lang="en-ID" dirty="0"/>
              <a:t>. 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air, </a:t>
            </a:r>
            <a:r>
              <a:rPr lang="en-ID" dirty="0" err="1"/>
              <a:t>nutrisi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, dan </a:t>
            </a:r>
            <a:r>
              <a:rPr lang="en-ID" dirty="0" err="1"/>
              <a:t>kotoran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semuanya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saling</a:t>
            </a:r>
            <a:r>
              <a:rPr lang="en-ID" dirty="0"/>
              <a:t> </a:t>
            </a:r>
            <a:r>
              <a:rPr lang="en-ID" dirty="0" err="1"/>
              <a:t>bertukar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cepat</a:t>
            </a:r>
            <a:r>
              <a:rPr lang="en-ID" dirty="0"/>
              <a:t> dan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jaringan</a:t>
            </a:r>
            <a:r>
              <a:rPr lang="en-ID" dirty="0"/>
              <a:t> dan </a:t>
            </a:r>
            <a:r>
              <a:rPr lang="en-ID" dirty="0" err="1"/>
              <a:t>darah</a:t>
            </a:r>
            <a:r>
              <a:rPr lang="en-ID" dirty="0"/>
              <a:t> yang </a:t>
            </a:r>
            <a:r>
              <a:rPr lang="en-ID" dirty="0" err="1"/>
              <a:t>bersirkulasi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dirty="0" err="1"/>
              <a:t>Sirkulasi</a:t>
            </a:r>
            <a:r>
              <a:rPr lang="en-ID" dirty="0"/>
              <a:t> </a:t>
            </a:r>
            <a:r>
              <a:rPr lang="en-ID" dirty="0" err="1"/>
              <a:t>perifer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tubuh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sekitar</a:t>
            </a:r>
            <a:r>
              <a:rPr lang="en-ID" dirty="0"/>
              <a:t> 10 </a:t>
            </a:r>
            <a:r>
              <a:rPr lang="en-ID" dirty="0" err="1"/>
              <a:t>miliar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,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permukaan</a:t>
            </a:r>
            <a:r>
              <a:rPr lang="en-ID" dirty="0"/>
              <a:t> total </a:t>
            </a:r>
            <a:r>
              <a:rPr lang="en-ID" dirty="0" err="1"/>
              <a:t>diperkirakan</a:t>
            </a:r>
            <a:r>
              <a:rPr lang="en-ID" dirty="0"/>
              <a:t> 500-700 meter </a:t>
            </a:r>
            <a:r>
              <a:rPr lang="en-ID" dirty="0" err="1"/>
              <a:t>persegi</a:t>
            </a:r>
            <a:r>
              <a:rPr lang="en-ID" dirty="0"/>
              <a:t> (</a:t>
            </a:r>
            <a:r>
              <a:rPr lang="en-ID" dirty="0" err="1"/>
              <a:t>sekitar</a:t>
            </a:r>
            <a:r>
              <a:rPr lang="en-ID" dirty="0"/>
              <a:t> 1/8 </a:t>
            </a:r>
            <a:r>
              <a:rPr lang="en-ID" dirty="0" err="1"/>
              <a:t>luas</a:t>
            </a:r>
            <a:r>
              <a:rPr lang="en-ID" dirty="0"/>
              <a:t> </a:t>
            </a:r>
            <a:r>
              <a:rPr lang="en-ID" dirty="0" err="1"/>
              <a:t>permukaan</a:t>
            </a:r>
            <a:r>
              <a:rPr lang="en-ID" dirty="0"/>
              <a:t> </a:t>
            </a:r>
            <a:r>
              <a:rPr lang="en-ID" dirty="0" err="1"/>
              <a:t>lapangan</a:t>
            </a:r>
            <a:r>
              <a:rPr lang="en-ID" dirty="0"/>
              <a:t> </a:t>
            </a:r>
            <a:r>
              <a:rPr lang="en-ID" dirty="0" err="1"/>
              <a:t>sepak</a:t>
            </a:r>
            <a:r>
              <a:rPr lang="en-ID" dirty="0"/>
              <a:t> bola). </a:t>
            </a:r>
            <a:r>
              <a:rPr lang="en-ID" dirty="0" err="1"/>
              <a:t>Jarang</a:t>
            </a:r>
            <a:r>
              <a:rPr lang="en-ID" dirty="0"/>
              <a:t> </a:t>
            </a:r>
            <a:r>
              <a:rPr lang="en-ID" dirty="0" err="1"/>
              <a:t>sekali</a:t>
            </a:r>
            <a:r>
              <a:rPr lang="en-ID" dirty="0"/>
              <a:t> </a:t>
            </a:r>
            <a:r>
              <a:rPr lang="en-ID" dirty="0" err="1"/>
              <a:t>ada</a:t>
            </a:r>
            <a:r>
              <a:rPr lang="en-ID" dirty="0"/>
              <a:t> </a:t>
            </a:r>
            <a:r>
              <a:rPr lang="en-ID" dirty="0" err="1"/>
              <a:t>sel</a:t>
            </a:r>
            <a:r>
              <a:rPr lang="en-ID" dirty="0"/>
              <a:t> </a:t>
            </a:r>
            <a:r>
              <a:rPr lang="en-ID" dirty="0" err="1"/>
              <a:t>fungsional</a:t>
            </a:r>
            <a:r>
              <a:rPr lang="en-ID" dirty="0"/>
              <a:t> </a:t>
            </a:r>
            <a:r>
              <a:rPr lang="en-ID" dirty="0" err="1"/>
              <a:t>tunggal</a:t>
            </a:r>
            <a:r>
              <a:rPr lang="en-ID" dirty="0"/>
              <a:t> di </a:t>
            </a:r>
            <a:r>
              <a:rPr lang="en-ID" dirty="0" err="1"/>
              <a:t>tubuh</a:t>
            </a:r>
            <a:r>
              <a:rPr lang="en-ID" dirty="0"/>
              <a:t> yang </a:t>
            </a:r>
            <a:r>
              <a:rPr lang="en-ID" dirty="0" err="1"/>
              <a:t>berjarak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20-30 </a:t>
            </a:r>
            <a:r>
              <a:rPr lang="en-ID" dirty="0" err="1"/>
              <a:t>mikrometer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4262BF-97BB-7400-53A3-7FC857176409}"/>
              </a:ext>
            </a:extLst>
          </p:cNvPr>
          <p:cNvSpPr txBox="1"/>
          <p:nvPr/>
        </p:nvSpPr>
        <p:spPr>
          <a:xfrm>
            <a:off x="169607" y="6391790"/>
            <a:ext cx="6096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110339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60BF4-C0D0-32DD-0B1E-696232E9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b="1" dirty="0" err="1"/>
              <a:t>Struktur</a:t>
            </a:r>
            <a:r>
              <a:rPr lang="en-ID" b="1" dirty="0"/>
              <a:t> </a:t>
            </a:r>
            <a:r>
              <a:rPr lang="en-ID" b="1" dirty="0" err="1"/>
              <a:t>Sistem</a:t>
            </a:r>
            <a:r>
              <a:rPr lang="en-ID" b="1" dirty="0"/>
              <a:t> </a:t>
            </a:r>
            <a:r>
              <a:rPr lang="en-ID" b="1" dirty="0" err="1"/>
              <a:t>Mikrosirkulasi</a:t>
            </a:r>
            <a:r>
              <a:rPr lang="en-ID" b="1" dirty="0"/>
              <a:t> dan </a:t>
            </a:r>
            <a:r>
              <a:rPr lang="en-ID" b="1" dirty="0" err="1"/>
              <a:t>Kapiler</a:t>
            </a:r>
            <a:endParaRPr lang="en-ID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DFCF5-96F8-4AE7-5D37-9EDA9F66A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900" dirty="0" err="1"/>
              <a:t>Mikrosirkulasi</a:t>
            </a:r>
            <a:r>
              <a:rPr lang="en-ID" sz="1900" dirty="0"/>
              <a:t> </a:t>
            </a:r>
            <a:r>
              <a:rPr lang="en-ID" sz="1900" dirty="0" err="1"/>
              <a:t>setiap</a:t>
            </a:r>
            <a:r>
              <a:rPr lang="en-ID" sz="1900" dirty="0"/>
              <a:t> organ </a:t>
            </a:r>
            <a:r>
              <a:rPr lang="en-ID" sz="1900" dirty="0" err="1"/>
              <a:t>diatur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melayani</a:t>
            </a:r>
            <a:r>
              <a:rPr lang="en-ID" sz="1900" dirty="0"/>
              <a:t> </a:t>
            </a:r>
            <a:r>
              <a:rPr lang="en-ID" sz="1900" dirty="0" err="1"/>
              <a:t>kebutuhan</a:t>
            </a:r>
            <a:r>
              <a:rPr lang="en-ID" sz="1900" dirty="0"/>
              <a:t> </a:t>
            </a:r>
            <a:r>
              <a:rPr lang="en-ID" sz="1900" dirty="0" err="1"/>
              <a:t>spesifik</a:t>
            </a:r>
            <a:r>
              <a:rPr lang="en-ID" sz="1900" dirty="0"/>
              <a:t> organ </a:t>
            </a:r>
            <a:r>
              <a:rPr lang="en-ID" sz="1900" dirty="0" err="1"/>
              <a:t>tersebut</a:t>
            </a:r>
            <a:r>
              <a:rPr lang="en-ID" sz="1900" dirty="0"/>
              <a:t>. </a:t>
            </a:r>
            <a:r>
              <a:rPr lang="en-ID" sz="1900" dirty="0" err="1"/>
              <a:t>Secara</a:t>
            </a:r>
            <a:r>
              <a:rPr lang="en-ID" sz="1900" dirty="0"/>
              <a:t> </a:t>
            </a:r>
            <a:r>
              <a:rPr lang="en-ID" sz="1900" dirty="0" err="1"/>
              <a:t>umum</a:t>
            </a:r>
            <a:r>
              <a:rPr lang="en-ID" sz="1900" dirty="0"/>
              <a:t>, </a:t>
            </a:r>
            <a:r>
              <a:rPr lang="en-ID" sz="1900" dirty="0" err="1"/>
              <a:t>setiap</a:t>
            </a:r>
            <a:r>
              <a:rPr lang="en-ID" sz="1900" dirty="0"/>
              <a:t> </a:t>
            </a:r>
            <a:r>
              <a:rPr lang="en-ID" sz="1900" dirty="0" err="1"/>
              <a:t>arteri</a:t>
            </a:r>
            <a:r>
              <a:rPr lang="en-ID" sz="1900" dirty="0"/>
              <a:t> </a:t>
            </a:r>
            <a:r>
              <a:rPr lang="en-ID" sz="1900" dirty="0" err="1"/>
              <a:t>nutrisi</a:t>
            </a:r>
            <a:r>
              <a:rPr lang="en-ID" sz="1900" dirty="0"/>
              <a:t> yang </a:t>
            </a:r>
            <a:r>
              <a:rPr lang="en-ID" sz="1900" dirty="0" err="1"/>
              <a:t>memasuki</a:t>
            </a:r>
            <a:r>
              <a:rPr lang="en-ID" sz="1900" dirty="0"/>
              <a:t> organ </a:t>
            </a:r>
            <a:r>
              <a:rPr lang="en-ID" sz="1900" dirty="0" err="1"/>
              <a:t>bercabang</a:t>
            </a:r>
            <a:r>
              <a:rPr lang="en-ID" sz="1900" dirty="0"/>
              <a:t> 6-8 kali </a:t>
            </a:r>
            <a:r>
              <a:rPr lang="en-ID" sz="1900" dirty="0" err="1"/>
              <a:t>sebelum</a:t>
            </a:r>
            <a:r>
              <a:rPr lang="en-ID" sz="1900" dirty="0"/>
              <a:t> </a:t>
            </a:r>
            <a:r>
              <a:rPr lang="en-ID" sz="1900" dirty="0" err="1"/>
              <a:t>arteri</a:t>
            </a:r>
            <a:r>
              <a:rPr lang="en-ID" sz="1900" dirty="0"/>
              <a:t> </a:t>
            </a:r>
            <a:r>
              <a:rPr lang="en-ID" sz="1900" dirty="0" err="1"/>
              <a:t>menjadi</a:t>
            </a:r>
            <a:r>
              <a:rPr lang="en-ID" sz="1900" dirty="0"/>
              <a:t> </a:t>
            </a:r>
            <a:r>
              <a:rPr lang="en-ID" sz="1900" dirty="0" err="1"/>
              <a:t>cukup</a:t>
            </a:r>
            <a:r>
              <a:rPr lang="en-ID" sz="1900" dirty="0"/>
              <a:t> </a:t>
            </a:r>
            <a:r>
              <a:rPr lang="en-ID" sz="1900" dirty="0" err="1"/>
              <a:t>kecil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disebut</a:t>
            </a:r>
            <a:r>
              <a:rPr lang="en-ID" sz="1900" dirty="0"/>
              <a:t> </a:t>
            </a:r>
            <a:r>
              <a:rPr lang="en-ID" sz="1900" dirty="0" err="1"/>
              <a:t>arteriol</a:t>
            </a:r>
            <a:r>
              <a:rPr lang="en-ID" sz="1900" dirty="0"/>
              <a:t>, yang </a:t>
            </a:r>
            <a:r>
              <a:rPr lang="en-ID" sz="1900" dirty="0" err="1"/>
              <a:t>umumnya</a:t>
            </a:r>
            <a:r>
              <a:rPr lang="en-ID" sz="1900" dirty="0"/>
              <a:t> </a:t>
            </a:r>
            <a:r>
              <a:rPr lang="en-ID" sz="1900" dirty="0" err="1"/>
              <a:t>memiliki</a:t>
            </a:r>
            <a:r>
              <a:rPr lang="en-ID" sz="1900" dirty="0"/>
              <a:t> diameter internal </a:t>
            </a:r>
            <a:r>
              <a:rPr lang="en-ID" sz="1900" dirty="0" err="1"/>
              <a:t>hanya</a:t>
            </a:r>
            <a:r>
              <a:rPr lang="en-ID" sz="1900" dirty="0"/>
              <a:t> 10-15 </a:t>
            </a:r>
            <a:r>
              <a:rPr lang="en-ID" sz="1900" dirty="0" err="1"/>
              <a:t>mikrometer</a:t>
            </a:r>
            <a:r>
              <a:rPr lang="en-ID" sz="1900" dirty="0"/>
              <a:t>. </a:t>
            </a:r>
            <a:r>
              <a:rPr lang="en-ID" sz="1900" dirty="0" err="1"/>
              <a:t>Kemudian</a:t>
            </a:r>
            <a:r>
              <a:rPr lang="en-ID" sz="1900" dirty="0"/>
              <a:t>, </a:t>
            </a:r>
            <a:r>
              <a:rPr lang="en-ID" sz="1900" dirty="0" err="1"/>
              <a:t>arteriol</a:t>
            </a:r>
            <a:r>
              <a:rPr lang="en-ID" sz="1900" dirty="0"/>
              <a:t> </a:t>
            </a:r>
            <a:r>
              <a:rPr lang="en-ID" sz="1900" dirty="0" err="1"/>
              <a:t>bercabang</a:t>
            </a:r>
            <a:r>
              <a:rPr lang="en-ID" sz="1900" dirty="0"/>
              <a:t> 2-5 kali, </a:t>
            </a:r>
            <a:r>
              <a:rPr lang="en-ID" sz="1900" dirty="0" err="1"/>
              <a:t>mencapai</a:t>
            </a:r>
            <a:r>
              <a:rPr lang="en-ID" sz="1900" dirty="0"/>
              <a:t> diameter 5-9 </a:t>
            </a:r>
            <a:r>
              <a:rPr lang="en-ID" sz="1900" dirty="0" err="1"/>
              <a:t>mikrometer</a:t>
            </a:r>
            <a:r>
              <a:rPr lang="en-ID" sz="1900" dirty="0"/>
              <a:t> di </a:t>
            </a:r>
            <a:r>
              <a:rPr lang="en-ID" sz="1900" dirty="0" err="1"/>
              <a:t>ujungnya</a:t>
            </a:r>
            <a:r>
              <a:rPr lang="en-ID" sz="1900" dirty="0"/>
              <a:t>, </a:t>
            </a:r>
            <a:r>
              <a:rPr lang="en-ID" sz="1900" dirty="0" err="1"/>
              <a:t>tempat</a:t>
            </a:r>
            <a:r>
              <a:rPr lang="en-ID" sz="1900" dirty="0"/>
              <a:t> </a:t>
            </a:r>
            <a:r>
              <a:rPr lang="en-ID" sz="1900" dirty="0" err="1"/>
              <a:t>arteriol</a:t>
            </a:r>
            <a:r>
              <a:rPr lang="en-ID" sz="1900" dirty="0"/>
              <a:t> </a:t>
            </a:r>
            <a:r>
              <a:rPr lang="en-ID" sz="1900" dirty="0" err="1"/>
              <a:t>memasok</a:t>
            </a:r>
            <a:r>
              <a:rPr lang="en-ID" sz="1900" dirty="0"/>
              <a:t> </a:t>
            </a:r>
            <a:r>
              <a:rPr lang="en-ID" sz="1900" dirty="0" err="1"/>
              <a:t>darah</a:t>
            </a:r>
            <a:r>
              <a:rPr lang="en-ID" sz="1900" dirty="0"/>
              <a:t> </a:t>
            </a:r>
            <a:r>
              <a:rPr lang="en-ID" sz="1900" dirty="0" err="1"/>
              <a:t>ke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.</a:t>
            </a:r>
          </a:p>
          <a:p>
            <a:pPr marL="0" indent="0">
              <a:buNone/>
            </a:pPr>
            <a:r>
              <a:rPr lang="en-ID" sz="1900" dirty="0" err="1"/>
              <a:t>Arteriol</a:t>
            </a:r>
            <a:r>
              <a:rPr lang="en-ID" sz="1900" dirty="0"/>
              <a:t> sangat </a:t>
            </a:r>
            <a:r>
              <a:rPr lang="en-ID" sz="1900" dirty="0" err="1"/>
              <a:t>berotot</a:t>
            </a:r>
            <a:r>
              <a:rPr lang="en-ID" sz="1900" dirty="0"/>
              <a:t>, dan </a:t>
            </a:r>
            <a:r>
              <a:rPr lang="en-ID" sz="1900" dirty="0" err="1"/>
              <a:t>diameternya</a:t>
            </a:r>
            <a:r>
              <a:rPr lang="en-ID" sz="1900" dirty="0"/>
              <a:t> 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berubah</a:t>
            </a:r>
            <a:r>
              <a:rPr lang="en-ID" sz="1900" dirty="0"/>
              <a:t> </a:t>
            </a:r>
            <a:r>
              <a:rPr lang="en-ID" sz="1900" dirty="0" err="1"/>
              <a:t>berkali</a:t>
            </a:r>
            <a:r>
              <a:rPr lang="en-ID" sz="1900" dirty="0"/>
              <a:t>-kali </a:t>
            </a:r>
            <a:r>
              <a:rPr lang="en-ID" sz="1900" dirty="0" err="1"/>
              <a:t>lipat</a:t>
            </a:r>
            <a:r>
              <a:rPr lang="en-ID" sz="1900" dirty="0"/>
              <a:t>. </a:t>
            </a:r>
            <a:r>
              <a:rPr lang="en-ID" sz="1900" b="1" dirty="0" err="1"/>
              <a:t>Metarteriol</a:t>
            </a:r>
            <a:r>
              <a:rPr lang="en-ID" sz="1900" dirty="0"/>
              <a:t> (</a:t>
            </a:r>
            <a:r>
              <a:rPr lang="en-ID" sz="1900" dirty="0" err="1"/>
              <a:t>arteriol</a:t>
            </a:r>
            <a:r>
              <a:rPr lang="en-ID" sz="1900" dirty="0"/>
              <a:t> terminal) </a:t>
            </a:r>
            <a:r>
              <a:rPr lang="en-ID" sz="1900" dirty="0" err="1"/>
              <a:t>tidak</a:t>
            </a:r>
            <a:r>
              <a:rPr lang="en-ID" sz="1900" dirty="0"/>
              <a:t> </a:t>
            </a:r>
            <a:r>
              <a:rPr lang="en-ID" sz="1900" dirty="0" err="1"/>
              <a:t>memiliki</a:t>
            </a:r>
            <a:r>
              <a:rPr lang="en-ID" sz="1900" dirty="0"/>
              <a:t> </a:t>
            </a:r>
            <a:r>
              <a:rPr lang="en-ID" sz="1900" dirty="0" err="1"/>
              <a:t>lapisan</a:t>
            </a:r>
            <a:r>
              <a:rPr lang="en-ID" sz="1900" dirty="0"/>
              <a:t> </a:t>
            </a:r>
            <a:r>
              <a:rPr lang="en-ID" sz="1900" dirty="0" err="1"/>
              <a:t>otot</a:t>
            </a:r>
            <a:r>
              <a:rPr lang="en-ID" sz="1900" dirty="0"/>
              <a:t> yang </a:t>
            </a:r>
            <a:r>
              <a:rPr lang="en-ID" sz="1900" dirty="0" err="1"/>
              <a:t>berkesinambungan</a:t>
            </a:r>
            <a:r>
              <a:rPr lang="en-ID" sz="1900" dirty="0"/>
              <a:t>, </a:t>
            </a:r>
            <a:r>
              <a:rPr lang="en-ID" sz="1900" dirty="0" err="1"/>
              <a:t>tetapi</a:t>
            </a:r>
            <a:r>
              <a:rPr lang="en-ID" sz="1900" dirty="0"/>
              <a:t> </a:t>
            </a:r>
            <a:r>
              <a:rPr lang="en-ID" sz="1900" dirty="0" err="1"/>
              <a:t>serat</a:t>
            </a:r>
            <a:r>
              <a:rPr lang="en-ID" sz="1900" dirty="0"/>
              <a:t> </a:t>
            </a:r>
            <a:r>
              <a:rPr lang="en-ID" sz="1900" dirty="0" err="1"/>
              <a:t>otot</a:t>
            </a:r>
            <a:r>
              <a:rPr lang="en-ID" sz="1900" dirty="0"/>
              <a:t> polos </a:t>
            </a:r>
            <a:r>
              <a:rPr lang="en-ID" sz="1900" dirty="0" err="1"/>
              <a:t>mengelilingi</a:t>
            </a:r>
            <a:r>
              <a:rPr lang="en-ID" sz="1900" dirty="0"/>
              <a:t> </a:t>
            </a:r>
            <a:r>
              <a:rPr lang="en-ID" sz="1900" dirty="0" err="1"/>
              <a:t>pembuluh</a:t>
            </a:r>
            <a:r>
              <a:rPr lang="en-ID" sz="1900" dirty="0"/>
              <a:t> pada </a:t>
            </a:r>
            <a:r>
              <a:rPr lang="en-ID" sz="1900" dirty="0" err="1"/>
              <a:t>titik-titik</a:t>
            </a:r>
            <a:r>
              <a:rPr lang="en-ID" sz="1900" dirty="0"/>
              <a:t> yang </a:t>
            </a:r>
            <a:r>
              <a:rPr lang="en-ID" sz="1900" dirty="0" err="1"/>
              <a:t>terputus-putus</a:t>
            </a:r>
            <a:r>
              <a:rPr lang="en-ID" sz="1900" dirty="0"/>
              <a:t>, </a:t>
            </a:r>
            <a:r>
              <a:rPr lang="en-ID" sz="1900" dirty="0" err="1"/>
              <a:t>seperti</a:t>
            </a:r>
            <a:r>
              <a:rPr lang="en-ID" sz="1900" dirty="0"/>
              <a:t> yang </a:t>
            </a:r>
            <a:r>
              <a:rPr lang="en-ID" sz="1900" dirty="0" err="1"/>
              <a:t>ditunjukkan</a:t>
            </a:r>
            <a:r>
              <a:rPr lang="en-ID" sz="1900" dirty="0"/>
              <a:t> pada </a:t>
            </a:r>
            <a:r>
              <a:rPr lang="en-ID" sz="1900" b="1" dirty="0"/>
              <a:t>Gambar 16-1</a:t>
            </a:r>
            <a:r>
              <a:rPr lang="en-ID" sz="1900" dirty="0"/>
              <a:t>.</a:t>
            </a:r>
          </a:p>
          <a:p>
            <a:pPr marL="0" indent="0">
              <a:buNone/>
            </a:pPr>
            <a:r>
              <a:rPr lang="en-ID" sz="1900" dirty="0"/>
              <a:t>Pada </a:t>
            </a:r>
            <a:r>
              <a:rPr lang="en-ID" sz="1900" dirty="0" err="1"/>
              <a:t>titik</a:t>
            </a:r>
            <a:r>
              <a:rPr lang="en-ID" sz="1900" dirty="0"/>
              <a:t> di mana </a:t>
            </a:r>
            <a:r>
              <a:rPr lang="en-ID" sz="1900" dirty="0" err="1"/>
              <a:t>setiap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 </a:t>
            </a:r>
            <a:r>
              <a:rPr lang="en-ID" sz="1900" dirty="0" err="1"/>
              <a:t>sejati</a:t>
            </a:r>
            <a:r>
              <a:rPr lang="en-ID" sz="1900" dirty="0"/>
              <a:t> </a:t>
            </a:r>
            <a:r>
              <a:rPr lang="en-ID" sz="1900" dirty="0" err="1"/>
              <a:t>berasal</a:t>
            </a:r>
            <a:r>
              <a:rPr lang="en-ID" sz="1900" dirty="0"/>
              <a:t> </a:t>
            </a:r>
            <a:r>
              <a:rPr lang="en-ID" sz="1900" dirty="0" err="1"/>
              <a:t>dari</a:t>
            </a:r>
            <a:r>
              <a:rPr lang="en-ID" sz="1900" dirty="0"/>
              <a:t> </a:t>
            </a:r>
            <a:r>
              <a:rPr lang="en-ID" sz="1900" dirty="0" err="1"/>
              <a:t>metarteriol</a:t>
            </a:r>
            <a:r>
              <a:rPr lang="en-ID" sz="1900" dirty="0"/>
              <a:t>, </a:t>
            </a:r>
            <a:r>
              <a:rPr lang="en-ID" sz="1900" dirty="0" err="1"/>
              <a:t>serat</a:t>
            </a:r>
            <a:r>
              <a:rPr lang="en-ID" sz="1900" dirty="0"/>
              <a:t> </a:t>
            </a:r>
            <a:r>
              <a:rPr lang="en-ID" sz="1900" dirty="0" err="1"/>
              <a:t>otot</a:t>
            </a:r>
            <a:r>
              <a:rPr lang="en-ID" sz="1900" dirty="0"/>
              <a:t> polos </a:t>
            </a:r>
            <a:r>
              <a:rPr lang="en-ID" sz="1900" dirty="0" err="1"/>
              <a:t>biasanya</a:t>
            </a:r>
            <a:r>
              <a:rPr lang="en-ID" sz="1900" dirty="0"/>
              <a:t> </a:t>
            </a:r>
            <a:r>
              <a:rPr lang="en-ID" sz="1900" dirty="0" err="1"/>
              <a:t>mengelilingi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. </a:t>
            </a:r>
            <a:r>
              <a:rPr lang="en-ID" sz="1900" dirty="0" err="1"/>
              <a:t>Struktur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 </a:t>
            </a:r>
            <a:r>
              <a:rPr lang="en-ID" sz="1900" dirty="0" err="1"/>
              <a:t>disebut</a:t>
            </a:r>
            <a:r>
              <a:rPr lang="en-ID" sz="1900" dirty="0"/>
              <a:t> </a:t>
            </a:r>
            <a:r>
              <a:rPr lang="en-ID" sz="1900" b="1" dirty="0" err="1"/>
              <a:t>sfingter</a:t>
            </a:r>
            <a:r>
              <a:rPr lang="en-ID" sz="1900" b="1" dirty="0"/>
              <a:t> </a:t>
            </a:r>
            <a:r>
              <a:rPr lang="en-ID" sz="1900" b="1" dirty="0" err="1"/>
              <a:t>prekapiler</a:t>
            </a:r>
            <a:r>
              <a:rPr lang="en-ID" sz="1900" dirty="0"/>
              <a:t>. </a:t>
            </a:r>
            <a:r>
              <a:rPr lang="en-ID" sz="1900" dirty="0" err="1"/>
              <a:t>Sfingter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 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membuka</a:t>
            </a:r>
            <a:r>
              <a:rPr lang="en-ID" sz="1900" dirty="0"/>
              <a:t> dan </a:t>
            </a:r>
            <a:r>
              <a:rPr lang="en-ID" sz="1900" dirty="0" err="1"/>
              <a:t>menutup</a:t>
            </a:r>
            <a:r>
              <a:rPr lang="en-ID" sz="1900" dirty="0"/>
              <a:t> </a:t>
            </a:r>
            <a:r>
              <a:rPr lang="en-ID" sz="1900" dirty="0" err="1"/>
              <a:t>pintu</a:t>
            </a:r>
            <a:r>
              <a:rPr lang="en-ID" sz="1900" dirty="0"/>
              <a:t> </a:t>
            </a:r>
            <a:r>
              <a:rPr lang="en-ID" sz="1900" dirty="0" err="1"/>
              <a:t>masuk</a:t>
            </a:r>
            <a:r>
              <a:rPr lang="en-ID" sz="1900" dirty="0"/>
              <a:t> </a:t>
            </a:r>
            <a:r>
              <a:rPr lang="en-ID" sz="1900" dirty="0" err="1"/>
              <a:t>ke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. Venula </a:t>
            </a:r>
            <a:r>
              <a:rPr lang="en-ID" sz="1900" dirty="0" err="1"/>
              <a:t>lebih</a:t>
            </a:r>
            <a:r>
              <a:rPr lang="en-ID" sz="1900" dirty="0"/>
              <a:t> </a:t>
            </a:r>
            <a:r>
              <a:rPr lang="en-ID" sz="1900" dirty="0" err="1"/>
              <a:t>besar</a:t>
            </a:r>
            <a:r>
              <a:rPr lang="en-ID" sz="1900" dirty="0"/>
              <a:t> </a:t>
            </a:r>
            <a:r>
              <a:rPr lang="en-ID" sz="1900" dirty="0" err="1"/>
              <a:t>daripada</a:t>
            </a:r>
            <a:r>
              <a:rPr lang="en-ID" sz="1900" dirty="0"/>
              <a:t> </a:t>
            </a:r>
            <a:r>
              <a:rPr lang="en-ID" sz="1900" dirty="0" err="1"/>
              <a:t>arteriol</a:t>
            </a:r>
            <a:r>
              <a:rPr lang="en-ID" sz="1900" dirty="0"/>
              <a:t> dan </a:t>
            </a:r>
            <a:r>
              <a:rPr lang="en-ID" sz="1900" dirty="0" err="1"/>
              <a:t>memiliki</a:t>
            </a:r>
            <a:r>
              <a:rPr lang="en-ID" sz="1900" dirty="0"/>
              <a:t> </a:t>
            </a:r>
            <a:r>
              <a:rPr lang="en-ID" sz="1900" dirty="0" err="1"/>
              <a:t>lapisan</a:t>
            </a:r>
            <a:r>
              <a:rPr lang="en-ID" sz="1900" dirty="0"/>
              <a:t> </a:t>
            </a:r>
            <a:r>
              <a:rPr lang="en-ID" sz="1900" dirty="0" err="1"/>
              <a:t>otot</a:t>
            </a:r>
            <a:r>
              <a:rPr lang="en-ID" sz="1900" dirty="0"/>
              <a:t> yang </a:t>
            </a:r>
            <a:r>
              <a:rPr lang="en-ID" sz="1900" dirty="0" err="1"/>
              <a:t>jauh</a:t>
            </a:r>
            <a:r>
              <a:rPr lang="en-ID" sz="1900" dirty="0"/>
              <a:t> </a:t>
            </a:r>
            <a:r>
              <a:rPr lang="en-ID" sz="1900" dirty="0" err="1"/>
              <a:t>lebih</a:t>
            </a:r>
            <a:r>
              <a:rPr lang="en-ID" sz="1900" dirty="0"/>
              <a:t> </a:t>
            </a:r>
            <a:r>
              <a:rPr lang="en-ID" sz="1900" dirty="0" err="1"/>
              <a:t>lemah</a:t>
            </a:r>
            <a:r>
              <a:rPr lang="en-ID" sz="1900" dirty="0"/>
              <a:t>. </a:t>
            </a:r>
            <a:r>
              <a:rPr lang="en-ID" sz="1900" dirty="0" err="1"/>
              <a:t>Namun</a:t>
            </a:r>
            <a:r>
              <a:rPr lang="en-ID" sz="1900" dirty="0"/>
              <a:t>, </a:t>
            </a:r>
            <a:r>
              <a:rPr lang="en-ID" sz="1900" dirty="0" err="1"/>
              <a:t>tekanan</a:t>
            </a:r>
            <a:r>
              <a:rPr lang="en-ID" sz="1900" dirty="0"/>
              <a:t> di venula </a:t>
            </a:r>
            <a:r>
              <a:rPr lang="en-ID" sz="1900" dirty="0" err="1"/>
              <a:t>jauh</a:t>
            </a:r>
            <a:r>
              <a:rPr lang="en-ID" sz="1900" dirty="0"/>
              <a:t> </a:t>
            </a:r>
            <a:r>
              <a:rPr lang="en-ID" sz="1900" dirty="0" err="1"/>
              <a:t>lebih</a:t>
            </a:r>
            <a:r>
              <a:rPr lang="en-ID" sz="1900" dirty="0"/>
              <a:t> </a:t>
            </a:r>
            <a:r>
              <a:rPr lang="en-ID" sz="1900" dirty="0" err="1"/>
              <a:t>rendah</a:t>
            </a:r>
            <a:r>
              <a:rPr lang="en-ID" sz="1900" dirty="0"/>
              <a:t> </a:t>
            </a:r>
            <a:r>
              <a:rPr lang="en-ID" sz="1900" dirty="0" err="1"/>
              <a:t>daripada</a:t>
            </a:r>
            <a:r>
              <a:rPr lang="en-ID" sz="1900" dirty="0"/>
              <a:t> di </a:t>
            </a:r>
            <a:r>
              <a:rPr lang="en-ID" sz="1900" dirty="0" err="1"/>
              <a:t>arteriol</a:t>
            </a:r>
            <a:r>
              <a:rPr lang="en-ID" sz="1900" dirty="0"/>
              <a:t>, </a:t>
            </a:r>
            <a:r>
              <a:rPr lang="en-ID" sz="1900" dirty="0" err="1"/>
              <a:t>sehingga</a:t>
            </a:r>
            <a:r>
              <a:rPr lang="en-ID" sz="1900" dirty="0"/>
              <a:t> venula </a:t>
            </a:r>
            <a:r>
              <a:rPr lang="en-ID" sz="1900" dirty="0" err="1"/>
              <a:t>masih</a:t>
            </a:r>
            <a:r>
              <a:rPr lang="en-ID" sz="1900" dirty="0"/>
              <a:t> 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berkontraksi</a:t>
            </a:r>
            <a:r>
              <a:rPr lang="en-ID" sz="1900" dirty="0"/>
              <a:t> </a:t>
            </a:r>
            <a:r>
              <a:rPr lang="en-ID" sz="1900" dirty="0" err="1"/>
              <a:t>secara</a:t>
            </a:r>
            <a:r>
              <a:rPr lang="en-ID" sz="1900" dirty="0"/>
              <a:t> </a:t>
            </a:r>
            <a:r>
              <a:rPr lang="en-ID" sz="1900" dirty="0" err="1"/>
              <a:t>signifikan</a:t>
            </a:r>
            <a:r>
              <a:rPr lang="en-ID" sz="1900" dirty="0"/>
              <a:t>, </a:t>
            </a:r>
            <a:r>
              <a:rPr lang="en-ID" sz="1900" dirty="0" err="1"/>
              <a:t>meskipun</a:t>
            </a:r>
            <a:r>
              <a:rPr lang="en-ID" sz="1900" dirty="0"/>
              <a:t> </a:t>
            </a:r>
            <a:r>
              <a:rPr lang="en-ID" sz="1900" dirty="0" err="1"/>
              <a:t>ototnya</a:t>
            </a:r>
            <a:r>
              <a:rPr lang="en-ID" sz="1900" dirty="0"/>
              <a:t> </a:t>
            </a:r>
            <a:r>
              <a:rPr lang="en-ID" sz="1900" dirty="0" err="1"/>
              <a:t>lemah</a:t>
            </a:r>
            <a:r>
              <a:rPr lang="en-ID" sz="1900" dirty="0"/>
              <a:t>.</a:t>
            </a:r>
          </a:p>
          <a:p>
            <a:pPr marL="0" indent="0">
              <a:buNone/>
            </a:pPr>
            <a:r>
              <a:rPr lang="en-ID" sz="1900" dirty="0" err="1"/>
              <a:t>Susunan</a:t>
            </a:r>
            <a:r>
              <a:rPr lang="en-ID" sz="1900" dirty="0"/>
              <a:t> </a:t>
            </a:r>
            <a:r>
              <a:rPr lang="en-ID" sz="1900" dirty="0" err="1"/>
              <a:t>khas</a:t>
            </a:r>
            <a:r>
              <a:rPr lang="en-ID" sz="1900" dirty="0"/>
              <a:t> </a:t>
            </a:r>
            <a:r>
              <a:rPr lang="en-ID" sz="1900" dirty="0" err="1"/>
              <a:t>dari</a:t>
            </a:r>
            <a:r>
              <a:rPr lang="en-ID" sz="1900" dirty="0"/>
              <a:t> </a:t>
            </a:r>
            <a:r>
              <a:rPr lang="en-ID" sz="1900" dirty="0" err="1"/>
              <a:t>lapisan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 </a:t>
            </a:r>
            <a:r>
              <a:rPr lang="en-ID" sz="1900" dirty="0" err="1"/>
              <a:t>ini</a:t>
            </a:r>
            <a:r>
              <a:rPr lang="en-ID" sz="1900" dirty="0"/>
              <a:t> </a:t>
            </a:r>
            <a:r>
              <a:rPr lang="en-ID" sz="1900" dirty="0" err="1"/>
              <a:t>tidak</a:t>
            </a:r>
            <a:r>
              <a:rPr lang="en-ID" sz="1900" dirty="0"/>
              <a:t> </a:t>
            </a:r>
            <a:r>
              <a:rPr lang="en-ID" sz="1900" dirty="0" err="1"/>
              <a:t>ditemukan</a:t>
            </a:r>
            <a:r>
              <a:rPr lang="en-ID" sz="1900" dirty="0"/>
              <a:t> di </a:t>
            </a:r>
            <a:r>
              <a:rPr lang="en-ID" sz="1900" dirty="0" err="1"/>
              <a:t>semua</a:t>
            </a:r>
            <a:r>
              <a:rPr lang="en-ID" sz="1900" dirty="0"/>
              <a:t> </a:t>
            </a:r>
            <a:r>
              <a:rPr lang="en-ID" sz="1900" dirty="0" err="1"/>
              <a:t>bagian</a:t>
            </a:r>
            <a:r>
              <a:rPr lang="en-ID" sz="1900" dirty="0"/>
              <a:t> </a:t>
            </a:r>
            <a:r>
              <a:rPr lang="en-ID" sz="1900" dirty="0" err="1"/>
              <a:t>tubuh</a:t>
            </a:r>
            <a:r>
              <a:rPr lang="en-ID" sz="1900" dirty="0"/>
              <a:t>, </a:t>
            </a:r>
            <a:r>
              <a:rPr lang="en-ID" sz="1900" dirty="0" err="1"/>
              <a:t>meskipun</a:t>
            </a:r>
            <a:r>
              <a:rPr lang="en-ID" sz="1900" dirty="0"/>
              <a:t> </a:t>
            </a:r>
            <a:r>
              <a:rPr lang="en-ID" sz="1900" dirty="0" err="1"/>
              <a:t>susunan</a:t>
            </a:r>
            <a:r>
              <a:rPr lang="en-ID" sz="1900" dirty="0"/>
              <a:t> yang </a:t>
            </a:r>
            <a:r>
              <a:rPr lang="en-ID" sz="1900" dirty="0" err="1"/>
              <a:t>serupa</a:t>
            </a:r>
            <a:r>
              <a:rPr lang="en-ID" sz="1900" dirty="0"/>
              <a:t> 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memiliki</a:t>
            </a:r>
            <a:r>
              <a:rPr lang="en-ID" sz="1900" dirty="0"/>
              <a:t> </a:t>
            </a:r>
            <a:r>
              <a:rPr lang="en-ID" sz="1900" dirty="0" err="1"/>
              <a:t>tujuan</a:t>
            </a:r>
            <a:r>
              <a:rPr lang="en-ID" sz="1900" dirty="0"/>
              <a:t> yang </a:t>
            </a:r>
            <a:r>
              <a:rPr lang="en-ID" sz="1900" dirty="0" err="1"/>
              <a:t>sama</a:t>
            </a:r>
            <a:r>
              <a:rPr lang="en-ID" sz="1900" dirty="0"/>
              <a:t>. Yang </a:t>
            </a:r>
            <a:r>
              <a:rPr lang="en-ID" sz="1900" dirty="0" err="1"/>
              <a:t>terpenting</a:t>
            </a:r>
            <a:r>
              <a:rPr lang="en-ID" sz="1900" dirty="0"/>
              <a:t>, </a:t>
            </a:r>
            <a:r>
              <a:rPr lang="en-ID" sz="1900" dirty="0" err="1"/>
              <a:t>metarteriol</a:t>
            </a:r>
            <a:r>
              <a:rPr lang="en-ID" sz="1900" dirty="0"/>
              <a:t> dan </a:t>
            </a:r>
            <a:r>
              <a:rPr lang="en-ID" sz="1900" dirty="0" err="1"/>
              <a:t>sfingter</a:t>
            </a:r>
            <a:r>
              <a:rPr lang="en-ID" sz="1900" dirty="0"/>
              <a:t> </a:t>
            </a:r>
            <a:r>
              <a:rPr lang="en-ID" sz="1900" dirty="0" err="1"/>
              <a:t>prekapiler</a:t>
            </a:r>
            <a:r>
              <a:rPr lang="en-ID" sz="1900" dirty="0"/>
              <a:t> </a:t>
            </a:r>
            <a:r>
              <a:rPr lang="en-ID" sz="1900" dirty="0" err="1"/>
              <a:t>berhubungan</a:t>
            </a:r>
            <a:r>
              <a:rPr lang="en-ID" sz="1900" dirty="0"/>
              <a:t> </a:t>
            </a:r>
            <a:r>
              <a:rPr lang="en-ID" sz="1900" dirty="0" err="1"/>
              <a:t>erat</a:t>
            </a:r>
            <a:r>
              <a:rPr lang="en-ID" sz="1900" dirty="0"/>
              <a:t> </a:t>
            </a:r>
            <a:r>
              <a:rPr lang="en-ID" sz="1900" dirty="0" err="1"/>
              <a:t>dengan</a:t>
            </a:r>
            <a:r>
              <a:rPr lang="en-ID" sz="1900" dirty="0"/>
              <a:t> </a:t>
            </a:r>
            <a:r>
              <a:rPr lang="en-ID" sz="1900" dirty="0" err="1"/>
              <a:t>jaringan</a:t>
            </a:r>
            <a:r>
              <a:rPr lang="en-ID" sz="1900" dirty="0"/>
              <a:t> yang </a:t>
            </a:r>
            <a:r>
              <a:rPr lang="en-ID" sz="1900" dirty="0" err="1"/>
              <a:t>dilayaninya</a:t>
            </a:r>
            <a:r>
              <a:rPr lang="en-ID" sz="1900" dirty="0"/>
              <a:t>. Oleh </a:t>
            </a:r>
            <a:r>
              <a:rPr lang="en-ID" sz="1900" dirty="0" err="1"/>
              <a:t>karena</a:t>
            </a:r>
            <a:r>
              <a:rPr lang="en-ID" sz="1900" dirty="0"/>
              <a:t> </a:t>
            </a:r>
            <a:r>
              <a:rPr lang="en-ID" sz="1900" dirty="0" err="1"/>
              <a:t>itu</a:t>
            </a:r>
            <a:r>
              <a:rPr lang="en-ID" sz="1900" dirty="0"/>
              <a:t>, </a:t>
            </a:r>
            <a:r>
              <a:rPr lang="en-ID" sz="1900" dirty="0" err="1"/>
              <a:t>kondisi</a:t>
            </a:r>
            <a:r>
              <a:rPr lang="en-ID" sz="1900" dirty="0"/>
              <a:t> </a:t>
            </a:r>
            <a:r>
              <a:rPr lang="en-ID" sz="1900" dirty="0" err="1"/>
              <a:t>jaringan</a:t>
            </a:r>
            <a:r>
              <a:rPr lang="en-ID" sz="1900" dirty="0"/>
              <a:t> </a:t>
            </a:r>
            <a:r>
              <a:rPr lang="en-ID" sz="1900" dirty="0" err="1"/>
              <a:t>setempat</a:t>
            </a:r>
            <a:r>
              <a:rPr lang="en-ID" sz="1900" dirty="0"/>
              <a:t>—</a:t>
            </a:r>
            <a:r>
              <a:rPr lang="en-ID" sz="1900" dirty="0" err="1"/>
              <a:t>seperti</a:t>
            </a:r>
            <a:r>
              <a:rPr lang="en-ID" sz="1900" dirty="0"/>
              <a:t> </a:t>
            </a:r>
            <a:r>
              <a:rPr lang="en-ID" sz="1900" dirty="0" err="1"/>
              <a:t>konsentrasi</a:t>
            </a:r>
            <a:r>
              <a:rPr lang="en-ID" sz="1900" dirty="0"/>
              <a:t> </a:t>
            </a:r>
            <a:r>
              <a:rPr lang="en-ID" sz="1900" dirty="0" err="1"/>
              <a:t>nutrisi</a:t>
            </a:r>
            <a:r>
              <a:rPr lang="en-ID" sz="1900" dirty="0"/>
              <a:t>, </a:t>
            </a:r>
            <a:r>
              <a:rPr lang="en-ID" sz="1900" dirty="0" err="1"/>
              <a:t>produk</a:t>
            </a:r>
            <a:r>
              <a:rPr lang="en-ID" sz="1900" dirty="0"/>
              <a:t> </a:t>
            </a:r>
            <a:r>
              <a:rPr lang="en-ID" sz="1900" dirty="0" err="1"/>
              <a:t>akhir</a:t>
            </a:r>
            <a:r>
              <a:rPr lang="en-ID" sz="1900" dirty="0"/>
              <a:t> </a:t>
            </a:r>
            <a:r>
              <a:rPr lang="en-ID" sz="1900" dirty="0" err="1"/>
              <a:t>metabolisme</a:t>
            </a:r>
            <a:r>
              <a:rPr lang="en-ID" sz="1900" dirty="0"/>
              <a:t>, dan ion </a:t>
            </a:r>
            <a:r>
              <a:rPr lang="en-ID" sz="1900" dirty="0" err="1"/>
              <a:t>hidrogen</a:t>
            </a:r>
            <a:r>
              <a:rPr lang="en-ID" sz="1900" dirty="0"/>
              <a:t>—</a:t>
            </a:r>
            <a:r>
              <a:rPr lang="en-ID" sz="1900" dirty="0" err="1"/>
              <a:t>dapat</a:t>
            </a:r>
            <a:r>
              <a:rPr lang="en-ID" sz="1900" dirty="0"/>
              <a:t> </a:t>
            </a:r>
            <a:r>
              <a:rPr lang="en-ID" sz="1900" dirty="0" err="1"/>
              <a:t>menyebabkan</a:t>
            </a:r>
            <a:r>
              <a:rPr lang="en-ID" sz="1900" dirty="0"/>
              <a:t> </a:t>
            </a:r>
            <a:r>
              <a:rPr lang="en-ID" sz="1900" dirty="0" err="1"/>
              <a:t>efek</a:t>
            </a:r>
            <a:r>
              <a:rPr lang="en-ID" sz="1900" dirty="0"/>
              <a:t> </a:t>
            </a:r>
            <a:r>
              <a:rPr lang="en-ID" sz="1900" dirty="0" err="1"/>
              <a:t>langsung</a:t>
            </a:r>
            <a:r>
              <a:rPr lang="en-ID" sz="1900" dirty="0"/>
              <a:t> pada </a:t>
            </a:r>
            <a:r>
              <a:rPr lang="en-ID" sz="1900" dirty="0" err="1"/>
              <a:t>pembuluh</a:t>
            </a:r>
            <a:r>
              <a:rPr lang="en-ID" sz="1900" dirty="0"/>
              <a:t> </a:t>
            </a:r>
            <a:r>
              <a:rPr lang="en-ID" sz="1900" dirty="0" err="1"/>
              <a:t>darah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mengendalikan</a:t>
            </a:r>
            <a:r>
              <a:rPr lang="en-ID" sz="1900" dirty="0"/>
              <a:t> </a:t>
            </a:r>
            <a:r>
              <a:rPr lang="en-ID" sz="1900" dirty="0" err="1"/>
              <a:t>aliran</a:t>
            </a:r>
            <a:r>
              <a:rPr lang="en-ID" sz="1900" dirty="0"/>
              <a:t> </a:t>
            </a:r>
            <a:r>
              <a:rPr lang="en-ID" sz="1900" dirty="0" err="1"/>
              <a:t>darah</a:t>
            </a:r>
            <a:r>
              <a:rPr lang="en-ID" sz="1900" dirty="0"/>
              <a:t> </a:t>
            </a:r>
            <a:r>
              <a:rPr lang="en-ID" sz="1900" dirty="0" err="1"/>
              <a:t>setempat</a:t>
            </a:r>
            <a:r>
              <a:rPr lang="en-ID" sz="1900" dirty="0"/>
              <a:t> di </a:t>
            </a:r>
            <a:r>
              <a:rPr lang="en-ID" sz="1900" dirty="0" err="1"/>
              <a:t>setiap</a:t>
            </a:r>
            <a:r>
              <a:rPr lang="en-ID" sz="1900" dirty="0"/>
              <a:t> area </a:t>
            </a:r>
            <a:r>
              <a:rPr lang="en-ID" sz="1900" dirty="0" err="1"/>
              <a:t>jaringan</a:t>
            </a:r>
            <a:r>
              <a:rPr lang="en-ID" sz="1900" dirty="0"/>
              <a:t> </a:t>
            </a:r>
            <a:r>
              <a:rPr lang="en-ID" sz="1900" dirty="0" err="1"/>
              <a:t>kecil</a:t>
            </a:r>
            <a:r>
              <a:rPr lang="en-ID" sz="19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99DB61-25A5-C980-F7FE-3E465D09D609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2235336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B63F6-1B6D-8206-9486-44A96FBD4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06F04C8-03E0-70B6-2B6B-005624C72276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567EA4-C7F7-F1D2-8973-6D9D7EBA5BA0}"/>
              </a:ext>
            </a:extLst>
          </p:cNvPr>
          <p:cNvSpPr txBox="1"/>
          <p:nvPr/>
        </p:nvSpPr>
        <p:spPr>
          <a:xfrm>
            <a:off x="1088370" y="1724046"/>
            <a:ext cx="321072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2400" dirty="0"/>
              <a:t>GAMBAR 16-1 </a:t>
            </a:r>
            <a:r>
              <a:rPr lang="en-ID" sz="2400" dirty="0" err="1"/>
              <a:t>Komponen</a:t>
            </a:r>
            <a:r>
              <a:rPr lang="en-ID" sz="2400" dirty="0"/>
              <a:t> </a:t>
            </a:r>
            <a:r>
              <a:rPr lang="en-ID" sz="2400" dirty="0" err="1"/>
              <a:t>mikrosirkulasi</a:t>
            </a:r>
            <a:r>
              <a:rPr lang="en-ID" sz="2400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1F67A3-6C26-AA2C-C2B0-E1A88025C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6667" y="278703"/>
            <a:ext cx="4601309" cy="6171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7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23C92-8E20-421E-7F53-9392CF057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C8E2CF-7484-0A17-7F87-115EBAC0F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sz="4400" b="1" dirty="0" err="1"/>
              <a:t>Struktur</a:t>
            </a:r>
            <a:r>
              <a:rPr lang="en-ID" sz="4400" b="1" dirty="0"/>
              <a:t> </a:t>
            </a:r>
            <a:r>
              <a:rPr lang="en-ID" sz="4400" b="1" dirty="0" err="1"/>
              <a:t>Dinding</a:t>
            </a:r>
            <a:r>
              <a:rPr lang="en-ID" sz="4400" b="1" dirty="0"/>
              <a:t> </a:t>
            </a:r>
            <a:r>
              <a:rPr lang="en-ID" sz="4400" b="1" dirty="0" err="1"/>
              <a:t>Kapiler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EA5F4-970F-BB07-C32D-8EAC1D1BF9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4789785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1900" dirty="0"/>
              <a:t>Gambar 16-2 </a:t>
            </a:r>
            <a:r>
              <a:rPr lang="en-ID" sz="1900" dirty="0" err="1"/>
              <a:t>menunjukkan</a:t>
            </a:r>
            <a:r>
              <a:rPr lang="en-ID" sz="1900" dirty="0"/>
              <a:t> </a:t>
            </a:r>
            <a:r>
              <a:rPr lang="en-ID" sz="1900" dirty="0" err="1"/>
              <a:t>struktur</a:t>
            </a:r>
            <a:r>
              <a:rPr lang="en-ID" sz="1900" dirty="0"/>
              <a:t> </a:t>
            </a:r>
            <a:r>
              <a:rPr lang="en-ID" sz="1900" dirty="0" err="1"/>
              <a:t>ultramikroskopis</a:t>
            </a:r>
            <a:r>
              <a:rPr lang="en-ID" sz="1900" dirty="0"/>
              <a:t> </a:t>
            </a:r>
            <a:r>
              <a:rPr lang="en-ID" sz="1900" dirty="0" err="1"/>
              <a:t>sel</a:t>
            </a:r>
            <a:r>
              <a:rPr lang="en-ID" sz="1900" dirty="0"/>
              <a:t> </a:t>
            </a:r>
            <a:r>
              <a:rPr lang="en-ID" sz="1900" dirty="0" err="1"/>
              <a:t>endotel</a:t>
            </a:r>
            <a:r>
              <a:rPr lang="en-ID" sz="1900" dirty="0"/>
              <a:t> </a:t>
            </a:r>
            <a:r>
              <a:rPr lang="en-ID" sz="1900" dirty="0" err="1"/>
              <a:t>khas</a:t>
            </a:r>
            <a:r>
              <a:rPr lang="en-ID" sz="1900" dirty="0"/>
              <a:t> di </a:t>
            </a:r>
            <a:r>
              <a:rPr lang="en-ID" sz="1900" dirty="0" err="1"/>
              <a:t>dinding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 </a:t>
            </a:r>
            <a:r>
              <a:rPr lang="en-ID" sz="1900" dirty="0" err="1"/>
              <a:t>seperti</a:t>
            </a:r>
            <a:r>
              <a:rPr lang="en-ID" sz="1900" dirty="0"/>
              <a:t> yang </a:t>
            </a:r>
            <a:r>
              <a:rPr lang="en-ID" sz="1900" dirty="0" err="1"/>
              <a:t>ditemukan</a:t>
            </a:r>
            <a:r>
              <a:rPr lang="en-ID" sz="1900" dirty="0"/>
              <a:t> di </a:t>
            </a:r>
            <a:r>
              <a:rPr lang="en-ID" sz="1900" dirty="0" err="1"/>
              <a:t>sebagian</a:t>
            </a:r>
            <a:r>
              <a:rPr lang="en-ID" sz="1900" dirty="0"/>
              <a:t> </a:t>
            </a:r>
            <a:r>
              <a:rPr lang="en-ID" sz="1900" dirty="0" err="1"/>
              <a:t>besar</a:t>
            </a:r>
            <a:r>
              <a:rPr lang="en-ID" sz="1900" dirty="0"/>
              <a:t> organ </a:t>
            </a:r>
            <a:r>
              <a:rPr lang="en-ID" sz="1900" dirty="0" err="1"/>
              <a:t>tubuh</a:t>
            </a:r>
            <a:r>
              <a:rPr lang="en-ID" sz="1900" dirty="0"/>
              <a:t>, </a:t>
            </a:r>
            <a:r>
              <a:rPr lang="en-ID" sz="1900" dirty="0" err="1"/>
              <a:t>terutama</a:t>
            </a:r>
            <a:r>
              <a:rPr lang="en-ID" sz="1900" dirty="0"/>
              <a:t> pada </a:t>
            </a:r>
            <a:r>
              <a:rPr lang="en-ID" sz="1900" dirty="0" err="1"/>
              <a:t>otot</a:t>
            </a:r>
            <a:r>
              <a:rPr lang="en-ID" sz="1900" dirty="0"/>
              <a:t> dan </a:t>
            </a:r>
            <a:r>
              <a:rPr lang="en-ID" sz="1900" dirty="0" err="1"/>
              <a:t>jaringan</a:t>
            </a:r>
            <a:r>
              <a:rPr lang="en-ID" sz="1900" dirty="0"/>
              <a:t> ikat. </a:t>
            </a:r>
            <a:r>
              <a:rPr lang="en-ID" sz="1900" dirty="0" err="1"/>
              <a:t>Perhatikan</a:t>
            </a:r>
            <a:r>
              <a:rPr lang="en-ID" sz="1900" dirty="0"/>
              <a:t> </a:t>
            </a:r>
            <a:r>
              <a:rPr lang="en-ID" sz="1900" dirty="0" err="1"/>
              <a:t>bahwa</a:t>
            </a:r>
            <a:r>
              <a:rPr lang="en-ID" sz="1900" dirty="0"/>
              <a:t> </a:t>
            </a:r>
            <a:r>
              <a:rPr lang="en-ID" sz="1900" dirty="0" err="1"/>
              <a:t>dinding</a:t>
            </a:r>
            <a:r>
              <a:rPr lang="en-ID" sz="1900" dirty="0"/>
              <a:t> </a:t>
            </a:r>
            <a:r>
              <a:rPr lang="en-ID" sz="1900" dirty="0" err="1"/>
              <a:t>tersebut</a:t>
            </a:r>
            <a:r>
              <a:rPr lang="en-ID" sz="1900" dirty="0"/>
              <a:t> </a:t>
            </a:r>
            <a:r>
              <a:rPr lang="en-ID" sz="1900" dirty="0" err="1"/>
              <a:t>terdiri</a:t>
            </a:r>
            <a:r>
              <a:rPr lang="en-ID" sz="1900" dirty="0"/>
              <a:t> </a:t>
            </a:r>
            <a:r>
              <a:rPr lang="en-ID" sz="1900" dirty="0" err="1"/>
              <a:t>dari</a:t>
            </a:r>
            <a:r>
              <a:rPr lang="en-ID" sz="1900" dirty="0"/>
              <a:t> </a:t>
            </a:r>
            <a:r>
              <a:rPr lang="en-ID" sz="1900" dirty="0" err="1"/>
              <a:t>lapisan</a:t>
            </a:r>
            <a:r>
              <a:rPr lang="en-ID" sz="1900" dirty="0"/>
              <a:t> </a:t>
            </a:r>
            <a:r>
              <a:rPr lang="en-ID" sz="1900" dirty="0" err="1"/>
              <a:t>sel</a:t>
            </a:r>
            <a:r>
              <a:rPr lang="en-ID" sz="1900" dirty="0"/>
              <a:t> </a:t>
            </a:r>
            <a:r>
              <a:rPr lang="en-ID" sz="1900" dirty="0" err="1"/>
              <a:t>endotel</a:t>
            </a:r>
            <a:r>
              <a:rPr lang="en-ID" sz="1900" dirty="0"/>
              <a:t> </a:t>
            </a:r>
            <a:r>
              <a:rPr lang="en-ID" sz="1900" dirty="0" err="1"/>
              <a:t>uniseluler</a:t>
            </a:r>
            <a:r>
              <a:rPr lang="en-ID" sz="1900" dirty="0"/>
              <a:t> dan </a:t>
            </a:r>
            <a:r>
              <a:rPr lang="en-ID" sz="1900" dirty="0" err="1"/>
              <a:t>dikelilingi</a:t>
            </a:r>
            <a:r>
              <a:rPr lang="en-ID" sz="1900" dirty="0"/>
              <a:t> oleh </a:t>
            </a:r>
            <a:r>
              <a:rPr lang="en-ID" sz="1900" i="1" dirty="0"/>
              <a:t>basement membrane</a:t>
            </a:r>
            <a:r>
              <a:rPr lang="en-ID" sz="1900" dirty="0"/>
              <a:t> tipis di </a:t>
            </a:r>
            <a:r>
              <a:rPr lang="en-ID" sz="1900" dirty="0" err="1"/>
              <a:t>bagian</a:t>
            </a:r>
            <a:r>
              <a:rPr lang="en-ID" sz="1900" dirty="0"/>
              <a:t> </a:t>
            </a:r>
            <a:r>
              <a:rPr lang="en-ID" sz="1900" dirty="0" err="1"/>
              <a:t>luar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. </a:t>
            </a:r>
            <a:r>
              <a:rPr lang="en-ID" sz="1900" dirty="0" err="1"/>
              <a:t>Ketebalan</a:t>
            </a:r>
            <a:r>
              <a:rPr lang="en-ID" sz="1900" dirty="0"/>
              <a:t> total </a:t>
            </a:r>
            <a:r>
              <a:rPr lang="en-ID" sz="1900" dirty="0" err="1"/>
              <a:t>dinding</a:t>
            </a:r>
            <a:r>
              <a:rPr lang="en-ID" sz="1900" dirty="0"/>
              <a:t> </a:t>
            </a:r>
            <a:r>
              <a:rPr lang="en-ID" sz="1900" dirty="0" err="1"/>
              <a:t>kapiler</a:t>
            </a:r>
            <a:r>
              <a:rPr lang="en-ID" sz="1900" dirty="0"/>
              <a:t> </a:t>
            </a:r>
            <a:r>
              <a:rPr lang="en-ID" sz="1900" dirty="0" err="1"/>
              <a:t>hanya</a:t>
            </a:r>
            <a:r>
              <a:rPr lang="en-ID" sz="1900" dirty="0"/>
              <a:t> </a:t>
            </a:r>
            <a:r>
              <a:rPr lang="en-ID" sz="1900" dirty="0" err="1"/>
              <a:t>sekitar</a:t>
            </a:r>
            <a:r>
              <a:rPr lang="en-ID" sz="1900" dirty="0"/>
              <a:t> 0,5 </a:t>
            </a:r>
            <a:r>
              <a:rPr lang="en-ID" sz="1900" dirty="0" err="1"/>
              <a:t>mikrometer</a:t>
            </a:r>
            <a:r>
              <a:rPr lang="en-ID" sz="1900" dirty="0"/>
              <a:t>. Diameter internal </a:t>
            </a:r>
            <a:r>
              <a:rPr lang="en-ID" sz="1900" dirty="0" err="1"/>
              <a:t>kapiler</a:t>
            </a:r>
            <a:r>
              <a:rPr lang="en-ID" sz="1900" dirty="0"/>
              <a:t> </a:t>
            </a:r>
            <a:r>
              <a:rPr lang="en-ID" sz="1900" dirty="0" err="1"/>
              <a:t>adalah</a:t>
            </a:r>
            <a:r>
              <a:rPr lang="en-ID" sz="1900" dirty="0"/>
              <a:t> 4-9 </a:t>
            </a:r>
            <a:r>
              <a:rPr lang="en-ID" sz="1900" dirty="0" err="1"/>
              <a:t>mikrometer</a:t>
            </a:r>
            <a:r>
              <a:rPr lang="en-ID" sz="1900" dirty="0"/>
              <a:t>, </a:t>
            </a:r>
            <a:r>
              <a:rPr lang="en-ID" sz="1900" dirty="0" err="1"/>
              <a:t>hampir</a:t>
            </a:r>
            <a:r>
              <a:rPr lang="en-ID" sz="1900" dirty="0"/>
              <a:t> </a:t>
            </a:r>
            <a:r>
              <a:rPr lang="en-ID" sz="1900" dirty="0" err="1"/>
              <a:t>tidak</a:t>
            </a:r>
            <a:r>
              <a:rPr lang="en-ID" sz="1900" dirty="0"/>
              <a:t> </a:t>
            </a:r>
            <a:r>
              <a:rPr lang="en-ID" sz="1900" dirty="0" err="1"/>
              <a:t>cukup</a:t>
            </a:r>
            <a:r>
              <a:rPr lang="en-ID" sz="1900" dirty="0"/>
              <a:t> </a:t>
            </a:r>
            <a:r>
              <a:rPr lang="en-ID" sz="1900" dirty="0" err="1"/>
              <a:t>besar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sel</a:t>
            </a:r>
            <a:r>
              <a:rPr lang="en-ID" sz="1900" dirty="0"/>
              <a:t> </a:t>
            </a:r>
            <a:r>
              <a:rPr lang="en-ID" sz="1900" dirty="0" err="1"/>
              <a:t>darah</a:t>
            </a:r>
            <a:r>
              <a:rPr lang="en-ID" sz="1900" dirty="0"/>
              <a:t> </a:t>
            </a:r>
            <a:r>
              <a:rPr lang="en-ID" sz="1900" dirty="0" err="1"/>
              <a:t>merah</a:t>
            </a:r>
            <a:r>
              <a:rPr lang="en-ID" sz="1900" dirty="0"/>
              <a:t> dan </a:t>
            </a:r>
            <a:r>
              <a:rPr lang="en-ID" sz="1900" dirty="0" err="1"/>
              <a:t>sel</a:t>
            </a:r>
            <a:r>
              <a:rPr lang="en-ID" sz="1900" dirty="0"/>
              <a:t> </a:t>
            </a:r>
            <a:r>
              <a:rPr lang="en-ID" sz="1900" dirty="0" err="1"/>
              <a:t>darah</a:t>
            </a:r>
            <a:r>
              <a:rPr lang="en-ID" sz="1900" dirty="0"/>
              <a:t> </a:t>
            </a:r>
            <a:r>
              <a:rPr lang="en-ID" sz="1900" dirty="0" err="1"/>
              <a:t>lainnya</a:t>
            </a:r>
            <a:r>
              <a:rPr lang="en-ID" sz="1900" dirty="0"/>
              <a:t> </a:t>
            </a:r>
            <a:r>
              <a:rPr lang="en-ID" sz="1900" dirty="0" err="1"/>
              <a:t>untuk</a:t>
            </a:r>
            <a:r>
              <a:rPr lang="en-ID" sz="1900" dirty="0"/>
              <a:t> </a:t>
            </a:r>
            <a:r>
              <a:rPr lang="en-ID" sz="1900" dirty="0" err="1"/>
              <a:t>masuk</a:t>
            </a:r>
            <a:r>
              <a:rPr lang="en-ID" sz="19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90B89-AC8E-20B0-64FC-8CECF396ED51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A7C8FD-CFBF-8530-ED11-C422054766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1174" y="390833"/>
            <a:ext cx="3785675" cy="42165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C970670-22E3-33E4-4B90-E902928F9C96}"/>
              </a:ext>
            </a:extLst>
          </p:cNvPr>
          <p:cNvSpPr txBox="1"/>
          <p:nvPr/>
        </p:nvSpPr>
        <p:spPr>
          <a:xfrm>
            <a:off x="838200" y="4821462"/>
            <a:ext cx="1107849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/>
              <a:t>GAMBAR 16-2 </a:t>
            </a:r>
            <a:r>
              <a:rPr lang="en-ID" dirty="0" err="1"/>
              <a:t>Struktur</a:t>
            </a:r>
            <a:r>
              <a:rPr lang="en-ID" dirty="0"/>
              <a:t> </a:t>
            </a:r>
            <a:r>
              <a:rPr lang="en-ID" dirty="0" err="1"/>
              <a:t>dinding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. </a:t>
            </a:r>
            <a:r>
              <a:rPr lang="en-ID" dirty="0" err="1"/>
              <a:t>Perhatikan</a:t>
            </a:r>
            <a:r>
              <a:rPr lang="en-ID" dirty="0"/>
              <a:t> </a:t>
            </a:r>
            <a:r>
              <a:rPr lang="en-ID" dirty="0" err="1"/>
              <a:t>khususnya</a:t>
            </a:r>
            <a:r>
              <a:rPr lang="en-ID" dirty="0"/>
              <a:t> </a:t>
            </a:r>
            <a:r>
              <a:rPr lang="en-ID" i="1" dirty="0"/>
              <a:t>intercellular cleft </a:t>
            </a:r>
            <a:r>
              <a:rPr lang="en-ID" dirty="0"/>
              <a:t>di </a:t>
            </a:r>
            <a:r>
              <a:rPr lang="en-ID" dirty="0" err="1"/>
              <a:t>persimpangan</a:t>
            </a:r>
            <a:r>
              <a:rPr lang="en-ID" dirty="0"/>
              <a:t> </a:t>
            </a:r>
            <a:r>
              <a:rPr lang="en-ID" dirty="0" err="1"/>
              <a:t>antara</a:t>
            </a:r>
            <a:r>
              <a:rPr lang="en-ID" dirty="0"/>
              <a:t> </a:t>
            </a:r>
            <a:r>
              <a:rPr lang="en-ID" dirty="0" err="1"/>
              <a:t>sel-sel</a:t>
            </a:r>
            <a:r>
              <a:rPr lang="en-ID" dirty="0"/>
              <a:t> </a:t>
            </a:r>
            <a:r>
              <a:rPr lang="en-ID" dirty="0" err="1"/>
              <a:t>endotel</a:t>
            </a:r>
            <a:r>
              <a:rPr lang="en-ID" dirty="0"/>
              <a:t> yang </a:t>
            </a:r>
            <a:r>
              <a:rPr lang="en-ID" dirty="0" err="1"/>
              <a:t>berdekatan</a:t>
            </a:r>
            <a:r>
              <a:rPr lang="en-ID" dirty="0"/>
              <a:t>. </a:t>
            </a:r>
            <a:r>
              <a:rPr lang="en-ID" dirty="0" err="1"/>
              <a:t>Dipercayai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sebagian</a:t>
            </a:r>
            <a:r>
              <a:rPr lang="en-ID" dirty="0"/>
              <a:t> </a:t>
            </a:r>
            <a:r>
              <a:rPr lang="en-ID" dirty="0" err="1"/>
              <a:t>besar</a:t>
            </a:r>
            <a:r>
              <a:rPr lang="en-ID" dirty="0"/>
              <a:t> </a:t>
            </a:r>
            <a:r>
              <a:rPr lang="en-ID" dirty="0" err="1"/>
              <a:t>zat</a:t>
            </a:r>
            <a:r>
              <a:rPr lang="en-ID" dirty="0"/>
              <a:t> yang </a:t>
            </a:r>
            <a:r>
              <a:rPr lang="en-ID" dirty="0" err="1"/>
              <a:t>larut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air (</a:t>
            </a:r>
            <a:r>
              <a:rPr lang="en-ID" i="1" dirty="0"/>
              <a:t>water-soluble</a:t>
            </a:r>
            <a:r>
              <a:rPr lang="en-ID" dirty="0"/>
              <a:t>) </a:t>
            </a:r>
            <a:r>
              <a:rPr lang="en-ID" dirty="0" err="1"/>
              <a:t>berdifusi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</a:t>
            </a:r>
            <a:r>
              <a:rPr lang="en-ID" dirty="0" err="1"/>
              <a:t>kapiler</a:t>
            </a:r>
            <a:r>
              <a:rPr lang="en-ID" dirty="0"/>
              <a:t> di </a:t>
            </a:r>
            <a:r>
              <a:rPr lang="en-ID" dirty="0" err="1"/>
              <a:t>sepanjang</a:t>
            </a:r>
            <a:r>
              <a:rPr lang="en-ID" dirty="0"/>
              <a:t> </a:t>
            </a:r>
            <a:r>
              <a:rPr lang="en-ID" dirty="0" err="1"/>
              <a:t>celah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 </a:t>
            </a:r>
            <a:r>
              <a:rPr lang="en-ID" dirty="0" err="1"/>
              <a:t>Invaginasi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</a:t>
            </a:r>
            <a:r>
              <a:rPr lang="en-ID" dirty="0" err="1"/>
              <a:t>kecil</a:t>
            </a:r>
            <a:r>
              <a:rPr lang="en-ID" dirty="0"/>
              <a:t>, yang </a:t>
            </a:r>
            <a:r>
              <a:rPr lang="en-ID" dirty="0" err="1"/>
              <a:t>disebut</a:t>
            </a:r>
            <a:r>
              <a:rPr lang="en-ID" dirty="0"/>
              <a:t> caveolae, </a:t>
            </a:r>
            <a:r>
              <a:rPr lang="en-ID" dirty="0" err="1"/>
              <a:t>diyakini</a:t>
            </a:r>
            <a:r>
              <a:rPr lang="en-ID" dirty="0"/>
              <a:t> </a:t>
            </a:r>
            <a:r>
              <a:rPr lang="en-ID" dirty="0" err="1"/>
              <a:t>berperan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mengangkut</a:t>
            </a:r>
            <a:r>
              <a:rPr lang="en-ID" dirty="0"/>
              <a:t> </a:t>
            </a:r>
            <a:r>
              <a:rPr lang="en-ID" dirty="0" err="1"/>
              <a:t>makromolekul</a:t>
            </a:r>
            <a:r>
              <a:rPr lang="en-ID" dirty="0"/>
              <a:t> </a:t>
            </a:r>
            <a:r>
              <a:rPr lang="en-ID" dirty="0" err="1"/>
              <a:t>melintasi</a:t>
            </a:r>
            <a:r>
              <a:rPr lang="en-ID" dirty="0"/>
              <a:t> </a:t>
            </a:r>
            <a:r>
              <a:rPr lang="en-ID" dirty="0" err="1"/>
              <a:t>membran</a:t>
            </a:r>
            <a:r>
              <a:rPr lang="en-ID" dirty="0"/>
              <a:t> sel. Caveolae </a:t>
            </a:r>
            <a:r>
              <a:rPr lang="en-ID" dirty="0" err="1"/>
              <a:t>mengandung</a:t>
            </a:r>
            <a:r>
              <a:rPr lang="en-ID" dirty="0"/>
              <a:t> caveolin, yang </a:t>
            </a:r>
            <a:r>
              <a:rPr lang="en-ID" dirty="0" err="1"/>
              <a:t>merupakan</a:t>
            </a:r>
            <a:r>
              <a:rPr lang="en-ID" dirty="0"/>
              <a:t> protein yang </a:t>
            </a:r>
            <a:r>
              <a:rPr lang="en-ID" dirty="0" err="1"/>
              <a:t>berinteraksi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kolesterol</a:t>
            </a:r>
            <a:r>
              <a:rPr lang="en-ID" dirty="0"/>
              <a:t> dan </a:t>
            </a:r>
            <a:r>
              <a:rPr lang="en-ID" dirty="0" err="1"/>
              <a:t>berpolimerasi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membentuk</a:t>
            </a:r>
            <a:r>
              <a:rPr lang="en-ID" dirty="0"/>
              <a:t> caveolae.</a:t>
            </a:r>
          </a:p>
        </p:txBody>
      </p:sp>
    </p:spTree>
    <p:extLst>
      <p:ext uri="{BB962C8B-B14F-4D97-AF65-F5344CB8AC3E}">
        <p14:creationId xmlns:p14="http://schemas.microsoft.com/office/powerpoint/2010/main" val="266609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84970-1EEF-4E90-08BF-78E022C1F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FDC8E-BA0D-42A1-79BD-2514A8311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sz="4400" b="1" dirty="0"/>
              <a:t>Pori-</a:t>
            </a:r>
            <a:r>
              <a:rPr lang="en-ID" sz="4400" b="1" dirty="0" err="1"/>
              <a:t>pori</a:t>
            </a:r>
            <a:r>
              <a:rPr lang="en-ID" sz="4400" b="1" dirty="0"/>
              <a:t> pada </a:t>
            </a:r>
            <a:r>
              <a:rPr lang="en-ID" sz="4400" b="1" dirty="0" err="1"/>
              <a:t>Membran</a:t>
            </a:r>
            <a:r>
              <a:rPr lang="en-ID" sz="4400" b="1" dirty="0"/>
              <a:t> </a:t>
            </a:r>
            <a:r>
              <a:rPr lang="en-ID" sz="4400" b="1" dirty="0" err="1"/>
              <a:t>Kapiler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BA17E-7B5C-00C4-6A83-624F88491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400" dirty="0"/>
              <a:t>Gambar 16-2 </a:t>
            </a:r>
            <a:r>
              <a:rPr lang="en-ID" sz="2400" dirty="0" err="1"/>
              <a:t>menunjukkan</a:t>
            </a:r>
            <a:r>
              <a:rPr lang="en-ID" sz="2400" dirty="0"/>
              <a:t> 2 </a:t>
            </a:r>
            <a:r>
              <a:rPr lang="en-ID" sz="2400" dirty="0" err="1"/>
              <a:t>lorong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 yang </a:t>
            </a:r>
            <a:r>
              <a:rPr lang="en-ID" sz="2400" dirty="0" err="1"/>
              <a:t>menghubungkan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</a:t>
            </a:r>
            <a:r>
              <a:rPr lang="en-ID" sz="2400" dirty="0" err="1"/>
              <a:t>kapiler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luarnya</a:t>
            </a:r>
            <a:r>
              <a:rPr lang="en-ID" sz="2400" dirty="0"/>
              <a:t>. Salah </a:t>
            </a:r>
            <a:r>
              <a:rPr lang="en-ID" sz="2400" dirty="0" err="1"/>
              <a:t>satu</a:t>
            </a:r>
            <a:r>
              <a:rPr lang="en-ID" sz="2400" dirty="0"/>
              <a:t> </a:t>
            </a:r>
            <a:r>
              <a:rPr lang="en-ID" sz="2400" dirty="0" err="1"/>
              <a:t>lorong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adalah</a:t>
            </a:r>
            <a:r>
              <a:rPr lang="en-ID" sz="2400" dirty="0"/>
              <a:t> </a:t>
            </a:r>
            <a:r>
              <a:rPr lang="en-ID" sz="2400" i="1" dirty="0"/>
              <a:t>intercellular cleft</a:t>
            </a:r>
            <a:r>
              <a:rPr lang="en-ID" sz="2400" dirty="0"/>
              <a:t>, yang </a:t>
            </a:r>
            <a:r>
              <a:rPr lang="en-ID" sz="2400" dirty="0" err="1"/>
              <a:t>merupakan</a:t>
            </a:r>
            <a:r>
              <a:rPr lang="en-ID" sz="2400" dirty="0"/>
              <a:t> </a:t>
            </a:r>
            <a:r>
              <a:rPr lang="en-ID" sz="2400" dirty="0" err="1"/>
              <a:t>saluran</a:t>
            </a:r>
            <a:r>
              <a:rPr lang="en-ID" sz="2400" dirty="0"/>
              <a:t> </a:t>
            </a:r>
            <a:r>
              <a:rPr lang="en-ID" sz="2400" dirty="0" err="1"/>
              <a:t>melengkung</a:t>
            </a:r>
            <a:r>
              <a:rPr lang="en-ID" sz="2400" dirty="0"/>
              <a:t> </a:t>
            </a:r>
            <a:r>
              <a:rPr lang="en-ID" sz="2400" dirty="0" err="1"/>
              <a:t>bercelah</a:t>
            </a:r>
            <a:r>
              <a:rPr lang="en-ID" sz="2400" dirty="0"/>
              <a:t> tipis yang </a:t>
            </a:r>
            <a:r>
              <a:rPr lang="en-ID" sz="2400" dirty="0" err="1"/>
              <a:t>terletak</a:t>
            </a:r>
            <a:r>
              <a:rPr lang="en-ID" sz="2400" dirty="0"/>
              <a:t> di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atas</a:t>
            </a:r>
            <a:r>
              <a:rPr lang="en-ID" sz="2400" dirty="0"/>
              <a:t> </a:t>
            </a:r>
            <a:r>
              <a:rPr lang="en-ID" sz="2400" dirty="0" err="1"/>
              <a:t>gambar</a:t>
            </a:r>
            <a:r>
              <a:rPr lang="en-ID" sz="2400" dirty="0"/>
              <a:t> di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sel-sel</a:t>
            </a:r>
            <a:r>
              <a:rPr lang="en-ID" sz="2400" dirty="0"/>
              <a:t> </a:t>
            </a:r>
            <a:r>
              <a:rPr lang="en-ID" sz="2400" dirty="0" err="1"/>
              <a:t>endotel</a:t>
            </a:r>
            <a:r>
              <a:rPr lang="en-ID" sz="2400" dirty="0"/>
              <a:t> yang </a:t>
            </a:r>
            <a:r>
              <a:rPr lang="en-ID" sz="2400" dirty="0" err="1"/>
              <a:t>berdekatan</a:t>
            </a:r>
            <a:r>
              <a:rPr lang="en-ID" sz="2400" dirty="0"/>
              <a:t>. </a:t>
            </a:r>
            <a:r>
              <a:rPr lang="en-ID" sz="2400" dirty="0" err="1"/>
              <a:t>Setiap</a:t>
            </a:r>
            <a:r>
              <a:rPr lang="en-ID" sz="2400" dirty="0"/>
              <a:t>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diselingi</a:t>
            </a:r>
            <a:r>
              <a:rPr lang="en-ID" sz="2400" dirty="0"/>
              <a:t> </a:t>
            </a:r>
            <a:r>
              <a:rPr lang="en-ID" sz="2400" dirty="0" err="1"/>
              <a:t>secara</a:t>
            </a:r>
            <a:r>
              <a:rPr lang="en-ID" sz="2400" dirty="0"/>
              <a:t> </a:t>
            </a:r>
            <a:r>
              <a:rPr lang="en-ID" sz="2400" dirty="0" err="1"/>
              <a:t>berkala</a:t>
            </a:r>
            <a:r>
              <a:rPr lang="en-ID" sz="2400" dirty="0"/>
              <a:t> oleh </a:t>
            </a:r>
            <a:r>
              <a:rPr lang="en-ID" sz="2400" dirty="0" err="1"/>
              <a:t>tonjolan</a:t>
            </a:r>
            <a:r>
              <a:rPr lang="en-ID" sz="2400" dirty="0"/>
              <a:t> </a:t>
            </a:r>
            <a:r>
              <a:rPr lang="en-ID" sz="2400" dirty="0" err="1"/>
              <a:t>pendek</a:t>
            </a:r>
            <a:r>
              <a:rPr lang="en-ID" sz="2400" dirty="0"/>
              <a:t> </a:t>
            </a:r>
            <a:r>
              <a:rPr lang="en-ID" sz="2400" dirty="0" err="1"/>
              <a:t>perlekatan</a:t>
            </a:r>
            <a:r>
              <a:rPr lang="en-ID" sz="2400" dirty="0"/>
              <a:t> protein yang </a:t>
            </a:r>
            <a:r>
              <a:rPr lang="en-ID" sz="2400" dirty="0" err="1"/>
              <a:t>menyatukan</a:t>
            </a:r>
            <a:r>
              <a:rPr lang="en-ID" sz="2400" dirty="0"/>
              <a:t> </a:t>
            </a:r>
            <a:r>
              <a:rPr lang="en-ID" sz="2400" dirty="0" err="1"/>
              <a:t>sel-sel</a:t>
            </a:r>
            <a:r>
              <a:rPr lang="en-ID" sz="2400" dirty="0"/>
              <a:t> </a:t>
            </a:r>
            <a:r>
              <a:rPr lang="en-ID" sz="2400" dirty="0" err="1"/>
              <a:t>endotel</a:t>
            </a:r>
            <a:r>
              <a:rPr lang="en-ID" sz="2400" dirty="0"/>
              <a:t>, </a:t>
            </a:r>
            <a:r>
              <a:rPr lang="en-ID" sz="2400" dirty="0" err="1"/>
              <a:t>tetapi</a:t>
            </a:r>
            <a:r>
              <a:rPr lang="en-ID" sz="2400" dirty="0"/>
              <a:t>, di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tonjolan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</a:t>
            </a:r>
            <a:r>
              <a:rPr lang="en-ID" sz="2400" dirty="0" err="1"/>
              <a:t>cairan</a:t>
            </a:r>
            <a:r>
              <a:rPr lang="en-ID" sz="2400" dirty="0"/>
              <a:t> </a:t>
            </a:r>
            <a:r>
              <a:rPr lang="en-ID" sz="2400" dirty="0" err="1"/>
              <a:t>dapat</a:t>
            </a:r>
            <a:r>
              <a:rPr lang="en-ID" sz="2400" dirty="0"/>
              <a:t> </a:t>
            </a:r>
            <a:r>
              <a:rPr lang="en-ID" sz="2400" dirty="0" err="1"/>
              <a:t>meresap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bebas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.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biasanya</a:t>
            </a:r>
            <a:r>
              <a:rPr lang="en-ID" sz="2400" dirty="0"/>
              <a:t> </a:t>
            </a:r>
            <a:r>
              <a:rPr lang="en-ID" sz="2400" dirty="0" err="1"/>
              <a:t>memiliki</a:t>
            </a:r>
            <a:r>
              <a:rPr lang="en-ID" sz="2400" dirty="0"/>
              <a:t> </a:t>
            </a:r>
            <a:r>
              <a:rPr lang="en-ID" sz="2400" dirty="0" err="1"/>
              <a:t>jarak</a:t>
            </a:r>
            <a:r>
              <a:rPr lang="en-ID" sz="2400" dirty="0"/>
              <a:t> yang </a:t>
            </a:r>
            <a:r>
              <a:rPr lang="en-ID" sz="2400" dirty="0" err="1"/>
              <a:t>seragam</a:t>
            </a:r>
            <a:r>
              <a:rPr lang="en-ID" sz="2400" dirty="0"/>
              <a:t>,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lebar</a:t>
            </a:r>
            <a:r>
              <a:rPr lang="en-ID" sz="2400" dirty="0"/>
              <a:t> </a:t>
            </a:r>
            <a:r>
              <a:rPr lang="en-ID" sz="2400" dirty="0" err="1"/>
              <a:t>sekitar</a:t>
            </a:r>
            <a:r>
              <a:rPr lang="en-ID" sz="2400" dirty="0"/>
              <a:t> 6-7 </a:t>
            </a:r>
            <a:r>
              <a:rPr lang="en-ID" sz="2400" dirty="0" err="1"/>
              <a:t>nanometer</a:t>
            </a:r>
            <a:r>
              <a:rPr lang="en-ID" sz="2400" dirty="0"/>
              <a:t> (60-70 angstrom [Å]), yang </a:t>
            </a:r>
            <a:r>
              <a:rPr lang="en-ID" sz="2400" dirty="0" err="1"/>
              <a:t>sedikit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diameter </a:t>
            </a:r>
            <a:r>
              <a:rPr lang="en-ID" sz="2400" dirty="0" err="1"/>
              <a:t>molekul</a:t>
            </a:r>
            <a:r>
              <a:rPr lang="en-ID" sz="2400" dirty="0"/>
              <a:t> protein albumin.</a:t>
            </a:r>
          </a:p>
          <a:p>
            <a:pPr marL="0" indent="0">
              <a:buNone/>
            </a:pPr>
            <a:r>
              <a:rPr lang="en-ID" sz="2400" dirty="0"/>
              <a:t>Karena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antarsel</a:t>
            </a:r>
            <a:r>
              <a:rPr lang="en-ID" sz="2400" dirty="0"/>
              <a:t> </a:t>
            </a:r>
            <a:r>
              <a:rPr lang="en-ID" sz="2400" dirty="0" err="1"/>
              <a:t>hanya</a:t>
            </a:r>
            <a:r>
              <a:rPr lang="en-ID" sz="2400" dirty="0"/>
              <a:t> </a:t>
            </a:r>
            <a:r>
              <a:rPr lang="en-ID" sz="2400" dirty="0" err="1"/>
              <a:t>terletak</a:t>
            </a:r>
            <a:r>
              <a:rPr lang="en-ID" sz="2400" dirty="0"/>
              <a:t> di </a:t>
            </a:r>
            <a:r>
              <a:rPr lang="en-ID" sz="2400" dirty="0" err="1"/>
              <a:t>tepi</a:t>
            </a:r>
            <a:r>
              <a:rPr lang="en-ID" sz="2400" dirty="0"/>
              <a:t> </a:t>
            </a:r>
            <a:r>
              <a:rPr lang="en-ID" sz="2400" dirty="0" err="1"/>
              <a:t>sel-sel</a:t>
            </a:r>
            <a:r>
              <a:rPr lang="en-ID" sz="2400" dirty="0"/>
              <a:t> </a:t>
            </a:r>
            <a:r>
              <a:rPr lang="en-ID" sz="2400" dirty="0" err="1"/>
              <a:t>endotel</a:t>
            </a:r>
            <a:r>
              <a:rPr lang="en-ID" sz="2400" dirty="0"/>
              <a:t>,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tersebut</a:t>
            </a:r>
            <a:r>
              <a:rPr lang="en-ID" sz="2400" dirty="0"/>
              <a:t> </a:t>
            </a:r>
            <a:r>
              <a:rPr lang="en-ID" sz="2400" dirty="0" err="1"/>
              <a:t>biasanya</a:t>
            </a:r>
            <a:r>
              <a:rPr lang="en-ID" sz="2400" dirty="0"/>
              <a:t> </a:t>
            </a:r>
            <a:r>
              <a:rPr lang="en-ID" sz="2400" dirty="0" err="1"/>
              <a:t>tidak</a:t>
            </a:r>
            <a:r>
              <a:rPr lang="en-ID" sz="2400" dirty="0"/>
              <a:t> </a:t>
            </a:r>
            <a:r>
              <a:rPr lang="en-ID" sz="2400" dirty="0" err="1"/>
              <a:t>lebih</a:t>
            </a:r>
            <a:r>
              <a:rPr lang="en-ID" sz="2400" dirty="0"/>
              <a:t> </a:t>
            </a:r>
            <a:r>
              <a:rPr lang="en-ID" sz="2400" dirty="0" err="1"/>
              <a:t>dari</a:t>
            </a:r>
            <a:r>
              <a:rPr lang="en-ID" sz="2400" dirty="0"/>
              <a:t> 1/1000 </a:t>
            </a:r>
            <a:r>
              <a:rPr lang="en-ID" sz="2400" dirty="0" err="1"/>
              <a:t>dari</a:t>
            </a:r>
            <a:r>
              <a:rPr lang="en-ID" sz="2400" dirty="0"/>
              <a:t> total </a:t>
            </a:r>
            <a:r>
              <a:rPr lang="en-ID" sz="2400" dirty="0" err="1"/>
              <a:t>luas</a:t>
            </a:r>
            <a:r>
              <a:rPr lang="en-ID" sz="2400" dirty="0"/>
              <a:t> </a:t>
            </a:r>
            <a:r>
              <a:rPr lang="en-ID" sz="2400" dirty="0" err="1"/>
              <a:t>permukaan</a:t>
            </a:r>
            <a:r>
              <a:rPr lang="en-ID" sz="2400" dirty="0"/>
              <a:t> </a:t>
            </a:r>
            <a:r>
              <a:rPr lang="en-ID" sz="2400" dirty="0" err="1"/>
              <a:t>dinding</a:t>
            </a:r>
            <a:r>
              <a:rPr lang="en-ID" sz="2400" dirty="0"/>
              <a:t> </a:t>
            </a:r>
            <a:r>
              <a:rPr lang="en-ID" sz="2400" dirty="0" err="1"/>
              <a:t>kapiler</a:t>
            </a:r>
            <a:r>
              <a:rPr lang="en-ID" sz="2400" dirty="0"/>
              <a:t>. </a:t>
            </a:r>
            <a:r>
              <a:rPr lang="en-ID" sz="2400" dirty="0" err="1"/>
              <a:t>Namun</a:t>
            </a:r>
            <a:r>
              <a:rPr lang="en-ID" sz="2400" dirty="0"/>
              <a:t> </a:t>
            </a:r>
            <a:r>
              <a:rPr lang="en-ID" sz="2400" dirty="0" err="1"/>
              <a:t>demikian</a:t>
            </a:r>
            <a:r>
              <a:rPr lang="en-ID" sz="2400" dirty="0"/>
              <a:t>, </a:t>
            </a:r>
            <a:r>
              <a:rPr lang="en-ID" sz="2400" dirty="0" err="1"/>
              <a:t>laju</a:t>
            </a:r>
            <a:r>
              <a:rPr lang="en-ID" sz="2400" dirty="0"/>
              <a:t> </a:t>
            </a:r>
            <a:r>
              <a:rPr lang="en-ID" sz="2400" dirty="0" err="1"/>
              <a:t>gerak</a:t>
            </a:r>
            <a:r>
              <a:rPr lang="en-ID" sz="2400" dirty="0"/>
              <a:t> </a:t>
            </a:r>
            <a:r>
              <a:rPr lang="en-ID" sz="2400" dirty="0" err="1"/>
              <a:t>termal</a:t>
            </a:r>
            <a:r>
              <a:rPr lang="en-ID" sz="2400" dirty="0"/>
              <a:t> </a:t>
            </a:r>
            <a:r>
              <a:rPr lang="en-ID" sz="2400" dirty="0" err="1"/>
              <a:t>molekul</a:t>
            </a:r>
            <a:r>
              <a:rPr lang="en-ID" sz="2400" dirty="0"/>
              <a:t> air, </a:t>
            </a:r>
            <a:r>
              <a:rPr lang="en-ID" sz="2400" dirty="0" err="1"/>
              <a:t>serta</a:t>
            </a:r>
            <a:r>
              <a:rPr lang="en-ID" sz="2400" dirty="0"/>
              <a:t> </a:t>
            </a:r>
            <a:r>
              <a:rPr lang="en-ID" sz="2400" dirty="0" err="1"/>
              <a:t>sebagian</a:t>
            </a:r>
            <a:r>
              <a:rPr lang="en-ID" sz="2400" dirty="0"/>
              <a:t> </a:t>
            </a:r>
            <a:r>
              <a:rPr lang="en-ID" sz="2400" dirty="0" err="1"/>
              <a:t>besar</a:t>
            </a:r>
            <a:r>
              <a:rPr lang="en-ID" sz="2400" dirty="0"/>
              <a:t> ion yang </a:t>
            </a:r>
            <a:r>
              <a:rPr lang="en-ID" sz="2400" dirty="0" err="1"/>
              <a:t>larut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air dan </a:t>
            </a:r>
            <a:r>
              <a:rPr lang="en-ID" sz="2400" dirty="0" err="1"/>
              <a:t>zat</a:t>
            </a:r>
            <a:r>
              <a:rPr lang="en-ID" sz="2400" dirty="0"/>
              <a:t> </a:t>
            </a:r>
            <a:r>
              <a:rPr lang="en-ID" sz="2400" dirty="0" err="1"/>
              <a:t>terlarut</a:t>
            </a:r>
            <a:r>
              <a:rPr lang="en-ID" sz="2400" dirty="0"/>
              <a:t> </a:t>
            </a:r>
            <a:r>
              <a:rPr lang="en-ID" sz="2400" dirty="0" err="1"/>
              <a:t>kecil</a:t>
            </a:r>
            <a:r>
              <a:rPr lang="en-ID" sz="2400" dirty="0"/>
              <a:t>, </a:t>
            </a:r>
            <a:r>
              <a:rPr lang="en-ID" sz="2400" dirty="0" err="1"/>
              <a:t>begitu</a:t>
            </a:r>
            <a:r>
              <a:rPr lang="en-ID" sz="2400" dirty="0"/>
              <a:t> </a:t>
            </a:r>
            <a:r>
              <a:rPr lang="en-ID" sz="2400" dirty="0" err="1"/>
              <a:t>cepatnya</a:t>
            </a:r>
            <a:r>
              <a:rPr lang="en-ID" sz="2400" dirty="0"/>
              <a:t> </a:t>
            </a:r>
            <a:r>
              <a:rPr lang="en-ID" sz="2400" dirty="0" err="1"/>
              <a:t>sehingga</a:t>
            </a:r>
            <a:r>
              <a:rPr lang="en-ID" sz="2400" dirty="0"/>
              <a:t> </a:t>
            </a:r>
            <a:r>
              <a:rPr lang="en-ID" sz="2400" dirty="0" err="1"/>
              <a:t>semua</a:t>
            </a:r>
            <a:r>
              <a:rPr lang="en-ID" sz="2400" dirty="0"/>
              <a:t> </a:t>
            </a:r>
            <a:r>
              <a:rPr lang="en-ID" sz="2400" dirty="0" err="1"/>
              <a:t>zat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 </a:t>
            </a:r>
            <a:r>
              <a:rPr lang="en-ID" sz="2400" dirty="0" err="1"/>
              <a:t>berdifusi</a:t>
            </a:r>
            <a:r>
              <a:rPr lang="en-ID" sz="2400" dirty="0"/>
              <a:t> </a:t>
            </a:r>
            <a:r>
              <a:rPr lang="en-ID" sz="2400" dirty="0" err="1"/>
              <a:t>dengan</a:t>
            </a:r>
            <a:r>
              <a:rPr lang="en-ID" sz="2400" dirty="0"/>
              <a:t> </a:t>
            </a:r>
            <a:r>
              <a:rPr lang="en-ID" sz="2400" dirty="0" err="1"/>
              <a:t>mudah</a:t>
            </a:r>
            <a:r>
              <a:rPr lang="en-ID" sz="2400" dirty="0"/>
              <a:t> </a:t>
            </a:r>
            <a:r>
              <a:rPr lang="en-ID" sz="2400" dirty="0" err="1"/>
              <a:t>antara</a:t>
            </a:r>
            <a:r>
              <a:rPr lang="en-ID" sz="2400" dirty="0"/>
              <a:t> </a:t>
            </a:r>
            <a:r>
              <a:rPr lang="en-ID" sz="2400" dirty="0" err="1"/>
              <a:t>bagian</a:t>
            </a:r>
            <a:r>
              <a:rPr lang="en-ID" sz="2400" dirty="0"/>
              <a:t> </a:t>
            </a:r>
            <a:r>
              <a:rPr lang="en-ID" sz="2400" dirty="0" err="1"/>
              <a:t>dalam</a:t>
            </a:r>
            <a:r>
              <a:rPr lang="en-ID" sz="2400" dirty="0"/>
              <a:t> dan </a:t>
            </a:r>
            <a:r>
              <a:rPr lang="en-ID" sz="2400" dirty="0" err="1"/>
              <a:t>luar</a:t>
            </a:r>
            <a:r>
              <a:rPr lang="en-ID" sz="2400" dirty="0"/>
              <a:t> </a:t>
            </a:r>
            <a:r>
              <a:rPr lang="en-ID" sz="2400" dirty="0" err="1"/>
              <a:t>kapiler</a:t>
            </a:r>
            <a:r>
              <a:rPr lang="en-ID" sz="2400" dirty="0"/>
              <a:t> </a:t>
            </a:r>
            <a:r>
              <a:rPr lang="en-ID" sz="2400" dirty="0" err="1"/>
              <a:t>melalui</a:t>
            </a:r>
            <a:r>
              <a:rPr lang="en-ID" sz="2400" dirty="0"/>
              <a:t> </a:t>
            </a:r>
            <a:r>
              <a:rPr lang="en-ID" sz="2400" dirty="0" err="1"/>
              <a:t>pori-pori</a:t>
            </a:r>
            <a:r>
              <a:rPr lang="en-ID" sz="2400" dirty="0"/>
              <a:t> </a:t>
            </a:r>
            <a:r>
              <a:rPr lang="en-ID" sz="2400" dirty="0" err="1"/>
              <a:t>celah</a:t>
            </a:r>
            <a:r>
              <a:rPr lang="en-ID" sz="2400" dirty="0"/>
              <a:t> </a:t>
            </a:r>
            <a:r>
              <a:rPr lang="en-ID" sz="2400" dirty="0" err="1"/>
              <a:t>ini</a:t>
            </a:r>
            <a:r>
              <a:rPr lang="en-ID" sz="2400" dirty="0"/>
              <a:t>, </a:t>
            </a:r>
            <a:r>
              <a:rPr lang="en-ID" sz="2400" i="1" dirty="0"/>
              <a:t>intercellular cleft</a:t>
            </a:r>
            <a:r>
              <a:rPr lang="en-ID" sz="24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991EAE-4CAD-B68C-48DB-E222CDA1D2F5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385347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7918C-C7AE-0F1C-0307-B286567CD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A94AF-DEED-C6FC-8683-58DB91B50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1250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 err="1"/>
              <a:t>Terdapat</a:t>
            </a:r>
            <a:r>
              <a:rPr lang="en-US" sz="2400" dirty="0"/>
              <a:t> </a:t>
            </a:r>
            <a:r>
              <a:rPr lang="en-US" sz="2400" dirty="0" err="1"/>
              <a:t>banyak</a:t>
            </a:r>
            <a:r>
              <a:rPr lang="en-US" sz="2400" dirty="0"/>
              <a:t> </a:t>
            </a:r>
            <a:r>
              <a:rPr lang="en-US" sz="2400" dirty="0" err="1"/>
              <a:t>vesikel</a:t>
            </a:r>
            <a:r>
              <a:rPr lang="en-US" sz="2400" dirty="0"/>
              <a:t> plasmalemma </a:t>
            </a:r>
            <a:r>
              <a:rPr lang="en-US" sz="2400" dirty="0" err="1"/>
              <a:t>kecil</a:t>
            </a:r>
            <a:r>
              <a:rPr lang="en-US" sz="2400" dirty="0"/>
              <a:t> di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endotel</a:t>
            </a:r>
            <a:r>
              <a:rPr lang="en-US" sz="2400" dirty="0"/>
              <a:t>, yang juga </a:t>
            </a:r>
            <a:r>
              <a:rPr lang="en-US" sz="2400" dirty="0" err="1"/>
              <a:t>disebut</a:t>
            </a:r>
            <a:r>
              <a:rPr lang="en-US" sz="2400" dirty="0"/>
              <a:t> caveolae (</a:t>
            </a:r>
            <a:r>
              <a:rPr lang="en-US" sz="2400" dirty="0" err="1"/>
              <a:t>gua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). </a:t>
            </a:r>
            <a:r>
              <a:rPr lang="en-US" sz="2400" dirty="0" err="1"/>
              <a:t>Vesikel</a:t>
            </a:r>
            <a:r>
              <a:rPr lang="en-US" sz="2400" dirty="0"/>
              <a:t> plasmalemma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terbentuk</a:t>
            </a:r>
            <a:r>
              <a:rPr lang="en-US" sz="2400" dirty="0"/>
              <a:t> </a:t>
            </a:r>
            <a:r>
              <a:rPr lang="en-US" sz="2400" dirty="0" err="1"/>
              <a:t>dari</a:t>
            </a:r>
            <a:r>
              <a:rPr lang="en-US" sz="2400" dirty="0"/>
              <a:t> oligomer protein yang </a:t>
            </a:r>
            <a:r>
              <a:rPr lang="en-US" sz="2400" dirty="0" err="1"/>
              <a:t>disebut</a:t>
            </a:r>
            <a:r>
              <a:rPr lang="en-US" sz="2400" dirty="0"/>
              <a:t> caveolin yang </a:t>
            </a:r>
            <a:r>
              <a:rPr lang="en-US" sz="2400" dirty="0" err="1"/>
              <a:t>berasosiasi</a:t>
            </a:r>
            <a:r>
              <a:rPr lang="en-US" sz="2400" dirty="0"/>
              <a:t> </a:t>
            </a:r>
            <a:r>
              <a:rPr lang="en-US" sz="2400" dirty="0" err="1"/>
              <a:t>dengan</a:t>
            </a:r>
            <a:r>
              <a:rPr lang="en-US" sz="2400" dirty="0"/>
              <a:t> </a:t>
            </a:r>
            <a:r>
              <a:rPr lang="en-US" sz="2400" dirty="0" err="1"/>
              <a:t>molekul</a:t>
            </a:r>
            <a:r>
              <a:rPr lang="en-US" sz="2400" dirty="0"/>
              <a:t> </a:t>
            </a:r>
            <a:r>
              <a:rPr lang="en-US" sz="2400" dirty="0" err="1"/>
              <a:t>kolesterol</a:t>
            </a:r>
            <a:r>
              <a:rPr lang="en-US" sz="2400" dirty="0"/>
              <a:t> dan sphingolipid. </a:t>
            </a:r>
            <a:r>
              <a:rPr lang="en-US" sz="2400" dirty="0" err="1"/>
              <a:t>Meskipun</a:t>
            </a:r>
            <a:r>
              <a:rPr lang="en-US" sz="2400" dirty="0"/>
              <a:t> </a:t>
            </a:r>
            <a:r>
              <a:rPr lang="en-US" sz="2400" dirty="0" err="1"/>
              <a:t>fungsi</a:t>
            </a:r>
            <a:r>
              <a:rPr lang="en-US" sz="2400" dirty="0"/>
              <a:t> caveolae yang </a:t>
            </a:r>
            <a:r>
              <a:rPr lang="en-US" sz="2400" dirty="0" err="1"/>
              <a:t>tepat</a:t>
            </a:r>
            <a:r>
              <a:rPr lang="en-US" sz="2400" dirty="0"/>
              <a:t> </a:t>
            </a:r>
            <a:r>
              <a:rPr lang="en-US" sz="2400" dirty="0" err="1"/>
              <a:t>masih</a:t>
            </a:r>
            <a:r>
              <a:rPr lang="en-US" sz="2400" dirty="0"/>
              <a:t> </a:t>
            </a:r>
            <a:r>
              <a:rPr lang="en-US" sz="2400" dirty="0" err="1"/>
              <a:t>belum</a:t>
            </a:r>
            <a:r>
              <a:rPr lang="en-US" sz="2400" dirty="0"/>
              <a:t> </a:t>
            </a:r>
            <a:r>
              <a:rPr lang="en-US" sz="2400" dirty="0" err="1"/>
              <a:t>jelas</a:t>
            </a:r>
            <a:r>
              <a:rPr lang="en-US" sz="2400" dirty="0"/>
              <a:t>, </a:t>
            </a:r>
            <a:r>
              <a:rPr lang="en-US" sz="2400" dirty="0" err="1"/>
              <a:t>mereka</a:t>
            </a:r>
            <a:r>
              <a:rPr lang="en-US" sz="2400" dirty="0"/>
              <a:t> </a:t>
            </a:r>
            <a:r>
              <a:rPr lang="en-US" sz="2400" dirty="0" err="1"/>
              <a:t>diyakini</a:t>
            </a:r>
            <a:r>
              <a:rPr lang="en-US" sz="2400" dirty="0"/>
              <a:t> </a:t>
            </a:r>
            <a:r>
              <a:rPr lang="en-US" sz="2400" dirty="0" err="1"/>
              <a:t>berperan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endositosis</a:t>
            </a:r>
            <a:r>
              <a:rPr lang="en-US" sz="2400" dirty="0"/>
              <a:t> (proses di mana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menelan</a:t>
            </a:r>
            <a:r>
              <a:rPr lang="en-US" sz="2400" dirty="0"/>
              <a:t> material </a:t>
            </a:r>
            <a:r>
              <a:rPr lang="en-US" sz="2400" dirty="0" err="1"/>
              <a:t>dari</a:t>
            </a:r>
            <a:r>
              <a:rPr lang="en-US" sz="2400" dirty="0"/>
              <a:t> </a:t>
            </a:r>
            <a:r>
              <a:rPr lang="en-US" sz="2400" dirty="0" err="1"/>
              <a:t>luar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) dan </a:t>
            </a:r>
            <a:r>
              <a:rPr lang="en-US" sz="2400" dirty="0" err="1"/>
              <a:t>transitosis</a:t>
            </a:r>
            <a:r>
              <a:rPr lang="en-US" sz="2400" dirty="0"/>
              <a:t> </a:t>
            </a:r>
            <a:r>
              <a:rPr lang="en-US" sz="2400" dirty="0" err="1"/>
              <a:t>makromolekul</a:t>
            </a:r>
            <a:r>
              <a:rPr lang="en-US" sz="2400" dirty="0"/>
              <a:t> di </a:t>
            </a:r>
            <a:r>
              <a:rPr lang="en-US" sz="2400" dirty="0" err="1"/>
              <a:t>bagian</a:t>
            </a:r>
            <a:r>
              <a:rPr lang="en-US" sz="2400" dirty="0"/>
              <a:t> </a:t>
            </a:r>
            <a:r>
              <a:rPr lang="en-US" sz="2400" dirty="0" err="1"/>
              <a:t>dalam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endotel</a:t>
            </a:r>
            <a:r>
              <a:rPr lang="en-US" sz="2400" dirty="0"/>
              <a:t>. Caveolae di </a:t>
            </a:r>
            <a:r>
              <a:rPr lang="en-US" sz="2400" dirty="0" err="1"/>
              <a:t>permukaan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tampaknya</a:t>
            </a:r>
            <a:r>
              <a:rPr lang="en-US" sz="2400" dirty="0"/>
              <a:t> </a:t>
            </a:r>
            <a:r>
              <a:rPr lang="en-US" sz="2400" dirty="0" err="1"/>
              <a:t>menyerap</a:t>
            </a:r>
            <a:r>
              <a:rPr lang="en-US" sz="2400" dirty="0"/>
              <a:t> </a:t>
            </a:r>
            <a:r>
              <a:rPr lang="en-US" sz="2400" dirty="0" err="1"/>
              <a:t>paket</a:t>
            </a:r>
            <a:r>
              <a:rPr lang="en-US" sz="2400" dirty="0"/>
              <a:t> </a:t>
            </a:r>
            <a:r>
              <a:rPr lang="en-US" sz="2400" dirty="0" err="1"/>
              <a:t>kecil</a:t>
            </a:r>
            <a:r>
              <a:rPr lang="en-US" sz="2400" dirty="0"/>
              <a:t> plasma </a:t>
            </a:r>
            <a:r>
              <a:rPr lang="en-US" sz="2400" dirty="0" err="1"/>
              <a:t>atau</a:t>
            </a:r>
            <a:r>
              <a:rPr lang="en-US" sz="2400" dirty="0"/>
              <a:t> </a:t>
            </a:r>
            <a:r>
              <a:rPr lang="en-US" sz="2400" dirty="0" err="1"/>
              <a:t>cairan</a:t>
            </a:r>
            <a:r>
              <a:rPr lang="en-US" sz="2400" dirty="0"/>
              <a:t> </a:t>
            </a:r>
            <a:r>
              <a:rPr lang="en-US" sz="2400" dirty="0" err="1"/>
              <a:t>ekstraseluler</a:t>
            </a:r>
            <a:r>
              <a:rPr lang="en-US" sz="2400" dirty="0"/>
              <a:t> yang </a:t>
            </a:r>
            <a:r>
              <a:rPr lang="en-US" sz="2400" dirty="0" err="1"/>
              <a:t>mengandung</a:t>
            </a:r>
            <a:r>
              <a:rPr lang="en-US" sz="2400" dirty="0"/>
              <a:t> protein plasma. </a:t>
            </a:r>
            <a:r>
              <a:rPr lang="en-US" sz="2400" dirty="0" err="1"/>
              <a:t>Vesikel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kemudian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bergerak</a:t>
            </a:r>
            <a:r>
              <a:rPr lang="en-US" sz="2400" dirty="0"/>
              <a:t> </a:t>
            </a:r>
            <a:r>
              <a:rPr lang="en-US" sz="2400" dirty="0" err="1"/>
              <a:t>perlahan</a:t>
            </a:r>
            <a:r>
              <a:rPr lang="en-US" sz="2400" dirty="0"/>
              <a:t> </a:t>
            </a:r>
            <a:r>
              <a:rPr lang="en-US" sz="2400" dirty="0" err="1"/>
              <a:t>melalui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endotel</a:t>
            </a:r>
            <a:r>
              <a:rPr lang="en-US" sz="2400" dirty="0"/>
              <a:t>. </a:t>
            </a:r>
            <a:r>
              <a:rPr lang="en-US" sz="2400" dirty="0" err="1"/>
              <a:t>Beberapa</a:t>
            </a:r>
            <a:r>
              <a:rPr lang="en-US" sz="2400" dirty="0"/>
              <a:t> </a:t>
            </a:r>
            <a:r>
              <a:rPr lang="en-US" sz="2400" dirty="0" err="1"/>
              <a:t>vesikel</a:t>
            </a:r>
            <a:r>
              <a:rPr lang="en-US" sz="2400" dirty="0"/>
              <a:t> </a:t>
            </a:r>
            <a:r>
              <a:rPr lang="en-US" sz="2400" dirty="0" err="1"/>
              <a:t>ini</a:t>
            </a:r>
            <a:r>
              <a:rPr lang="en-US" sz="2400" dirty="0"/>
              <a:t> </a:t>
            </a:r>
            <a:r>
              <a:rPr lang="en-US" sz="2400" dirty="0" err="1"/>
              <a:t>dapat</a:t>
            </a:r>
            <a:r>
              <a:rPr lang="en-US" sz="2400" dirty="0"/>
              <a:t> </a:t>
            </a:r>
            <a:r>
              <a:rPr lang="en-US" sz="2400" dirty="0" err="1"/>
              <a:t>menyatu</a:t>
            </a:r>
            <a:r>
              <a:rPr lang="en-US" sz="2400" dirty="0"/>
              <a:t> </a:t>
            </a:r>
            <a:r>
              <a:rPr lang="en-US" sz="2400" dirty="0" err="1"/>
              <a:t>untuk</a:t>
            </a:r>
            <a:r>
              <a:rPr lang="en-US" sz="2400" dirty="0"/>
              <a:t> </a:t>
            </a:r>
            <a:r>
              <a:rPr lang="en-US" sz="2400" dirty="0" err="1"/>
              <a:t>membentuk</a:t>
            </a:r>
            <a:r>
              <a:rPr lang="en-US" sz="2400" dirty="0"/>
              <a:t> </a:t>
            </a:r>
            <a:r>
              <a:rPr lang="en-US" sz="2400" i="1" dirty="0"/>
              <a:t>vesicular channel </a:t>
            </a:r>
            <a:r>
              <a:rPr lang="en-US" sz="2400" dirty="0"/>
              <a:t>di </a:t>
            </a:r>
            <a:r>
              <a:rPr lang="en-US" sz="2400" dirty="0" err="1"/>
              <a:t>seluruh</a:t>
            </a:r>
            <a:r>
              <a:rPr lang="en-US" sz="2400" dirty="0"/>
              <a:t> </a:t>
            </a:r>
            <a:r>
              <a:rPr lang="en-US" sz="2400" dirty="0" err="1"/>
              <a:t>sel</a:t>
            </a:r>
            <a:r>
              <a:rPr lang="en-US" sz="2400" dirty="0"/>
              <a:t> </a:t>
            </a:r>
            <a:r>
              <a:rPr lang="en-US" sz="2400" dirty="0" err="1"/>
              <a:t>endotel</a:t>
            </a:r>
            <a:r>
              <a:rPr lang="en-US" sz="2400" dirty="0"/>
              <a:t>, </a:t>
            </a:r>
            <a:r>
              <a:rPr lang="en-US" sz="2400" dirty="0" err="1"/>
              <a:t>seperti</a:t>
            </a:r>
            <a:r>
              <a:rPr lang="en-US" sz="2400" dirty="0"/>
              <a:t> yang </a:t>
            </a:r>
            <a:r>
              <a:rPr lang="en-US" sz="2400" dirty="0" err="1"/>
              <a:t>ditunjukkan</a:t>
            </a:r>
            <a:r>
              <a:rPr lang="en-US" sz="2400" dirty="0"/>
              <a:t> pada Gambar 16-2.</a:t>
            </a:r>
            <a:endParaRPr lang="en-ID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1658AB-E638-1366-B89A-BC31677B232A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584459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C8C5DA-3BA7-A4E9-A2D6-F784947F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A7359-EB68-E5F7-C605-5145A23F2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sz="4400" b="1" dirty="0" err="1"/>
              <a:t>Jenis-jenis</a:t>
            </a:r>
            <a:r>
              <a:rPr lang="en-ID" sz="4400" b="1" dirty="0"/>
              <a:t> Pori </a:t>
            </a:r>
            <a:r>
              <a:rPr lang="en-ID" sz="4400" b="1" dirty="0" err="1"/>
              <a:t>Khusus</a:t>
            </a:r>
            <a:r>
              <a:rPr lang="en-ID" sz="4400" b="1" dirty="0"/>
              <a:t> pada </a:t>
            </a:r>
            <a:r>
              <a:rPr lang="en-ID" sz="4400" b="1" dirty="0" err="1"/>
              <a:t>Kapiler</a:t>
            </a:r>
            <a:r>
              <a:rPr lang="en-ID" sz="4400" b="1" dirty="0"/>
              <a:t> Organ </a:t>
            </a:r>
            <a:r>
              <a:rPr lang="en-ID" sz="4400" b="1" dirty="0" err="1"/>
              <a:t>Tertentu</a:t>
            </a:r>
            <a:endParaRPr lang="en-ID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6668B-868E-80FF-E66A-962DE537C5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2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200" dirty="0"/>
              <a:t>Pori-</a:t>
            </a:r>
            <a:r>
              <a:rPr lang="en-ID" sz="2200" dirty="0" err="1"/>
              <a:t>pori</a:t>
            </a:r>
            <a:r>
              <a:rPr lang="en-ID" sz="2200" dirty="0"/>
              <a:t> pada </a:t>
            </a:r>
            <a:r>
              <a:rPr lang="en-ID" sz="2200" dirty="0" err="1"/>
              <a:t>kapiler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organ </a:t>
            </a:r>
            <a:r>
              <a:rPr lang="en-ID" sz="2200" dirty="0" err="1"/>
              <a:t>memiliki</a:t>
            </a:r>
            <a:r>
              <a:rPr lang="en-ID" sz="2200" dirty="0"/>
              <a:t> </a:t>
            </a:r>
            <a:r>
              <a:rPr lang="en-ID" sz="2200" dirty="0" err="1"/>
              <a:t>karakteristik</a:t>
            </a:r>
            <a:r>
              <a:rPr lang="en-ID" sz="2200" dirty="0"/>
              <a:t> </a:t>
            </a:r>
            <a:r>
              <a:rPr lang="en-ID" sz="2200" dirty="0" err="1"/>
              <a:t>khusus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memenuhi</a:t>
            </a:r>
            <a:r>
              <a:rPr lang="en-ID" sz="2200" dirty="0"/>
              <a:t> </a:t>
            </a:r>
            <a:r>
              <a:rPr lang="en-ID" sz="2200" dirty="0" err="1"/>
              <a:t>kebutuhan</a:t>
            </a:r>
            <a:r>
              <a:rPr lang="en-ID" sz="2200" dirty="0"/>
              <a:t> </a:t>
            </a:r>
            <a:r>
              <a:rPr lang="en-ID" sz="2200" dirty="0" err="1"/>
              <a:t>spesifik</a:t>
            </a:r>
            <a:r>
              <a:rPr lang="en-ID" sz="2200" dirty="0"/>
              <a:t> organ </a:t>
            </a:r>
            <a:r>
              <a:rPr lang="en-ID" sz="2200" dirty="0" err="1"/>
              <a:t>tersebut</a:t>
            </a:r>
            <a:r>
              <a:rPr lang="en-ID" sz="2200" dirty="0"/>
              <a:t>. </a:t>
            </a:r>
            <a:r>
              <a:rPr lang="en-ID" sz="2200" dirty="0" err="1"/>
              <a:t>Beberapa</a:t>
            </a:r>
            <a:r>
              <a:rPr lang="en-ID" sz="2200" dirty="0"/>
              <a:t> </a:t>
            </a:r>
            <a:r>
              <a:rPr lang="en-ID" sz="2200" dirty="0" err="1"/>
              <a:t>karakteristik</a:t>
            </a:r>
            <a:r>
              <a:rPr lang="en-ID" sz="2200" dirty="0"/>
              <a:t> </a:t>
            </a:r>
            <a:r>
              <a:rPr lang="en-ID" sz="2200" dirty="0" err="1"/>
              <a:t>tersebut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sebagai</a:t>
            </a:r>
            <a:r>
              <a:rPr lang="en-ID" sz="2200" dirty="0"/>
              <a:t> </a:t>
            </a:r>
            <a:r>
              <a:rPr lang="en-ID" sz="2200" dirty="0" err="1"/>
              <a:t>berikut</a:t>
            </a:r>
            <a:r>
              <a:rPr lang="en-ID" sz="2200" dirty="0"/>
              <a:t>:</a:t>
            </a:r>
          </a:p>
          <a:p>
            <a:pPr marL="0" indent="0">
              <a:buNone/>
            </a:pPr>
            <a:r>
              <a:rPr lang="en-ID" sz="2200" b="1" dirty="0"/>
              <a:t>1. Di </a:t>
            </a:r>
            <a:r>
              <a:rPr lang="en-ID" sz="2200" b="1" dirty="0" err="1"/>
              <a:t>otak</a:t>
            </a:r>
            <a:r>
              <a:rPr lang="en-ID" sz="2200" b="1" dirty="0"/>
              <a:t>, </a:t>
            </a:r>
            <a:r>
              <a:rPr lang="en-ID" sz="2200" dirty="0" err="1"/>
              <a:t>sambungan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sel-sel</a:t>
            </a:r>
            <a:r>
              <a:rPr lang="en-ID" sz="2200" dirty="0"/>
              <a:t> </a:t>
            </a:r>
            <a:r>
              <a:rPr lang="en-ID" sz="2200" dirty="0" err="1"/>
              <a:t>endotel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 </a:t>
            </a:r>
            <a:r>
              <a:rPr lang="en-ID" sz="2200" dirty="0" err="1"/>
              <a:t>sebagian</a:t>
            </a:r>
            <a:r>
              <a:rPr lang="en-ID" sz="2200" dirty="0"/>
              <a:t> </a:t>
            </a:r>
            <a:r>
              <a:rPr lang="en-ID" sz="2200" dirty="0" err="1"/>
              <a:t>besar</a:t>
            </a:r>
            <a:r>
              <a:rPr lang="en-ID" sz="2200" dirty="0"/>
              <a:t> </a:t>
            </a:r>
            <a:r>
              <a:rPr lang="en-ID" sz="2200" dirty="0" err="1"/>
              <a:t>merupakan</a:t>
            </a:r>
            <a:r>
              <a:rPr lang="en-ID" sz="2200" dirty="0"/>
              <a:t> </a:t>
            </a:r>
            <a:r>
              <a:rPr lang="en-ID" sz="2200" i="1" dirty="0"/>
              <a:t>tight junction</a:t>
            </a:r>
            <a:r>
              <a:rPr lang="en-ID" sz="2200" dirty="0"/>
              <a:t> yang </a:t>
            </a:r>
            <a:r>
              <a:rPr lang="en-ID" sz="2200" dirty="0" err="1"/>
              <a:t>hanya</a:t>
            </a:r>
            <a:r>
              <a:rPr lang="en-ID" sz="2200" dirty="0"/>
              <a:t> </a:t>
            </a:r>
            <a:r>
              <a:rPr lang="en-ID" sz="2200" dirty="0" err="1"/>
              <a:t>memungkinkan</a:t>
            </a:r>
            <a:r>
              <a:rPr lang="en-ID" sz="2200" dirty="0"/>
              <a:t> </a:t>
            </a:r>
            <a:r>
              <a:rPr lang="en-ID" sz="2200" dirty="0" err="1"/>
              <a:t>molekul-molekul</a:t>
            </a:r>
            <a:r>
              <a:rPr lang="en-ID" sz="2200" dirty="0"/>
              <a:t> yang sangat </a:t>
            </a:r>
            <a:r>
              <a:rPr lang="en-ID" sz="2200" dirty="0" err="1"/>
              <a:t>kecil</a:t>
            </a:r>
            <a:r>
              <a:rPr lang="en-ID" sz="2200" dirty="0"/>
              <a:t> </a:t>
            </a:r>
            <a:r>
              <a:rPr lang="en-ID" sz="2200" dirty="0" err="1"/>
              <a:t>seperti</a:t>
            </a:r>
            <a:r>
              <a:rPr lang="en-ID" sz="2200" dirty="0"/>
              <a:t> air, </a:t>
            </a:r>
            <a:r>
              <a:rPr lang="en-ID" sz="2200" dirty="0" err="1"/>
              <a:t>oksigen</a:t>
            </a:r>
            <a:r>
              <a:rPr lang="en-ID" sz="2200" dirty="0"/>
              <a:t>, dan </a:t>
            </a:r>
            <a:r>
              <a:rPr lang="en-ID" sz="2200" dirty="0" err="1"/>
              <a:t>karbon</a:t>
            </a:r>
            <a:r>
              <a:rPr lang="en-ID" sz="2200" dirty="0"/>
              <a:t> </a:t>
            </a:r>
            <a:r>
              <a:rPr lang="en-ID" sz="2200" dirty="0" err="1"/>
              <a:t>dioksida</a:t>
            </a:r>
            <a:r>
              <a:rPr lang="en-ID" sz="2200" dirty="0"/>
              <a:t> </a:t>
            </a:r>
            <a:r>
              <a:rPr lang="en-ID" sz="2200" dirty="0" err="1"/>
              <a:t>untuk</a:t>
            </a:r>
            <a:r>
              <a:rPr lang="en-ID" sz="2200" dirty="0"/>
              <a:t> </a:t>
            </a:r>
            <a:r>
              <a:rPr lang="en-ID" sz="2200" dirty="0" err="1"/>
              <a:t>masuk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keluar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 </a:t>
            </a:r>
            <a:r>
              <a:rPr lang="en-ID" sz="2200" dirty="0" err="1"/>
              <a:t>otak</a:t>
            </a:r>
            <a:r>
              <a:rPr lang="en-ID" sz="2200" dirty="0"/>
              <a:t>.</a:t>
            </a:r>
          </a:p>
          <a:p>
            <a:pPr marL="0" indent="0">
              <a:buNone/>
            </a:pPr>
            <a:r>
              <a:rPr lang="en-ID" sz="2200" b="1" dirty="0"/>
              <a:t>2. Di </a:t>
            </a:r>
            <a:r>
              <a:rPr lang="en-ID" sz="2200" b="1" dirty="0" err="1"/>
              <a:t>hati</a:t>
            </a:r>
            <a:r>
              <a:rPr lang="en-ID" sz="2200" b="1" dirty="0"/>
              <a:t>, </a:t>
            </a:r>
            <a:r>
              <a:rPr lang="en-ID" sz="2200" dirty="0" err="1"/>
              <a:t>celah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sel-sel</a:t>
            </a:r>
            <a:r>
              <a:rPr lang="en-ID" sz="2200" dirty="0"/>
              <a:t> </a:t>
            </a:r>
            <a:r>
              <a:rPr lang="en-ID" sz="2200" dirty="0" err="1"/>
              <a:t>endotel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 </a:t>
            </a:r>
            <a:r>
              <a:rPr lang="en-ID" sz="2200" dirty="0" err="1"/>
              <a:t>hampir</a:t>
            </a:r>
            <a:r>
              <a:rPr lang="en-ID" sz="2200" dirty="0"/>
              <a:t> </a:t>
            </a:r>
            <a:r>
              <a:rPr lang="en-ID" sz="2200" dirty="0" err="1"/>
              <a:t>terbuka</a:t>
            </a:r>
            <a:r>
              <a:rPr lang="en-ID" sz="2200" dirty="0"/>
              <a:t> </a:t>
            </a:r>
            <a:r>
              <a:rPr lang="en-ID" sz="2200" dirty="0" err="1"/>
              <a:t>lebar</a:t>
            </a:r>
            <a:r>
              <a:rPr lang="en-ID" sz="2200" dirty="0"/>
              <a:t>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hampir</a:t>
            </a:r>
            <a:r>
              <a:rPr lang="en-ID" sz="2200" dirty="0"/>
              <a:t> </a:t>
            </a:r>
            <a:r>
              <a:rPr lang="en-ID" sz="2200" dirty="0" err="1"/>
              <a:t>semua</a:t>
            </a:r>
            <a:r>
              <a:rPr lang="en-ID" sz="2200" dirty="0"/>
              <a:t> </a:t>
            </a:r>
            <a:r>
              <a:rPr lang="en-ID" sz="2200" dirty="0" err="1"/>
              <a:t>zat</a:t>
            </a:r>
            <a:r>
              <a:rPr lang="en-ID" sz="2200" dirty="0"/>
              <a:t> </a:t>
            </a:r>
            <a:r>
              <a:rPr lang="en-ID" sz="2200" dirty="0" err="1"/>
              <a:t>terlarut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plasma, </a:t>
            </a:r>
            <a:r>
              <a:rPr lang="en-ID" sz="2200" dirty="0" err="1"/>
              <a:t>termasuk</a:t>
            </a:r>
            <a:r>
              <a:rPr lang="en-ID" sz="2200" dirty="0"/>
              <a:t> protein plasma,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masuk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darah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 </a:t>
            </a:r>
            <a:r>
              <a:rPr lang="en-ID" sz="2200" dirty="0" err="1"/>
              <a:t>hati</a:t>
            </a:r>
            <a:r>
              <a:rPr lang="en-ID" sz="2200" dirty="0"/>
              <a:t>.</a:t>
            </a:r>
          </a:p>
          <a:p>
            <a:pPr marL="0" indent="0">
              <a:buNone/>
            </a:pPr>
            <a:r>
              <a:rPr lang="en-ID" sz="2200" b="1" dirty="0"/>
              <a:t>3. Pori-</a:t>
            </a:r>
            <a:r>
              <a:rPr lang="en-ID" sz="2200" b="1" dirty="0" err="1"/>
              <a:t>pori</a:t>
            </a:r>
            <a:r>
              <a:rPr lang="en-ID" sz="2200" b="1" dirty="0"/>
              <a:t> </a:t>
            </a:r>
            <a:r>
              <a:rPr lang="en-ID" sz="2200" b="1" dirty="0" err="1"/>
              <a:t>membran</a:t>
            </a:r>
            <a:r>
              <a:rPr lang="en-ID" sz="2200" b="1" dirty="0"/>
              <a:t> </a:t>
            </a:r>
            <a:r>
              <a:rPr lang="en-ID" sz="2200" b="1" dirty="0" err="1"/>
              <a:t>kapiler</a:t>
            </a:r>
            <a:r>
              <a:rPr lang="en-ID" sz="2200" b="1" dirty="0"/>
              <a:t> gastrointestinal </a:t>
            </a:r>
            <a:r>
              <a:rPr lang="en-ID" sz="2200" dirty="0" err="1"/>
              <a:t>berukuran</a:t>
            </a:r>
            <a:r>
              <a:rPr lang="en-ID" sz="2200" dirty="0"/>
              <a:t> di </a:t>
            </a:r>
            <a:r>
              <a:rPr lang="en-ID" sz="2200" dirty="0" err="1"/>
              <a:t>tengah-tengah</a:t>
            </a:r>
            <a:r>
              <a:rPr lang="en-ID" sz="2200" dirty="0"/>
              <a:t>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pori-pori</a:t>
            </a:r>
            <a:r>
              <a:rPr lang="en-ID" sz="2200" dirty="0"/>
              <a:t> </a:t>
            </a:r>
            <a:r>
              <a:rPr lang="en-ID" sz="2200" dirty="0" err="1"/>
              <a:t>otot</a:t>
            </a:r>
            <a:r>
              <a:rPr lang="en-ID" sz="2200" dirty="0"/>
              <a:t> dan </a:t>
            </a:r>
            <a:r>
              <a:rPr lang="en-ID" sz="2200" dirty="0" err="1"/>
              <a:t>pori-pori</a:t>
            </a:r>
            <a:r>
              <a:rPr lang="en-ID" sz="2200" dirty="0"/>
              <a:t> </a:t>
            </a:r>
            <a:r>
              <a:rPr lang="en-ID" sz="2200" dirty="0" err="1"/>
              <a:t>hati</a:t>
            </a:r>
            <a:r>
              <a:rPr lang="en-ID" sz="2200" dirty="0"/>
              <a:t>. </a:t>
            </a:r>
          </a:p>
          <a:p>
            <a:pPr marL="0" indent="0">
              <a:buNone/>
            </a:pPr>
            <a:r>
              <a:rPr lang="en-ID" sz="2200" b="1" dirty="0"/>
              <a:t>4. Di </a:t>
            </a:r>
            <a:r>
              <a:rPr lang="en-ID" sz="2200" b="1" dirty="0" err="1"/>
              <a:t>dalam</a:t>
            </a:r>
            <a:r>
              <a:rPr lang="en-ID" sz="2200" b="1" dirty="0"/>
              <a:t> </a:t>
            </a:r>
            <a:r>
              <a:rPr lang="en-ID" sz="2200" b="1" dirty="0" err="1"/>
              <a:t>kapiler</a:t>
            </a:r>
            <a:r>
              <a:rPr lang="en-ID" sz="2200" b="1" dirty="0"/>
              <a:t> glomerulus </a:t>
            </a:r>
            <a:r>
              <a:rPr lang="en-ID" sz="2200" b="1" dirty="0" err="1"/>
              <a:t>ginjal</a:t>
            </a:r>
            <a:r>
              <a:rPr lang="en-ID" sz="2200" b="1" dirty="0"/>
              <a:t>, </a:t>
            </a:r>
            <a:r>
              <a:rPr lang="en-ID" sz="2200" dirty="0" err="1"/>
              <a:t>banyak</a:t>
            </a:r>
            <a:r>
              <a:rPr lang="en-ID" sz="2200" dirty="0"/>
              <a:t> </a:t>
            </a:r>
            <a:r>
              <a:rPr lang="en-ID" sz="2200" dirty="0" err="1"/>
              <a:t>jendela</a:t>
            </a:r>
            <a:r>
              <a:rPr lang="en-ID" sz="2200" dirty="0"/>
              <a:t> oval </a:t>
            </a:r>
            <a:r>
              <a:rPr lang="en-ID" sz="2200" dirty="0" err="1"/>
              <a:t>kecil</a:t>
            </a:r>
            <a:r>
              <a:rPr lang="en-ID" sz="2200" dirty="0"/>
              <a:t> yang </a:t>
            </a:r>
            <a:r>
              <a:rPr lang="en-ID" sz="2200" dirty="0" err="1"/>
              <a:t>disebut</a:t>
            </a:r>
            <a:r>
              <a:rPr lang="en-ID" sz="2200" dirty="0"/>
              <a:t> fenestrae </a:t>
            </a:r>
            <a:r>
              <a:rPr lang="en-ID" sz="2200" dirty="0" err="1"/>
              <a:t>menembus</a:t>
            </a:r>
            <a:r>
              <a:rPr lang="en-ID" sz="2200" dirty="0"/>
              <a:t> </a:t>
            </a:r>
            <a:r>
              <a:rPr lang="en-ID" sz="2200" dirty="0" err="1"/>
              <a:t>hingga</a:t>
            </a:r>
            <a:r>
              <a:rPr lang="en-ID" sz="2200" dirty="0"/>
              <a:t>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bagian</a:t>
            </a:r>
            <a:r>
              <a:rPr lang="en-ID" sz="2200" dirty="0"/>
              <a:t> </a:t>
            </a:r>
            <a:r>
              <a:rPr lang="en-ID" sz="2200" dirty="0" err="1"/>
              <a:t>tengah</a:t>
            </a:r>
            <a:r>
              <a:rPr lang="en-ID" sz="2200" dirty="0"/>
              <a:t> </a:t>
            </a:r>
            <a:r>
              <a:rPr lang="en-ID" sz="2200" dirty="0" err="1"/>
              <a:t>sel</a:t>
            </a:r>
            <a:r>
              <a:rPr lang="en-ID" sz="2200" dirty="0"/>
              <a:t> </a:t>
            </a:r>
            <a:r>
              <a:rPr lang="en-ID" sz="2200" dirty="0" err="1"/>
              <a:t>endotel</a:t>
            </a:r>
            <a:r>
              <a:rPr lang="en-ID" sz="2200" dirty="0"/>
              <a:t>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sejumlah</a:t>
            </a:r>
            <a:r>
              <a:rPr lang="en-ID" sz="2200" dirty="0"/>
              <a:t> </a:t>
            </a:r>
            <a:r>
              <a:rPr lang="en-ID" sz="2200" dirty="0" err="1"/>
              <a:t>besar</a:t>
            </a:r>
            <a:r>
              <a:rPr lang="en-ID" sz="2200" dirty="0"/>
              <a:t> </a:t>
            </a:r>
            <a:r>
              <a:rPr lang="en-ID" sz="2200" dirty="0" err="1"/>
              <a:t>zat</a:t>
            </a:r>
            <a:r>
              <a:rPr lang="en-ID" sz="2200" dirty="0"/>
              <a:t> </a:t>
            </a:r>
            <a:r>
              <a:rPr lang="en-ID" sz="2200" dirty="0" err="1"/>
              <a:t>molekuler</a:t>
            </a:r>
            <a:r>
              <a:rPr lang="en-ID" sz="2200" dirty="0"/>
              <a:t> dan </a:t>
            </a:r>
            <a:r>
              <a:rPr lang="en-ID" sz="2200" dirty="0" err="1"/>
              <a:t>ionik</a:t>
            </a:r>
            <a:r>
              <a:rPr lang="en-ID" sz="2200" dirty="0"/>
              <a:t> </a:t>
            </a:r>
            <a:r>
              <a:rPr lang="en-ID" sz="2200" dirty="0" err="1"/>
              <a:t>kecil</a:t>
            </a:r>
            <a:r>
              <a:rPr lang="en-ID" sz="2200" dirty="0"/>
              <a:t> (</a:t>
            </a:r>
            <a:r>
              <a:rPr lang="en-ID" sz="2200" dirty="0" err="1"/>
              <a:t>tetapi</a:t>
            </a:r>
            <a:r>
              <a:rPr lang="en-ID" sz="2200" dirty="0"/>
              <a:t> </a:t>
            </a:r>
            <a:r>
              <a:rPr lang="en-ID" sz="2200" dirty="0" err="1"/>
              <a:t>bukan</a:t>
            </a:r>
            <a:r>
              <a:rPr lang="en-ID" sz="2200" dirty="0"/>
              <a:t> </a:t>
            </a:r>
            <a:r>
              <a:rPr lang="en-ID" sz="2200" dirty="0" err="1"/>
              <a:t>molekul</a:t>
            </a:r>
            <a:r>
              <a:rPr lang="en-ID" sz="2200" dirty="0"/>
              <a:t> </a:t>
            </a:r>
            <a:r>
              <a:rPr lang="en-ID" sz="2200" dirty="0" err="1"/>
              <a:t>besar</a:t>
            </a:r>
            <a:r>
              <a:rPr lang="en-ID" sz="2200" dirty="0"/>
              <a:t> protein plasma) </a:t>
            </a:r>
            <a:r>
              <a:rPr lang="en-ID" sz="2200" dirty="0" err="1"/>
              <a:t>dapat</a:t>
            </a:r>
            <a:r>
              <a:rPr lang="en-ID" sz="2200" dirty="0"/>
              <a:t> </a:t>
            </a:r>
            <a:r>
              <a:rPr lang="en-ID" sz="2200" dirty="0" err="1"/>
              <a:t>menyaring</a:t>
            </a:r>
            <a:r>
              <a:rPr lang="en-ID" sz="2200" dirty="0"/>
              <a:t> </a:t>
            </a:r>
            <a:r>
              <a:rPr lang="en-ID" sz="2200" dirty="0" err="1"/>
              <a:t>melalui</a:t>
            </a:r>
            <a:r>
              <a:rPr lang="en-ID" sz="2200" dirty="0"/>
              <a:t> glomerulus </a:t>
            </a:r>
            <a:r>
              <a:rPr lang="en-ID" sz="2200" dirty="0" err="1"/>
              <a:t>tanpa</a:t>
            </a:r>
            <a:r>
              <a:rPr lang="en-ID" sz="2200" dirty="0"/>
              <a:t> </a:t>
            </a:r>
            <a:r>
              <a:rPr lang="en-ID" sz="2200" dirty="0" err="1"/>
              <a:t>harus</a:t>
            </a:r>
            <a:r>
              <a:rPr lang="en-ID" sz="2200" dirty="0"/>
              <a:t> </a:t>
            </a:r>
            <a:r>
              <a:rPr lang="en-ID" sz="2200" dirty="0" err="1"/>
              <a:t>melewati</a:t>
            </a:r>
            <a:r>
              <a:rPr lang="en-ID" sz="2200" dirty="0"/>
              <a:t> </a:t>
            </a:r>
            <a:r>
              <a:rPr lang="en-ID" sz="2200" dirty="0" err="1"/>
              <a:t>celah</a:t>
            </a:r>
            <a:r>
              <a:rPr lang="en-ID" sz="2200" dirty="0"/>
              <a:t> di </a:t>
            </a:r>
            <a:r>
              <a:rPr lang="en-ID" sz="2200" dirty="0" err="1"/>
              <a:t>antara</a:t>
            </a:r>
            <a:r>
              <a:rPr lang="en-ID" sz="2200" dirty="0"/>
              <a:t> </a:t>
            </a:r>
            <a:r>
              <a:rPr lang="en-ID" sz="2200" dirty="0" err="1"/>
              <a:t>sel-sel</a:t>
            </a:r>
            <a:r>
              <a:rPr lang="en-ID" sz="2200" dirty="0"/>
              <a:t> </a:t>
            </a:r>
            <a:r>
              <a:rPr lang="en-ID" sz="2200" dirty="0" err="1"/>
              <a:t>endotel</a:t>
            </a:r>
            <a:r>
              <a:rPr lang="en-ID" sz="2200" dirty="0"/>
              <a:t>. (no. 4 </a:t>
            </a:r>
            <a:r>
              <a:rPr lang="en-ID" sz="2200" dirty="0" err="1"/>
              <a:t>agak</a:t>
            </a:r>
            <a:r>
              <a:rPr lang="en-ID" sz="2200" dirty="0"/>
              <a:t> </a:t>
            </a:r>
            <a:r>
              <a:rPr lang="en-ID" sz="2200" dirty="0" err="1"/>
              <a:t>bingung</a:t>
            </a:r>
            <a:r>
              <a:rPr lang="en-ID" sz="2200" dirty="0"/>
              <a:t> kata2nya)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07B08C-DEBF-6664-06DB-640132F99AB3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</p:spTree>
    <p:extLst>
      <p:ext uri="{BB962C8B-B14F-4D97-AF65-F5344CB8AC3E}">
        <p14:creationId xmlns:p14="http://schemas.microsoft.com/office/powerpoint/2010/main" val="3057793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65CFA-147F-8C2A-DB86-5001B3343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8B987F-223B-7620-BF00-02CF516C6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768"/>
            <a:ext cx="10515600" cy="1325563"/>
          </a:xfrm>
        </p:spPr>
        <p:txBody>
          <a:bodyPr/>
          <a:lstStyle/>
          <a:p>
            <a:pPr marL="0" indent="0">
              <a:buNone/>
            </a:pPr>
            <a:r>
              <a:rPr lang="en-ID" sz="4400" b="1" dirty="0" err="1"/>
              <a:t>Aliran</a:t>
            </a:r>
            <a:r>
              <a:rPr lang="en-ID" sz="4400" b="1" dirty="0"/>
              <a:t> Darah di </a:t>
            </a:r>
            <a:r>
              <a:rPr lang="en-ID" sz="4400" b="1" dirty="0" err="1"/>
              <a:t>Kapiler</a:t>
            </a:r>
            <a:r>
              <a:rPr lang="en-ID" sz="4400" b="1" dirty="0"/>
              <a:t>—</a:t>
            </a:r>
            <a:r>
              <a:rPr lang="en-ID" sz="4400" b="1" i="1" dirty="0"/>
              <a:t>Vasomotion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E34D-084E-719B-BAD6-060039CF33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D" sz="2200" dirty="0"/>
              <a:t>Darah </a:t>
            </a:r>
            <a:r>
              <a:rPr lang="en-ID" sz="2200" dirty="0" err="1"/>
              <a:t>biasanya</a:t>
            </a:r>
            <a:r>
              <a:rPr lang="en-ID" sz="2200" dirty="0"/>
              <a:t> </a:t>
            </a:r>
            <a:r>
              <a:rPr lang="en-ID" sz="2200" dirty="0" err="1"/>
              <a:t>tidak</a:t>
            </a:r>
            <a:r>
              <a:rPr lang="en-ID" sz="2200" dirty="0"/>
              <a:t> </a:t>
            </a:r>
            <a:r>
              <a:rPr lang="en-ID" sz="2200" dirty="0" err="1"/>
              <a:t>mengalir</a:t>
            </a:r>
            <a:r>
              <a:rPr lang="en-ID" sz="2200" dirty="0"/>
              <a:t>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kontinu</a:t>
            </a:r>
            <a:r>
              <a:rPr lang="en-ID" sz="2200" dirty="0"/>
              <a:t> </a:t>
            </a:r>
            <a:r>
              <a:rPr lang="en-ID" sz="2200" dirty="0" err="1"/>
              <a:t>melalui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. </a:t>
            </a:r>
            <a:r>
              <a:rPr lang="en-ID" sz="2200" dirty="0" err="1"/>
              <a:t>Sebaliknya</a:t>
            </a:r>
            <a:r>
              <a:rPr lang="en-ID" sz="2200" dirty="0"/>
              <a:t>, </a:t>
            </a:r>
            <a:r>
              <a:rPr lang="en-ID" sz="2200" dirty="0" err="1"/>
              <a:t>darah</a:t>
            </a:r>
            <a:r>
              <a:rPr lang="en-ID" sz="2200" dirty="0"/>
              <a:t> </a:t>
            </a:r>
            <a:r>
              <a:rPr lang="en-ID" sz="2200" dirty="0" err="1"/>
              <a:t>mengalir</a:t>
            </a:r>
            <a:r>
              <a:rPr lang="en-ID" sz="2200" dirty="0"/>
              <a:t> </a:t>
            </a:r>
            <a:r>
              <a:rPr lang="en-ID" sz="2200" dirty="0" err="1"/>
              <a:t>secara</a:t>
            </a:r>
            <a:r>
              <a:rPr lang="en-ID" sz="2200" dirty="0"/>
              <a:t> </a:t>
            </a:r>
            <a:r>
              <a:rPr lang="en-ID" sz="2200" dirty="0" err="1"/>
              <a:t>berkala</a:t>
            </a:r>
            <a:r>
              <a:rPr lang="en-ID" sz="2200" dirty="0"/>
              <a:t>, </a:t>
            </a:r>
            <a:r>
              <a:rPr lang="en-ID" sz="2200" dirty="0" err="1"/>
              <a:t>menyala</a:t>
            </a:r>
            <a:r>
              <a:rPr lang="en-ID" sz="2200" dirty="0"/>
              <a:t> dan </a:t>
            </a:r>
            <a:r>
              <a:rPr lang="en-ID" sz="2200" dirty="0" err="1"/>
              <a:t>mati</a:t>
            </a:r>
            <a:r>
              <a:rPr lang="en-ID" sz="2200" dirty="0"/>
              <a:t> </a:t>
            </a:r>
            <a:r>
              <a:rPr lang="en-ID" sz="2200" dirty="0" err="1"/>
              <a:t>setiap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</a:t>
            </a:r>
            <a:r>
              <a:rPr lang="en-ID" sz="2200" dirty="0" err="1"/>
              <a:t>detik</a:t>
            </a:r>
            <a:r>
              <a:rPr lang="en-ID" sz="2200" dirty="0"/>
              <a:t> </a:t>
            </a:r>
            <a:r>
              <a:rPr lang="en-ID" sz="2200" dirty="0" err="1"/>
              <a:t>atau</a:t>
            </a:r>
            <a:r>
              <a:rPr lang="en-ID" sz="2200" dirty="0"/>
              <a:t> </a:t>
            </a:r>
            <a:r>
              <a:rPr lang="en-ID" sz="2200" dirty="0" err="1"/>
              <a:t>menit</a:t>
            </a:r>
            <a:r>
              <a:rPr lang="en-ID" sz="2200" dirty="0"/>
              <a:t>. </a:t>
            </a:r>
            <a:r>
              <a:rPr lang="en-ID" sz="2200" dirty="0" err="1"/>
              <a:t>Penyebab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ketidakteraturan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fenomena</a:t>
            </a:r>
            <a:r>
              <a:rPr lang="en-ID" sz="2200" dirty="0"/>
              <a:t> yang </a:t>
            </a:r>
            <a:r>
              <a:rPr lang="en-ID" sz="2200" dirty="0" err="1"/>
              <a:t>disebut</a:t>
            </a:r>
            <a:r>
              <a:rPr lang="en-ID" sz="2200" dirty="0"/>
              <a:t> </a:t>
            </a:r>
            <a:r>
              <a:rPr lang="en-ID" sz="2200" i="1" dirty="0"/>
              <a:t>vasomotion</a:t>
            </a:r>
            <a:r>
              <a:rPr lang="en-ID" sz="2200" dirty="0"/>
              <a:t>, yang </a:t>
            </a:r>
            <a:r>
              <a:rPr lang="en-ID" sz="2200" dirty="0" err="1"/>
              <a:t>berarti</a:t>
            </a:r>
            <a:r>
              <a:rPr lang="en-ID" sz="2200" dirty="0"/>
              <a:t> </a:t>
            </a:r>
            <a:r>
              <a:rPr lang="en-ID" sz="2200" dirty="0" err="1"/>
              <a:t>kontraksi</a:t>
            </a:r>
            <a:r>
              <a:rPr lang="en-ID" sz="2200" dirty="0"/>
              <a:t> </a:t>
            </a:r>
            <a:r>
              <a:rPr lang="en-ID" sz="2200" dirty="0" err="1"/>
              <a:t>berkala</a:t>
            </a:r>
            <a:r>
              <a:rPr lang="en-ID" sz="2200" dirty="0"/>
              <a:t> </a:t>
            </a:r>
            <a:r>
              <a:rPr lang="en-ID" sz="2200" dirty="0" err="1"/>
              <a:t>dari</a:t>
            </a:r>
            <a:r>
              <a:rPr lang="en-ID" sz="2200" dirty="0"/>
              <a:t> </a:t>
            </a:r>
            <a:r>
              <a:rPr lang="en-ID" sz="2200" dirty="0" err="1"/>
              <a:t>metarteriol</a:t>
            </a:r>
            <a:r>
              <a:rPr lang="en-ID" sz="2200" dirty="0"/>
              <a:t> dan </a:t>
            </a:r>
            <a:r>
              <a:rPr lang="en-ID" sz="2200" dirty="0" err="1"/>
              <a:t>sfingter</a:t>
            </a:r>
            <a:r>
              <a:rPr lang="en-ID" sz="2200" dirty="0"/>
              <a:t> </a:t>
            </a:r>
            <a:r>
              <a:rPr lang="en-ID" sz="2200" dirty="0" err="1"/>
              <a:t>prekapiler</a:t>
            </a:r>
            <a:r>
              <a:rPr lang="en-ID" sz="2200" dirty="0"/>
              <a:t> (dan </a:t>
            </a:r>
            <a:r>
              <a:rPr lang="en-ID" sz="2200" dirty="0" err="1"/>
              <a:t>terkadang</a:t>
            </a:r>
            <a:r>
              <a:rPr lang="en-ID" sz="2200" dirty="0"/>
              <a:t> </a:t>
            </a:r>
            <a:r>
              <a:rPr lang="en-ID" sz="2200" dirty="0" err="1"/>
              <a:t>bahkan</a:t>
            </a:r>
            <a:r>
              <a:rPr lang="en-ID" sz="2200" dirty="0"/>
              <a:t> </a:t>
            </a:r>
            <a:r>
              <a:rPr lang="en-ID" sz="2200" dirty="0" err="1"/>
              <a:t>arteriol</a:t>
            </a:r>
            <a:r>
              <a:rPr lang="en-ID" sz="2200" dirty="0"/>
              <a:t> yang sangat </a:t>
            </a:r>
            <a:r>
              <a:rPr lang="en-ID" sz="2200" dirty="0" err="1"/>
              <a:t>kecil</a:t>
            </a:r>
            <a:r>
              <a:rPr lang="en-ID" sz="2200" dirty="0"/>
              <a:t>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F46FFD9-47E0-91CD-5DDB-6A6A94ABCDC0}"/>
              </a:ext>
            </a:extLst>
          </p:cNvPr>
          <p:cNvSpPr txBox="1"/>
          <p:nvPr/>
        </p:nvSpPr>
        <p:spPr>
          <a:xfrm>
            <a:off x="225532" y="6311900"/>
            <a:ext cx="6097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ID" dirty="0" err="1"/>
              <a:t>Sumber</a:t>
            </a:r>
            <a:r>
              <a:rPr lang="en-ID" dirty="0"/>
              <a:t>: </a:t>
            </a:r>
            <a:r>
              <a:rPr lang="en-ID" dirty="0" err="1"/>
              <a:t>guyton</a:t>
            </a:r>
            <a:r>
              <a:rPr lang="en-ID" dirty="0"/>
              <a:t> and hall physiology 14</a:t>
            </a:r>
            <a:r>
              <a:rPr lang="en-ID" baseline="30000" dirty="0"/>
              <a:t>th</a:t>
            </a:r>
            <a:r>
              <a:rPr lang="en-ID" dirty="0"/>
              <a:t> edition, 2020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CCAACE9-9E93-CB9E-E003-76C012A86215}"/>
              </a:ext>
            </a:extLst>
          </p:cNvPr>
          <p:cNvSpPr txBox="1">
            <a:spLocks/>
          </p:cNvSpPr>
          <p:nvPr/>
        </p:nvSpPr>
        <p:spPr>
          <a:xfrm>
            <a:off x="838200" y="258155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4400" b="1" i="1" dirty="0" err="1"/>
              <a:t>Regulasi</a:t>
            </a:r>
            <a:r>
              <a:rPr lang="en-ID" sz="4400" b="1" i="1" dirty="0"/>
              <a:t> Vasomotion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8C02CE4-9868-1D0F-2EC2-FB7F6BA3AD95}"/>
              </a:ext>
            </a:extLst>
          </p:cNvPr>
          <p:cNvSpPr txBox="1">
            <a:spLocks/>
          </p:cNvSpPr>
          <p:nvPr/>
        </p:nvSpPr>
        <p:spPr>
          <a:xfrm>
            <a:off x="838200" y="36581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D" sz="2200" dirty="0" err="1"/>
              <a:t>Faktor</a:t>
            </a:r>
            <a:r>
              <a:rPr lang="en-ID" sz="2200" dirty="0"/>
              <a:t> </a:t>
            </a:r>
            <a:r>
              <a:rPr lang="en-ID" sz="2200" dirty="0" err="1"/>
              <a:t>terpenting</a:t>
            </a:r>
            <a:r>
              <a:rPr lang="en-ID" sz="2200" dirty="0"/>
              <a:t> yang </a:t>
            </a:r>
            <a:r>
              <a:rPr lang="en-ID" sz="2200" dirty="0" err="1"/>
              <a:t>memengaruhi</a:t>
            </a:r>
            <a:r>
              <a:rPr lang="en-ID" sz="2200" dirty="0"/>
              <a:t> </a:t>
            </a:r>
            <a:r>
              <a:rPr lang="en-ID" sz="2200" dirty="0" err="1"/>
              <a:t>tingkat</a:t>
            </a:r>
            <a:r>
              <a:rPr lang="en-ID" sz="2200" dirty="0"/>
              <a:t> </a:t>
            </a:r>
            <a:r>
              <a:rPr lang="en-ID" sz="2200" dirty="0" err="1"/>
              <a:t>pembukaan</a:t>
            </a:r>
            <a:r>
              <a:rPr lang="en-ID" sz="2200" dirty="0"/>
              <a:t> dan </a:t>
            </a:r>
            <a:r>
              <a:rPr lang="en-ID" sz="2200" dirty="0" err="1"/>
              <a:t>penutupan</a:t>
            </a:r>
            <a:r>
              <a:rPr lang="en-ID" sz="2200" dirty="0"/>
              <a:t> </a:t>
            </a:r>
            <a:r>
              <a:rPr lang="en-ID" sz="2200" dirty="0" err="1"/>
              <a:t>metarteriol</a:t>
            </a:r>
            <a:r>
              <a:rPr lang="en-ID" sz="2200" dirty="0"/>
              <a:t> dan </a:t>
            </a:r>
            <a:r>
              <a:rPr lang="en-ID" sz="2200" dirty="0" err="1"/>
              <a:t>sfingter</a:t>
            </a:r>
            <a:r>
              <a:rPr lang="en-ID" sz="2200" dirty="0"/>
              <a:t> </a:t>
            </a:r>
            <a:r>
              <a:rPr lang="en-ID" sz="2200" dirty="0" err="1"/>
              <a:t>prekapiler</a:t>
            </a:r>
            <a:r>
              <a:rPr lang="en-ID" sz="2200" dirty="0"/>
              <a:t> yang </a:t>
            </a:r>
            <a:r>
              <a:rPr lang="en-ID" sz="2200" dirty="0" err="1"/>
              <a:t>telah</a:t>
            </a:r>
            <a:r>
              <a:rPr lang="en-ID" sz="2200" dirty="0"/>
              <a:t> </a:t>
            </a:r>
            <a:r>
              <a:rPr lang="en-ID" sz="2200" dirty="0" err="1"/>
              <a:t>ditemukan</a:t>
            </a:r>
            <a:r>
              <a:rPr lang="en-ID" sz="2200" dirty="0"/>
              <a:t> </a:t>
            </a:r>
            <a:r>
              <a:rPr lang="en-ID" sz="2200" dirty="0" err="1"/>
              <a:t>sejauh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konsentrasi</a:t>
            </a:r>
            <a:r>
              <a:rPr lang="en-ID" sz="2200" dirty="0"/>
              <a:t> </a:t>
            </a:r>
            <a:r>
              <a:rPr lang="en-ID" sz="2200" dirty="0" err="1"/>
              <a:t>oksigen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. Ketika </a:t>
            </a:r>
            <a:r>
              <a:rPr lang="en-ID" sz="2200" dirty="0" err="1"/>
              <a:t>laju</a:t>
            </a:r>
            <a:r>
              <a:rPr lang="en-ID" sz="2200" dirty="0"/>
              <a:t> </a:t>
            </a:r>
            <a:r>
              <a:rPr lang="en-ID" sz="2200" dirty="0" err="1"/>
              <a:t>penggunaan</a:t>
            </a:r>
            <a:r>
              <a:rPr lang="en-ID" sz="2200" dirty="0"/>
              <a:t> </a:t>
            </a:r>
            <a:r>
              <a:rPr lang="en-ID" sz="2200" dirty="0" err="1"/>
              <a:t>oksigen</a:t>
            </a:r>
            <a:r>
              <a:rPr lang="en-ID" sz="2200" dirty="0"/>
              <a:t> oleh </a:t>
            </a:r>
            <a:r>
              <a:rPr lang="en-ID" sz="2200" dirty="0" err="1"/>
              <a:t>jaringan</a:t>
            </a:r>
            <a:r>
              <a:rPr lang="en-ID" sz="2200" dirty="0"/>
              <a:t> </a:t>
            </a:r>
            <a:r>
              <a:rPr lang="en-ID" sz="2200" dirty="0" err="1"/>
              <a:t>adalah</a:t>
            </a:r>
            <a:r>
              <a:rPr lang="en-ID" sz="2200" dirty="0"/>
              <a:t> </a:t>
            </a:r>
            <a:r>
              <a:rPr lang="en-ID" sz="2200" dirty="0" err="1"/>
              <a:t>tinggi</a:t>
            </a:r>
            <a:r>
              <a:rPr lang="en-ID" sz="2200" dirty="0"/>
              <a:t>—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konsentrasi</a:t>
            </a:r>
            <a:r>
              <a:rPr lang="en-ID" sz="2200" dirty="0"/>
              <a:t> </a:t>
            </a:r>
            <a:r>
              <a:rPr lang="en-ID" sz="2200" dirty="0" err="1"/>
              <a:t>oksigen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 </a:t>
            </a:r>
            <a:r>
              <a:rPr lang="en-ID" sz="2200" dirty="0" err="1"/>
              <a:t>menurun</a:t>
            </a:r>
            <a:r>
              <a:rPr lang="en-ID" sz="2200" dirty="0"/>
              <a:t> di </a:t>
            </a:r>
            <a:r>
              <a:rPr lang="en-ID" sz="2200" dirty="0" err="1"/>
              <a:t>bawah</a:t>
            </a:r>
            <a:r>
              <a:rPr lang="en-ID" sz="2200" dirty="0"/>
              <a:t> normal—</a:t>
            </a:r>
            <a:r>
              <a:rPr lang="en-ID" sz="2200" dirty="0" err="1"/>
              <a:t>periode</a:t>
            </a:r>
            <a:r>
              <a:rPr lang="en-ID" sz="2200" dirty="0"/>
              <a:t> </a:t>
            </a:r>
            <a:r>
              <a:rPr lang="en-ID" sz="2200" dirty="0" err="1"/>
              <a:t>aliran</a:t>
            </a:r>
            <a:r>
              <a:rPr lang="en-ID" sz="2200" dirty="0"/>
              <a:t> </a:t>
            </a:r>
            <a:r>
              <a:rPr lang="en-ID" sz="2200" dirty="0" err="1"/>
              <a:t>darah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 yang </a:t>
            </a:r>
            <a:r>
              <a:rPr lang="en-ID" sz="2200" dirty="0" err="1"/>
              <a:t>terputus-putus</a:t>
            </a:r>
            <a:r>
              <a:rPr lang="en-ID" sz="2200" dirty="0"/>
              <a:t> (</a:t>
            </a:r>
            <a:r>
              <a:rPr lang="en-ID" sz="2200" i="1" dirty="0"/>
              <a:t>intermittent</a:t>
            </a:r>
            <a:r>
              <a:rPr lang="en-ID" sz="2200" dirty="0"/>
              <a:t>) </a:t>
            </a:r>
            <a:r>
              <a:rPr lang="en-ID" sz="2200" dirty="0" err="1"/>
              <a:t>terjadi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sering</a:t>
            </a:r>
            <a:r>
              <a:rPr lang="en-ID" sz="2200" dirty="0"/>
              <a:t>, dan </a:t>
            </a:r>
            <a:r>
              <a:rPr lang="en-ID" sz="2200" dirty="0" err="1"/>
              <a:t>durasi</a:t>
            </a:r>
            <a:r>
              <a:rPr lang="en-ID" sz="2200" dirty="0"/>
              <a:t> </a:t>
            </a:r>
            <a:r>
              <a:rPr lang="en-ID" sz="2200" dirty="0" err="1"/>
              <a:t>setiap</a:t>
            </a:r>
            <a:r>
              <a:rPr lang="en-ID" sz="2200" dirty="0"/>
              <a:t> </a:t>
            </a:r>
            <a:r>
              <a:rPr lang="en-ID" sz="2200" dirty="0" err="1"/>
              <a:t>periode</a:t>
            </a:r>
            <a:r>
              <a:rPr lang="en-ID" sz="2200" dirty="0"/>
              <a:t> </a:t>
            </a:r>
            <a:r>
              <a:rPr lang="en-ID" sz="2200" dirty="0" err="1"/>
              <a:t>aliran</a:t>
            </a:r>
            <a:r>
              <a:rPr lang="en-ID" sz="2200" dirty="0"/>
              <a:t> </a:t>
            </a:r>
            <a:r>
              <a:rPr lang="en-ID" sz="2200" dirty="0" err="1"/>
              <a:t>berlangsung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lama, </a:t>
            </a:r>
            <a:r>
              <a:rPr lang="en-ID" sz="2200" dirty="0" err="1"/>
              <a:t>sehingga</a:t>
            </a:r>
            <a:r>
              <a:rPr lang="en-ID" sz="2200" dirty="0"/>
              <a:t> </a:t>
            </a:r>
            <a:r>
              <a:rPr lang="en-ID" sz="2200" dirty="0" err="1"/>
              <a:t>memungkinkan</a:t>
            </a:r>
            <a:r>
              <a:rPr lang="en-ID" sz="2200" dirty="0"/>
              <a:t> </a:t>
            </a:r>
            <a:r>
              <a:rPr lang="en-ID" sz="2200" dirty="0" err="1"/>
              <a:t>darah</a:t>
            </a:r>
            <a:r>
              <a:rPr lang="en-ID" sz="2200" dirty="0"/>
              <a:t> </a:t>
            </a:r>
            <a:r>
              <a:rPr lang="en-ID" sz="2200" dirty="0" err="1"/>
              <a:t>kapiler</a:t>
            </a:r>
            <a:r>
              <a:rPr lang="en-ID" sz="2200" dirty="0"/>
              <a:t> </a:t>
            </a:r>
            <a:r>
              <a:rPr lang="en-ID" sz="2200" dirty="0" err="1"/>
              <a:t>membawa</a:t>
            </a:r>
            <a:r>
              <a:rPr lang="en-ID" sz="2200" dirty="0"/>
              <a:t> </a:t>
            </a:r>
            <a:r>
              <a:rPr lang="en-ID" sz="2200" dirty="0" err="1"/>
              <a:t>lebih</a:t>
            </a:r>
            <a:r>
              <a:rPr lang="en-ID" sz="2200" dirty="0"/>
              <a:t> </a:t>
            </a:r>
            <a:r>
              <a:rPr lang="en-ID" sz="2200" dirty="0" err="1"/>
              <a:t>banyak</a:t>
            </a:r>
            <a:r>
              <a:rPr lang="en-ID" sz="2200" dirty="0"/>
              <a:t> </a:t>
            </a:r>
            <a:r>
              <a:rPr lang="en-ID" sz="2200" dirty="0" err="1"/>
              <a:t>oksigen</a:t>
            </a:r>
            <a:r>
              <a:rPr lang="en-ID" sz="2200" dirty="0"/>
              <a:t> (</a:t>
            </a:r>
            <a:r>
              <a:rPr lang="en-ID" sz="2200" dirty="0" err="1"/>
              <a:t>serta</a:t>
            </a:r>
            <a:r>
              <a:rPr lang="en-ID" sz="2200" dirty="0"/>
              <a:t> </a:t>
            </a:r>
            <a:r>
              <a:rPr lang="en-ID" sz="2200" dirty="0" err="1"/>
              <a:t>nutrisi</a:t>
            </a:r>
            <a:r>
              <a:rPr lang="en-ID" sz="2200" dirty="0"/>
              <a:t> </a:t>
            </a:r>
            <a:r>
              <a:rPr lang="en-ID" sz="2200" dirty="0" err="1"/>
              <a:t>lainnya</a:t>
            </a:r>
            <a:r>
              <a:rPr lang="en-ID" sz="2200" dirty="0"/>
              <a:t>) </a:t>
            </a:r>
            <a:r>
              <a:rPr lang="en-ID" sz="2200" dirty="0" err="1"/>
              <a:t>ke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. </a:t>
            </a:r>
            <a:r>
              <a:rPr lang="en-ID" sz="2200" dirty="0" err="1"/>
              <a:t>Efek</a:t>
            </a:r>
            <a:r>
              <a:rPr lang="en-ID" sz="2200" dirty="0"/>
              <a:t> </a:t>
            </a:r>
            <a:r>
              <a:rPr lang="en-ID" sz="2200" dirty="0" err="1"/>
              <a:t>ini</a:t>
            </a:r>
            <a:r>
              <a:rPr lang="en-ID" sz="2200" dirty="0"/>
              <a:t>, </a:t>
            </a:r>
            <a:r>
              <a:rPr lang="en-ID" sz="2200" dirty="0" err="1"/>
              <a:t>bersama</a:t>
            </a:r>
            <a:r>
              <a:rPr lang="en-ID" sz="2200" dirty="0"/>
              <a:t> </a:t>
            </a:r>
            <a:r>
              <a:rPr lang="en-ID" sz="2200" dirty="0" err="1"/>
              <a:t>dengan</a:t>
            </a:r>
            <a:r>
              <a:rPr lang="en-ID" sz="2200" dirty="0"/>
              <a:t> </a:t>
            </a:r>
            <a:r>
              <a:rPr lang="en-ID" sz="2200" dirty="0" err="1"/>
              <a:t>beberapa</a:t>
            </a:r>
            <a:r>
              <a:rPr lang="en-ID" sz="2200" dirty="0"/>
              <a:t> </a:t>
            </a:r>
            <a:r>
              <a:rPr lang="en-ID" sz="2200" dirty="0" err="1"/>
              <a:t>faktor</a:t>
            </a:r>
            <a:r>
              <a:rPr lang="en-ID" sz="2200" dirty="0"/>
              <a:t> lain yang </a:t>
            </a:r>
            <a:r>
              <a:rPr lang="en-ID" sz="2200" dirty="0" err="1"/>
              <a:t>mengendalikan</a:t>
            </a:r>
            <a:r>
              <a:rPr lang="en-ID" sz="2200" dirty="0"/>
              <a:t> </a:t>
            </a:r>
            <a:r>
              <a:rPr lang="en-ID" sz="2200" dirty="0" err="1"/>
              <a:t>aliran</a:t>
            </a:r>
            <a:r>
              <a:rPr lang="en-ID" sz="2200" dirty="0"/>
              <a:t> </a:t>
            </a:r>
            <a:r>
              <a:rPr lang="en-ID" sz="2200" dirty="0" err="1"/>
              <a:t>darah</a:t>
            </a:r>
            <a:r>
              <a:rPr lang="en-ID" sz="2200" dirty="0"/>
              <a:t> </a:t>
            </a:r>
            <a:r>
              <a:rPr lang="en-ID" sz="2200" dirty="0" err="1"/>
              <a:t>jaringan</a:t>
            </a:r>
            <a:r>
              <a:rPr lang="en-ID" sz="2200" dirty="0"/>
              <a:t> </a:t>
            </a:r>
            <a:r>
              <a:rPr lang="en-ID" sz="2200" dirty="0" err="1"/>
              <a:t>lokal</a:t>
            </a:r>
            <a:r>
              <a:rPr lang="en-ID" sz="2200" dirty="0"/>
              <a:t>, </a:t>
            </a:r>
            <a:r>
              <a:rPr lang="en-ID" sz="2200" dirty="0" err="1"/>
              <a:t>dibahas</a:t>
            </a:r>
            <a:r>
              <a:rPr lang="en-ID" sz="2200" dirty="0"/>
              <a:t> </a:t>
            </a:r>
            <a:r>
              <a:rPr lang="en-ID" sz="2200" dirty="0" err="1"/>
              <a:t>dalam</a:t>
            </a:r>
            <a:r>
              <a:rPr lang="en-ID" sz="2200" dirty="0"/>
              <a:t> chapter 17.</a:t>
            </a:r>
          </a:p>
        </p:txBody>
      </p:sp>
    </p:spTree>
    <p:extLst>
      <p:ext uri="{BB962C8B-B14F-4D97-AF65-F5344CB8AC3E}">
        <p14:creationId xmlns:p14="http://schemas.microsoft.com/office/powerpoint/2010/main" val="22486135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</TotalTime>
  <Words>1785</Words>
  <Application>Microsoft Office PowerPoint</Application>
  <PresentationFormat>Widescreen</PresentationFormat>
  <Paragraphs>52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Chapter 16 Mikrosirkulasi dan Sistem Limfatik</vt:lpstr>
      <vt:lpstr>Pertukaran Cairan Kapiler, Cairan Interstisial, dan Aliran Limfe</vt:lpstr>
      <vt:lpstr>Struktur Sistem Mikrosirkulasi dan Kapiler</vt:lpstr>
      <vt:lpstr>PowerPoint Presentation</vt:lpstr>
      <vt:lpstr>Struktur Dinding Kapiler</vt:lpstr>
      <vt:lpstr>Pori-pori pada Membran Kapiler</vt:lpstr>
      <vt:lpstr>PowerPoint Presentation</vt:lpstr>
      <vt:lpstr>Jenis-jenis Pori Khusus pada Kapiler Organ Tertentu</vt:lpstr>
      <vt:lpstr>Aliran Darah di Kapiler—Vasomotion</vt:lpstr>
      <vt:lpstr>Fungsi Rata-rata Sistem Kapiler</vt:lpstr>
      <vt:lpstr>Pertukaran Air, Nutrisi, dan Zat Lain Antara Darah dan Cairan Interstisial</vt:lpstr>
      <vt:lpstr>PowerPoint Presentation</vt:lpstr>
      <vt:lpstr>Zat yang Larut dalam Lemak Berdifusi Langsung Melalui Membran Sel Endotelium Kapiler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Althaf</dc:creator>
  <cp:lastModifiedBy>Muhammad Althaf</cp:lastModifiedBy>
  <cp:revision>297</cp:revision>
  <dcterms:created xsi:type="dcterms:W3CDTF">2024-11-04T05:04:05Z</dcterms:created>
  <dcterms:modified xsi:type="dcterms:W3CDTF">2024-11-05T06:38:04Z</dcterms:modified>
</cp:coreProperties>
</file>