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5" r:id="rId5"/>
    <p:sldId id="264" r:id="rId6"/>
    <p:sldId id="277" r:id="rId7"/>
    <p:sldId id="278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92B4-2DE3-CF98-4B02-3F5DC1F3C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04C2-AEAD-C2B8-65DD-CE496DFD2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7E6B-F426-88C4-8ECC-1CAF642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631E-08B1-FAAF-0B71-F7CD1D74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FDAF-5D4F-C371-5FAF-9836642B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41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9FCC-1DC7-3AF5-A3B4-6E9DB0A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FA685-E1B5-518D-2402-5D6A01AC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7BC7-810C-F48D-3CA6-DB9C5B37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B0080-56B1-E968-1ED6-96DAF206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34C2-4CC8-F5AB-8E2E-4FB5FF64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36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8FF9A-E5F7-584F-6090-CBB6AB929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0152-1B0B-2AA1-4252-3FB986323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4CB4-6F50-3A4F-C120-5898EC2C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DED2-2CE9-D3AE-9A02-BAB3A961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3719-8FB7-6730-8712-B17CE644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38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A799-EAB7-9676-6B9A-A65B6271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74BE-1F3A-AE12-76D5-CA95DD4B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4F3D-DDCC-9C76-FA95-C49046DA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11C1-1978-C1A4-CD95-A3878DE0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D766-91F2-A2DD-A7F0-0AC8C25D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95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D85F-5427-A7A1-CC02-477A61C6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10AF-62E9-53AC-7E69-C9733F22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FF03-7F5C-D0FB-7546-F8DF499C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8BE8-5B35-ECED-37E6-81DDD83F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BF3B-3154-B8E9-02F0-3AE68D76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586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A011-D89D-D173-0E9D-EA1DA4F2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626E-001C-4D06-23B7-AD71DA6BD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61FF6-999A-26DA-44B7-17E82885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5B4B3-0D2B-83D0-150B-CF866036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EB5CF-03D0-D8DD-53E8-805FA92E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D0961-DE1D-812B-8A2B-8DF87740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511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7883-3D24-F7C8-FC2C-001D4C82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39288-4144-33D9-D268-4EA58EB60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AAF1-C477-A15F-989C-4297B5D9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0ACBE-457C-D08C-85B5-6B722E07D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F3EEC-F1EF-9EB2-6CC4-27256DC82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D0C00-2713-BBD9-9B19-2E797B7B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D8FE4-D35F-2F34-B4ED-0DA51007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36D60-7732-7702-5364-E36C30B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893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3D6F-E3C3-3655-9919-4AF42A07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D0F39-7BFC-7A3A-C281-F7C16D7E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3B6F1-6736-0AEC-CC13-1A2FE2A1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3F571-6534-007D-BD4C-78B7F506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890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29B9C-4EAF-85AB-B3CB-198D295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975FB-5532-7794-999F-976CDD69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B244A-DDA5-AB33-1910-154627C1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87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8503-E5F4-83D0-1967-FB2D63CB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8C38-CA89-4B27-53DD-C847FB2D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98993-83AC-8359-5960-E1DB40712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06E24-B644-87E2-7397-62DEEF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2874A-B947-6654-D9B2-F621C70F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D5FD-F97A-A9C8-7F0A-DD2FE99D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292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AC76-AD9C-B798-0E76-29CC1A4A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3307-8C31-901B-7040-E164D4019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60D07-ED4F-FD35-05B5-3CD1EACD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81366-4F28-78C5-5D87-F8B434F1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16BF9-AE72-D1DB-23A7-B348B488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1F31-3B32-290E-1B1C-92C05AAD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40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C469B-46B8-3DA8-58E5-17EAAFA1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E8955-266A-594D-6947-F3DD4940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5359-34FF-F230-742A-8BF7D4820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F6C7-C9DC-497D-919B-2906AAB4AC39}" type="datetimeFigureOut">
              <a:rPr lang="en-ID" smtClean="0"/>
              <a:t>26/11/2024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B876-1F47-B47E-36C3-1841841C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0A88-5E41-79F1-E270-E3DB7C30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1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100B-25CC-5186-45D5-3C4FC1CA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15" y="867005"/>
            <a:ext cx="7274507" cy="5364402"/>
          </a:xfrm>
        </p:spPr>
        <p:txBody>
          <a:bodyPr>
            <a:normAutofit fontScale="90000"/>
          </a:bodyPr>
          <a:lstStyle/>
          <a:p>
            <a:r>
              <a:rPr lang="en-ID" b="1" dirty="0"/>
              <a:t>Chapter 29</a:t>
            </a:r>
            <a:br>
              <a:rPr lang="en-ID" dirty="0"/>
            </a:br>
            <a:r>
              <a:rPr lang="en-ID" dirty="0" err="1"/>
              <a:t>Konsentrasi</a:t>
            </a:r>
            <a:r>
              <a:rPr lang="en-ID" dirty="0"/>
              <a:t> dan </a:t>
            </a:r>
            <a:r>
              <a:rPr lang="en-ID" dirty="0" err="1"/>
              <a:t>Pengenceran</a:t>
            </a:r>
            <a:r>
              <a:rPr lang="en-ID" dirty="0"/>
              <a:t> (</a:t>
            </a:r>
            <a:r>
              <a:rPr lang="en-ID" dirty="0" err="1"/>
              <a:t>Dilusi</a:t>
            </a:r>
            <a:r>
              <a:rPr lang="en-ID" dirty="0"/>
              <a:t>) </a:t>
            </a:r>
            <a:r>
              <a:rPr lang="en-ID" dirty="0" err="1"/>
              <a:t>Urin</a:t>
            </a:r>
            <a:r>
              <a:rPr lang="en-ID" dirty="0"/>
              <a:t>;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Osmolaritas</a:t>
            </a:r>
            <a:r>
              <a:rPr lang="en-ID" dirty="0"/>
              <a:t> </a:t>
            </a:r>
            <a:r>
              <a:rPr lang="en-ID" dirty="0" err="1"/>
              <a:t>Cairan</a:t>
            </a:r>
            <a:r>
              <a:rPr lang="en-ID" dirty="0"/>
              <a:t> </a:t>
            </a:r>
            <a:r>
              <a:rPr lang="en-ID" dirty="0" err="1"/>
              <a:t>Ekstraseluler</a:t>
            </a:r>
            <a:r>
              <a:rPr lang="en-ID" dirty="0"/>
              <a:t> dan </a:t>
            </a:r>
            <a:r>
              <a:rPr lang="en-ID" dirty="0" err="1"/>
              <a:t>Konsentrasi</a:t>
            </a:r>
            <a:r>
              <a:rPr lang="en-ID" dirty="0"/>
              <a:t> Natrium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12A8E-9A65-BFD4-FC9F-F46507DC2822}"/>
              </a:ext>
            </a:extLst>
          </p:cNvPr>
          <p:cNvSpPr txBox="1"/>
          <p:nvPr/>
        </p:nvSpPr>
        <p:spPr>
          <a:xfrm>
            <a:off x="7836204" y="867005"/>
            <a:ext cx="609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/>
              <a:t>Sumber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CA3CC8-B7C0-DC25-DF3D-77325350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835" y="1396960"/>
            <a:ext cx="3676519" cy="48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CFAF-BEEF-0143-7B53-BD3174BD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06D0-8804-7252-3180-96FD3A39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……….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262BF-97BB-7400-53A3-7FC857176409}"/>
              </a:ext>
            </a:extLst>
          </p:cNvPr>
          <p:cNvSpPr txBox="1"/>
          <p:nvPr/>
        </p:nvSpPr>
        <p:spPr>
          <a:xfrm>
            <a:off x="169607" y="6391790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110339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BAD7F-28F4-861A-2E71-90A18C9AB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C870-237D-D917-3315-C95D1162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78978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900" dirty="0"/>
              <a:t>GAMBAR 29-9 </a:t>
            </a:r>
            <a:r>
              <a:rPr lang="en-ID" sz="1900" dirty="0" err="1"/>
              <a:t>Mekanisme</a:t>
            </a:r>
            <a:r>
              <a:rPr lang="en-ID" sz="1900" dirty="0"/>
              <a:t> </a:t>
            </a:r>
            <a:r>
              <a:rPr lang="en-ID" sz="1900" dirty="0" err="1"/>
              <a:t>umpan</a:t>
            </a:r>
            <a:r>
              <a:rPr lang="en-ID" sz="1900" dirty="0"/>
              <a:t> </a:t>
            </a:r>
            <a:r>
              <a:rPr lang="en-ID" sz="1900" dirty="0" err="1"/>
              <a:t>balik</a:t>
            </a:r>
            <a:r>
              <a:rPr lang="en-ID" sz="1900" dirty="0"/>
              <a:t> </a:t>
            </a:r>
            <a:r>
              <a:rPr lang="en-ID" sz="1900" dirty="0" err="1"/>
              <a:t>Osmoreseptor</a:t>
            </a:r>
            <a:r>
              <a:rPr lang="en-ID" sz="1900" dirty="0"/>
              <a:t>-ADH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mengatur</a:t>
            </a:r>
            <a:r>
              <a:rPr lang="en-ID" sz="1900" dirty="0"/>
              <a:t> </a:t>
            </a:r>
            <a:r>
              <a:rPr lang="en-ID" sz="1900" dirty="0" err="1"/>
              <a:t>osmolaritas</a:t>
            </a:r>
            <a:r>
              <a:rPr lang="en-ID" sz="1900" dirty="0"/>
              <a:t> </a:t>
            </a:r>
            <a:r>
              <a:rPr lang="en-ID" sz="1900" dirty="0" err="1"/>
              <a:t>cairan</a:t>
            </a:r>
            <a:r>
              <a:rPr lang="en-ID" sz="1900" dirty="0"/>
              <a:t> </a:t>
            </a:r>
            <a:r>
              <a:rPr lang="en-ID" sz="1900" dirty="0" err="1"/>
              <a:t>ekstraseluler</a:t>
            </a:r>
            <a:r>
              <a:rPr lang="en-ID" sz="1900" dirty="0"/>
              <a:t> </a:t>
            </a:r>
            <a:r>
              <a:rPr lang="en-ID" sz="1900" dirty="0" err="1"/>
              <a:t>sebagai</a:t>
            </a:r>
            <a:r>
              <a:rPr lang="en-ID" sz="1900" dirty="0"/>
              <a:t> </a:t>
            </a:r>
            <a:r>
              <a:rPr lang="en-ID" sz="1900" dirty="0" err="1"/>
              <a:t>respons</a:t>
            </a:r>
            <a:r>
              <a:rPr lang="en-ID" sz="1900" dirty="0"/>
              <a:t> </a:t>
            </a:r>
            <a:r>
              <a:rPr lang="en-ID" sz="1900" dirty="0" err="1"/>
              <a:t>terhadap</a:t>
            </a:r>
            <a:r>
              <a:rPr lang="en-ID" sz="1900" dirty="0"/>
              <a:t> </a:t>
            </a:r>
            <a:r>
              <a:rPr lang="en-ID" sz="1900" dirty="0" err="1"/>
              <a:t>defisit</a:t>
            </a:r>
            <a:r>
              <a:rPr lang="en-ID" sz="1900" dirty="0"/>
              <a:t> air (</a:t>
            </a:r>
            <a:r>
              <a:rPr lang="en-ID" sz="1900" i="1" dirty="0"/>
              <a:t>water deficit</a:t>
            </a:r>
            <a:r>
              <a:rPr lang="en-ID" sz="1900" dirty="0"/>
              <a:t>).</a:t>
            </a:r>
            <a:endParaRPr lang="en-ID" sz="19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F2781-5DC8-AFE3-4265-6EB2BD23ECC0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9CAED-F1B1-E8B0-FF83-9F935CFB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438" y="395257"/>
            <a:ext cx="2867063" cy="61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6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E1D6-FDD5-8D15-2412-7BF09B1FC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6E0C-C362-BCE5-0A05-822886BD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Umpan</a:t>
            </a:r>
            <a:r>
              <a:rPr lang="en-ID" b="1" dirty="0"/>
              <a:t> </a:t>
            </a:r>
            <a:r>
              <a:rPr lang="en-ID" b="1" dirty="0" err="1"/>
              <a:t>Balik</a:t>
            </a:r>
            <a:r>
              <a:rPr lang="en-ID" b="1" dirty="0"/>
              <a:t> </a:t>
            </a:r>
            <a:r>
              <a:rPr lang="en-ID" b="1" dirty="0" err="1"/>
              <a:t>Osmoreseptor</a:t>
            </a:r>
            <a:r>
              <a:rPr lang="en-ID" b="1" dirty="0"/>
              <a:t>-ADH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1502-CD57-FF90-2589-771E9DFC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27"/>
            <a:ext cx="10515600" cy="48759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1600" dirty="0"/>
              <a:t>Gambar 29-9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komponen</a:t>
            </a:r>
            <a:r>
              <a:rPr lang="en-ID" sz="1600" dirty="0"/>
              <a:t> </a:t>
            </a:r>
            <a:r>
              <a:rPr lang="en-ID" sz="1600" dirty="0" err="1"/>
              <a:t>dasar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umpan</a:t>
            </a:r>
            <a:r>
              <a:rPr lang="en-ID" sz="1600" dirty="0"/>
              <a:t> </a:t>
            </a:r>
            <a:r>
              <a:rPr lang="en-ID" sz="1600" dirty="0" err="1"/>
              <a:t>balik</a:t>
            </a:r>
            <a:r>
              <a:rPr lang="en-ID" sz="1600" dirty="0"/>
              <a:t> </a:t>
            </a:r>
            <a:r>
              <a:rPr lang="en-ID" sz="1600" dirty="0" err="1"/>
              <a:t>osmoreseptor</a:t>
            </a:r>
            <a:r>
              <a:rPr lang="en-ID" sz="1600" dirty="0"/>
              <a:t>-ADH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mengendalikan</a:t>
            </a:r>
            <a:r>
              <a:rPr lang="en-ID" sz="1600" dirty="0"/>
              <a:t> </a:t>
            </a:r>
            <a:r>
              <a:rPr lang="en-ID" sz="1600" dirty="0" err="1"/>
              <a:t>konsentrasi</a:t>
            </a:r>
            <a:r>
              <a:rPr lang="en-ID" sz="1600" dirty="0"/>
              <a:t> natrium dan </a:t>
            </a:r>
            <a:r>
              <a:rPr lang="en-ID" sz="1600" dirty="0" err="1"/>
              <a:t>osmolalitas</a:t>
            </a:r>
            <a:r>
              <a:rPr lang="en-ID" sz="1600" dirty="0"/>
              <a:t> </a:t>
            </a:r>
            <a:r>
              <a:rPr lang="en-ID" sz="1600" dirty="0" err="1"/>
              <a:t>cairan</a:t>
            </a:r>
            <a:r>
              <a:rPr lang="en-ID" sz="1600" dirty="0"/>
              <a:t> </a:t>
            </a:r>
            <a:r>
              <a:rPr lang="en-ID" sz="1600" dirty="0" err="1"/>
              <a:t>ekstraseluler</a:t>
            </a:r>
            <a:r>
              <a:rPr lang="en-ID" sz="1600" dirty="0"/>
              <a:t>. Ketika </a:t>
            </a:r>
            <a:r>
              <a:rPr lang="en-ID" sz="1600" dirty="0" err="1"/>
              <a:t>osmolaritas</a:t>
            </a:r>
            <a:r>
              <a:rPr lang="en-ID" sz="1600" dirty="0"/>
              <a:t> </a:t>
            </a:r>
            <a:r>
              <a:rPr lang="en-ID" sz="1600" dirty="0" err="1"/>
              <a:t>meningkat</a:t>
            </a:r>
            <a:r>
              <a:rPr lang="en-ID" sz="1600" dirty="0"/>
              <a:t> di </a:t>
            </a:r>
            <a:r>
              <a:rPr lang="en-ID" sz="1600" dirty="0" err="1"/>
              <a:t>atas</a:t>
            </a:r>
            <a:r>
              <a:rPr lang="en-ID" sz="1600" dirty="0"/>
              <a:t> normal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defisit</a:t>
            </a:r>
            <a:r>
              <a:rPr lang="en-ID" sz="1600" dirty="0"/>
              <a:t> air, </a:t>
            </a:r>
            <a:r>
              <a:rPr lang="en-ID" sz="1600" dirty="0" err="1"/>
              <a:t>misalnya</a:t>
            </a:r>
            <a:r>
              <a:rPr lang="en-ID" sz="1600" dirty="0"/>
              <a:t>,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umpan</a:t>
            </a:r>
            <a:r>
              <a:rPr lang="en-ID" sz="1600" dirty="0"/>
              <a:t> </a:t>
            </a:r>
            <a:r>
              <a:rPr lang="en-ID" sz="1600" dirty="0" err="1"/>
              <a:t>balik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beroperasi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marL="0" indent="0">
              <a:buNone/>
            </a:pPr>
            <a:r>
              <a:rPr lang="en-ID" sz="1600" dirty="0"/>
              <a:t>1. </a:t>
            </a:r>
            <a:r>
              <a:rPr lang="en-ID" sz="1600" dirty="0" err="1"/>
              <a:t>Peningkatan</a:t>
            </a:r>
            <a:r>
              <a:rPr lang="en-ID" sz="1600" dirty="0"/>
              <a:t> </a:t>
            </a:r>
            <a:r>
              <a:rPr lang="en-ID" sz="1600" dirty="0" err="1"/>
              <a:t>osmolaritas</a:t>
            </a:r>
            <a:r>
              <a:rPr lang="en-ID" sz="1600" dirty="0"/>
              <a:t> </a:t>
            </a:r>
            <a:r>
              <a:rPr lang="en-ID" sz="1600" dirty="0" err="1"/>
              <a:t>cairan</a:t>
            </a:r>
            <a:r>
              <a:rPr lang="en-ID" sz="1600" dirty="0"/>
              <a:t> </a:t>
            </a:r>
            <a:r>
              <a:rPr lang="en-ID" sz="1600" dirty="0" err="1"/>
              <a:t>ekstraseluler</a:t>
            </a:r>
            <a:r>
              <a:rPr lang="en-ID" sz="1600" dirty="0"/>
              <a:t> (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istilah</a:t>
            </a:r>
            <a:r>
              <a:rPr lang="en-ID" sz="1600" dirty="0"/>
              <a:t> </a:t>
            </a:r>
            <a:r>
              <a:rPr lang="en-ID" sz="1600" dirty="0" err="1"/>
              <a:t>praktis</a:t>
            </a:r>
            <a:r>
              <a:rPr lang="en-ID" sz="1600" dirty="0"/>
              <a:t> </a:t>
            </a:r>
            <a:r>
              <a:rPr lang="en-ID" sz="1600" dirty="0" err="1"/>
              <a:t>berarti</a:t>
            </a:r>
            <a:r>
              <a:rPr lang="en-ID" sz="1600" dirty="0"/>
              <a:t> </a:t>
            </a:r>
            <a:r>
              <a:rPr lang="en-ID" sz="1600" dirty="0" err="1"/>
              <a:t>peningkatan</a:t>
            </a:r>
            <a:r>
              <a:rPr lang="en-ID" sz="1600" dirty="0"/>
              <a:t> </a:t>
            </a:r>
            <a:r>
              <a:rPr lang="en-ID" sz="1600" dirty="0" err="1"/>
              <a:t>konsentrasi</a:t>
            </a:r>
            <a:r>
              <a:rPr lang="en-ID" sz="1600" dirty="0"/>
              <a:t> natrium plasma) </a:t>
            </a:r>
            <a:r>
              <a:rPr lang="en-ID" sz="1600" dirty="0" err="1"/>
              <a:t>menyebabkan</a:t>
            </a:r>
            <a:r>
              <a:rPr lang="en-ID" sz="1600" dirty="0"/>
              <a:t> </a:t>
            </a:r>
            <a:r>
              <a:rPr lang="en-ID" sz="1600" dirty="0" err="1"/>
              <a:t>sel-sel</a:t>
            </a:r>
            <a:r>
              <a:rPr lang="en-ID" sz="1600" dirty="0"/>
              <a:t> </a:t>
            </a:r>
            <a:r>
              <a:rPr lang="en-ID" sz="1600" dirty="0" err="1"/>
              <a:t>saraf</a:t>
            </a:r>
            <a:r>
              <a:rPr lang="en-ID" sz="1600" dirty="0"/>
              <a:t> </a:t>
            </a:r>
            <a:r>
              <a:rPr lang="en-ID" sz="1600" dirty="0" err="1"/>
              <a:t>khusus</a:t>
            </a:r>
            <a:r>
              <a:rPr lang="en-ID" sz="1600" dirty="0"/>
              <a:t> yang </a:t>
            </a:r>
            <a:r>
              <a:rPr lang="en-ID" sz="1600" dirty="0" err="1"/>
              <a:t>disebut</a:t>
            </a:r>
            <a:r>
              <a:rPr lang="en-ID" sz="1600" dirty="0"/>
              <a:t> </a:t>
            </a:r>
            <a:r>
              <a:rPr lang="en-ID" sz="1600" dirty="0" err="1"/>
              <a:t>sel-sel</a:t>
            </a:r>
            <a:r>
              <a:rPr lang="en-ID" sz="1600" dirty="0"/>
              <a:t> </a:t>
            </a:r>
            <a:r>
              <a:rPr lang="en-ID" sz="1600" dirty="0" err="1"/>
              <a:t>osmoreseptor</a:t>
            </a:r>
            <a:r>
              <a:rPr lang="en-ID" sz="1600" dirty="0"/>
              <a:t>, yang </a:t>
            </a:r>
            <a:r>
              <a:rPr lang="en-ID" sz="1600" dirty="0" err="1"/>
              <a:t>terletak</a:t>
            </a:r>
            <a:r>
              <a:rPr lang="en-ID" sz="1600" dirty="0"/>
              <a:t> di </a:t>
            </a:r>
            <a:r>
              <a:rPr lang="en-ID" sz="1600" dirty="0" err="1"/>
              <a:t>hipotalamus</a:t>
            </a:r>
            <a:r>
              <a:rPr lang="en-ID" sz="1600" dirty="0"/>
              <a:t> anterior </a:t>
            </a:r>
            <a:r>
              <a:rPr lang="en-ID" sz="1600" dirty="0" err="1"/>
              <a:t>dekat</a:t>
            </a:r>
            <a:r>
              <a:rPr lang="en-ID" sz="1600" dirty="0"/>
              <a:t> </a:t>
            </a:r>
            <a:r>
              <a:rPr lang="en-ID" sz="1600" dirty="0" err="1"/>
              <a:t>nukleus</a:t>
            </a:r>
            <a:r>
              <a:rPr lang="en-ID" sz="1600" dirty="0"/>
              <a:t> </a:t>
            </a:r>
            <a:r>
              <a:rPr lang="en-ID" sz="1600" dirty="0" err="1"/>
              <a:t>supraoptik</a:t>
            </a:r>
            <a:r>
              <a:rPr lang="en-ID" sz="1600" dirty="0"/>
              <a:t>, </a:t>
            </a:r>
            <a:r>
              <a:rPr lang="en-ID" sz="1600" dirty="0" err="1"/>
              <a:t>menyusut</a:t>
            </a:r>
            <a:r>
              <a:rPr lang="en-ID" sz="1600" dirty="0"/>
              <a:t> (</a:t>
            </a:r>
            <a:r>
              <a:rPr lang="en-ID" sz="1600" i="1" dirty="0"/>
              <a:t>shrink</a:t>
            </a:r>
            <a:r>
              <a:rPr lang="en-ID" sz="1600" dirty="0"/>
              <a:t>)</a:t>
            </a:r>
            <a:r>
              <a:rPr lang="en-ID" sz="1600" i="1" dirty="0"/>
              <a:t>.</a:t>
            </a:r>
          </a:p>
          <a:p>
            <a:pPr marL="0" indent="0">
              <a:buNone/>
            </a:pPr>
            <a:r>
              <a:rPr lang="en-ID" sz="1600" dirty="0"/>
              <a:t>2. </a:t>
            </a:r>
            <a:r>
              <a:rPr lang="en-ID" sz="1600" dirty="0" err="1"/>
              <a:t>Penyusutan</a:t>
            </a:r>
            <a:r>
              <a:rPr lang="en-ID" sz="1600" dirty="0"/>
              <a:t> </a:t>
            </a:r>
            <a:r>
              <a:rPr lang="en-ID" sz="1600" dirty="0" err="1"/>
              <a:t>sel-sel</a:t>
            </a:r>
            <a:r>
              <a:rPr lang="en-ID" sz="1600" dirty="0"/>
              <a:t> </a:t>
            </a:r>
            <a:r>
              <a:rPr lang="en-ID" sz="1600" dirty="0" err="1"/>
              <a:t>osmoreseptor</a:t>
            </a:r>
            <a:r>
              <a:rPr lang="en-ID" sz="1600" dirty="0"/>
              <a:t> </a:t>
            </a:r>
            <a:r>
              <a:rPr lang="en-ID" sz="1600" dirty="0" err="1"/>
              <a:t>menyebabkannya</a:t>
            </a:r>
            <a:r>
              <a:rPr lang="en-ID" sz="1600" dirty="0"/>
              <a:t> </a:t>
            </a:r>
            <a:r>
              <a:rPr lang="en-ID" sz="1600" dirty="0" err="1"/>
              <a:t>aktif</a:t>
            </a:r>
            <a:r>
              <a:rPr lang="en-ID" sz="1600" dirty="0"/>
              <a:t>, </a:t>
            </a:r>
            <a:r>
              <a:rPr lang="en-ID" sz="1600" dirty="0" err="1"/>
              <a:t>mengirimkan</a:t>
            </a:r>
            <a:r>
              <a:rPr lang="en-ID" sz="1600" dirty="0"/>
              <a:t> </a:t>
            </a:r>
            <a:r>
              <a:rPr lang="en-ID" sz="1600" dirty="0" err="1"/>
              <a:t>sinyal</a:t>
            </a:r>
            <a:r>
              <a:rPr lang="en-ID" sz="1600" dirty="0"/>
              <a:t> </a:t>
            </a:r>
            <a:r>
              <a:rPr lang="en-ID" sz="1600" dirty="0" err="1"/>
              <a:t>saraf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sel-sel</a:t>
            </a:r>
            <a:r>
              <a:rPr lang="en-ID" sz="1600" dirty="0"/>
              <a:t> </a:t>
            </a:r>
            <a:r>
              <a:rPr lang="en-ID" sz="1600" dirty="0" err="1"/>
              <a:t>saraf</a:t>
            </a:r>
            <a:r>
              <a:rPr lang="en-ID" sz="1600" dirty="0"/>
              <a:t> </a:t>
            </a:r>
            <a:r>
              <a:rPr lang="en-ID" sz="1600" dirty="0" err="1"/>
              <a:t>tambahan</a:t>
            </a:r>
            <a:r>
              <a:rPr lang="en-ID" sz="1600" dirty="0"/>
              <a:t> di </a:t>
            </a:r>
            <a:r>
              <a:rPr lang="en-ID" sz="1600" dirty="0" err="1"/>
              <a:t>nukleus</a:t>
            </a:r>
            <a:r>
              <a:rPr lang="en-ID" sz="1600" dirty="0"/>
              <a:t> </a:t>
            </a:r>
            <a:r>
              <a:rPr lang="en-ID" sz="1600" dirty="0" err="1"/>
              <a:t>supraoptik</a:t>
            </a:r>
            <a:r>
              <a:rPr lang="en-ID" sz="1600" dirty="0"/>
              <a:t>, yang </a:t>
            </a:r>
            <a:r>
              <a:rPr lang="en-ID" sz="1600" dirty="0" err="1"/>
              <a:t>kemudian</a:t>
            </a:r>
            <a:r>
              <a:rPr lang="en-ID" sz="1600" dirty="0"/>
              <a:t> </a:t>
            </a:r>
            <a:r>
              <a:rPr lang="en-ID" sz="1600" dirty="0" err="1"/>
              <a:t>meneruskan</a:t>
            </a:r>
            <a:r>
              <a:rPr lang="en-ID" sz="1600" dirty="0"/>
              <a:t> </a:t>
            </a:r>
            <a:r>
              <a:rPr lang="en-ID" sz="1600" dirty="0" err="1"/>
              <a:t>sinyal-sinyal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bawah</a:t>
            </a:r>
            <a:r>
              <a:rPr lang="en-ID" sz="1600" dirty="0"/>
              <a:t> </a:t>
            </a:r>
            <a:r>
              <a:rPr lang="en-ID" sz="1600" dirty="0" err="1"/>
              <a:t>tangkai</a:t>
            </a:r>
            <a:r>
              <a:rPr lang="en-ID" sz="1600" dirty="0"/>
              <a:t> </a:t>
            </a:r>
            <a:r>
              <a:rPr lang="en-ID" sz="1600" dirty="0" err="1"/>
              <a:t>kelenjar</a:t>
            </a:r>
            <a:r>
              <a:rPr lang="en-ID" sz="1600" dirty="0"/>
              <a:t> </a:t>
            </a:r>
            <a:r>
              <a:rPr lang="en-ID" sz="1600" dirty="0" err="1"/>
              <a:t>pituitari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pituitari</a:t>
            </a:r>
            <a:r>
              <a:rPr lang="en-ID" sz="1600" dirty="0"/>
              <a:t> posterior.</a:t>
            </a:r>
          </a:p>
          <a:p>
            <a:pPr marL="0" indent="0">
              <a:buNone/>
            </a:pPr>
            <a:r>
              <a:rPr lang="en-ID" sz="1600" dirty="0"/>
              <a:t>3. </a:t>
            </a:r>
            <a:r>
              <a:rPr lang="en-ID" sz="1600" dirty="0" err="1"/>
              <a:t>Potensial</a:t>
            </a:r>
            <a:r>
              <a:rPr lang="en-ID" sz="1600" dirty="0"/>
              <a:t> </a:t>
            </a:r>
            <a:r>
              <a:rPr lang="en-ID" sz="1600" dirty="0" err="1"/>
              <a:t>aksi</a:t>
            </a:r>
            <a:r>
              <a:rPr lang="en-ID" sz="1600" dirty="0"/>
              <a:t> yang </a:t>
            </a:r>
            <a:r>
              <a:rPr lang="en-ID" sz="1600" dirty="0" err="1"/>
              <a:t>dihantarkan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pituitari</a:t>
            </a:r>
            <a:r>
              <a:rPr lang="en-ID" sz="1600" dirty="0"/>
              <a:t> posterior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merangsang</a:t>
            </a:r>
            <a:r>
              <a:rPr lang="en-ID" sz="1600" dirty="0"/>
              <a:t> </a:t>
            </a:r>
            <a:r>
              <a:rPr lang="en-ID" sz="1600" dirty="0" err="1"/>
              <a:t>pelepasan</a:t>
            </a:r>
            <a:r>
              <a:rPr lang="en-ID" sz="1600" dirty="0"/>
              <a:t> ADH, yang </a:t>
            </a:r>
            <a:r>
              <a:rPr lang="en-ID" sz="1600" dirty="0" err="1"/>
              <a:t>disimpan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granula</a:t>
            </a:r>
            <a:r>
              <a:rPr lang="en-ID" sz="1600" dirty="0"/>
              <a:t> </a:t>
            </a:r>
            <a:r>
              <a:rPr lang="en-ID" sz="1600" dirty="0" err="1"/>
              <a:t>sekretori</a:t>
            </a:r>
            <a:r>
              <a:rPr lang="en-ID" sz="1600" dirty="0"/>
              <a:t> (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vesikel</a:t>
            </a:r>
            <a:r>
              <a:rPr lang="en-ID" sz="1600" dirty="0"/>
              <a:t>) di </a:t>
            </a:r>
            <a:r>
              <a:rPr lang="en-ID" sz="1600" dirty="0" err="1"/>
              <a:t>ujung-ujung</a:t>
            </a:r>
            <a:r>
              <a:rPr lang="en-ID" sz="1600" dirty="0"/>
              <a:t> </a:t>
            </a:r>
            <a:r>
              <a:rPr lang="en-ID" sz="1600" dirty="0" err="1"/>
              <a:t>saraf</a:t>
            </a:r>
            <a:r>
              <a:rPr lang="en-ID" sz="1600" dirty="0"/>
              <a:t>. </a:t>
            </a:r>
          </a:p>
          <a:p>
            <a:pPr marL="0" indent="0">
              <a:buNone/>
            </a:pPr>
            <a:r>
              <a:rPr lang="en-ID" sz="1600" dirty="0"/>
              <a:t>4. ADH </a:t>
            </a:r>
            <a:r>
              <a:rPr lang="en-ID" sz="1600" dirty="0" err="1"/>
              <a:t>memasuki</a:t>
            </a:r>
            <a:r>
              <a:rPr lang="en-ID" sz="1600" dirty="0"/>
              <a:t> </a:t>
            </a:r>
            <a:r>
              <a:rPr lang="en-ID" sz="1600" dirty="0" err="1"/>
              <a:t>aliran</a:t>
            </a:r>
            <a:r>
              <a:rPr lang="en-ID" sz="1600" dirty="0"/>
              <a:t> </a:t>
            </a:r>
            <a:r>
              <a:rPr lang="en-ID" sz="1600" dirty="0" err="1"/>
              <a:t>darah</a:t>
            </a:r>
            <a:r>
              <a:rPr lang="en-ID" sz="1600" dirty="0"/>
              <a:t> dan </a:t>
            </a:r>
            <a:r>
              <a:rPr lang="en-ID" sz="1600" dirty="0" err="1"/>
              <a:t>diangkut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ginjal</a:t>
            </a:r>
            <a:r>
              <a:rPr lang="en-ID" sz="1600" dirty="0"/>
              <a:t>, di mana </a:t>
            </a:r>
            <a:r>
              <a:rPr lang="en-ID" sz="1600" dirty="0" err="1"/>
              <a:t>ia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permeabilitas</a:t>
            </a:r>
            <a:r>
              <a:rPr lang="en-ID" sz="1600" dirty="0"/>
              <a:t> air pada </a:t>
            </a:r>
            <a:r>
              <a:rPr lang="en-ID" sz="1600" dirty="0" err="1"/>
              <a:t>tubulus</a:t>
            </a:r>
            <a:r>
              <a:rPr lang="en-ID" sz="1600" dirty="0"/>
              <a:t> distal </a:t>
            </a:r>
            <a:r>
              <a:rPr lang="en-ID" sz="1600" dirty="0" err="1"/>
              <a:t>akhir</a:t>
            </a:r>
            <a:r>
              <a:rPr lang="en-ID" sz="1600" dirty="0"/>
              <a:t>, </a:t>
            </a:r>
            <a:r>
              <a:rPr lang="en-ID" sz="1600" dirty="0" err="1"/>
              <a:t>tubulus</a:t>
            </a:r>
            <a:r>
              <a:rPr lang="en-ID" sz="1600" dirty="0"/>
              <a:t> </a:t>
            </a:r>
            <a:r>
              <a:rPr lang="en-ID" sz="1600" i="1" dirty="0"/>
              <a:t>collecting</a:t>
            </a:r>
            <a:r>
              <a:rPr lang="en-ID" sz="1600" dirty="0"/>
              <a:t> </a:t>
            </a:r>
            <a:r>
              <a:rPr lang="en-ID" sz="1600" dirty="0" err="1"/>
              <a:t>kortikal</a:t>
            </a:r>
            <a:r>
              <a:rPr lang="en-ID" sz="1600" dirty="0"/>
              <a:t>, dan </a:t>
            </a:r>
            <a:r>
              <a:rPr lang="en-ID" sz="1600" dirty="0" err="1"/>
              <a:t>duktus</a:t>
            </a:r>
            <a:r>
              <a:rPr lang="en-ID" sz="1600" dirty="0"/>
              <a:t> </a:t>
            </a:r>
            <a:r>
              <a:rPr lang="en-ID" sz="1600" i="1" dirty="0"/>
              <a:t>collecting</a:t>
            </a:r>
            <a:r>
              <a:rPr lang="en-ID" sz="1600" dirty="0"/>
              <a:t> </a:t>
            </a:r>
            <a:r>
              <a:rPr lang="en-ID" sz="1600" dirty="0" err="1"/>
              <a:t>meduler</a:t>
            </a:r>
            <a:r>
              <a:rPr lang="en-ID" sz="1600" dirty="0"/>
              <a:t>.</a:t>
            </a:r>
          </a:p>
          <a:p>
            <a:pPr marL="0" indent="0">
              <a:buNone/>
            </a:pPr>
            <a:r>
              <a:rPr lang="en-ID" sz="1600" dirty="0"/>
              <a:t>5. </a:t>
            </a:r>
            <a:r>
              <a:rPr lang="en-ID" sz="1600" dirty="0" err="1"/>
              <a:t>Peningkatan</a:t>
            </a:r>
            <a:r>
              <a:rPr lang="en-ID" sz="1600" dirty="0"/>
              <a:t> </a:t>
            </a:r>
            <a:r>
              <a:rPr lang="en-ID" sz="1600" dirty="0" err="1"/>
              <a:t>permeabilitas</a:t>
            </a:r>
            <a:r>
              <a:rPr lang="en-ID" sz="1600" dirty="0"/>
              <a:t> air pada </a:t>
            </a:r>
            <a:r>
              <a:rPr lang="en-ID" sz="1600" dirty="0" err="1"/>
              <a:t>segmen</a:t>
            </a:r>
            <a:r>
              <a:rPr lang="en-ID" sz="1600" dirty="0"/>
              <a:t> </a:t>
            </a:r>
            <a:r>
              <a:rPr lang="en-ID" sz="1600" dirty="0" err="1"/>
              <a:t>nefron</a:t>
            </a:r>
            <a:r>
              <a:rPr lang="en-ID" sz="1600" dirty="0"/>
              <a:t> distal </a:t>
            </a:r>
            <a:r>
              <a:rPr lang="en-ID" sz="1600" dirty="0" err="1"/>
              <a:t>menyebabkan</a:t>
            </a:r>
            <a:r>
              <a:rPr lang="en-ID" sz="1600" dirty="0"/>
              <a:t> </a:t>
            </a:r>
            <a:r>
              <a:rPr lang="en-ID" sz="1600" dirty="0" err="1"/>
              <a:t>peningkatan</a:t>
            </a:r>
            <a:r>
              <a:rPr lang="en-ID" sz="1600" dirty="0"/>
              <a:t> </a:t>
            </a:r>
            <a:r>
              <a:rPr lang="en-ID" sz="1600" dirty="0" err="1"/>
              <a:t>reabsorpsi</a:t>
            </a:r>
            <a:r>
              <a:rPr lang="en-ID" sz="1600" dirty="0"/>
              <a:t> air dan </a:t>
            </a:r>
            <a:r>
              <a:rPr lang="en-ID" sz="1600" dirty="0" err="1"/>
              <a:t>ekskresi</a:t>
            </a:r>
            <a:r>
              <a:rPr lang="en-ID" sz="1600" dirty="0"/>
              <a:t> </a:t>
            </a:r>
            <a:r>
              <a:rPr lang="en-ID" sz="1600" dirty="0" err="1"/>
              <a:t>sejumlah</a:t>
            </a:r>
            <a:r>
              <a:rPr lang="en-ID" sz="1600" dirty="0"/>
              <a:t> </a:t>
            </a:r>
            <a:r>
              <a:rPr lang="en-ID" sz="1600" dirty="0" err="1"/>
              <a:t>kecil</a:t>
            </a:r>
            <a:r>
              <a:rPr lang="en-ID" sz="1600" dirty="0"/>
              <a:t> </a:t>
            </a:r>
            <a:r>
              <a:rPr lang="en-ID" sz="1600" dirty="0" err="1"/>
              <a:t>urin</a:t>
            </a:r>
            <a:r>
              <a:rPr lang="en-ID" sz="1600" dirty="0"/>
              <a:t> </a:t>
            </a:r>
            <a:r>
              <a:rPr lang="en-ID" sz="1600" dirty="0" err="1"/>
              <a:t>pekat</a:t>
            </a:r>
            <a:r>
              <a:rPr lang="en-ID" sz="1600" dirty="0"/>
              <a:t>.</a:t>
            </a:r>
          </a:p>
          <a:p>
            <a:pPr marL="0" indent="0">
              <a:buNone/>
            </a:pP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demikian</a:t>
            </a:r>
            <a:r>
              <a:rPr lang="en-ID" sz="1600" dirty="0"/>
              <a:t>, air </a:t>
            </a:r>
            <a:r>
              <a:rPr lang="en-ID" sz="1600" dirty="0" err="1"/>
              <a:t>dilestarikan</a:t>
            </a:r>
            <a:r>
              <a:rPr lang="en-ID" sz="1600" dirty="0"/>
              <a:t> </a:t>
            </a:r>
            <a:r>
              <a:rPr lang="en-ID" sz="1600" dirty="0" err="1"/>
              <a:t>sementara</a:t>
            </a:r>
            <a:r>
              <a:rPr lang="en-ID" sz="1600" dirty="0"/>
              <a:t> natrium dan </a:t>
            </a:r>
            <a:r>
              <a:rPr lang="en-ID" sz="1600" dirty="0" err="1"/>
              <a:t>zat</a:t>
            </a:r>
            <a:r>
              <a:rPr lang="en-ID" sz="1600" dirty="0"/>
              <a:t> </a:t>
            </a:r>
            <a:r>
              <a:rPr lang="en-ID" sz="1600" dirty="0" err="1"/>
              <a:t>terlarut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 </a:t>
            </a:r>
            <a:r>
              <a:rPr lang="en-ID" sz="1600" dirty="0" err="1"/>
              <a:t>terus</a:t>
            </a:r>
            <a:r>
              <a:rPr lang="en-ID" sz="1600" dirty="0"/>
              <a:t> </a:t>
            </a:r>
            <a:r>
              <a:rPr lang="en-ID" sz="1600" dirty="0" err="1"/>
              <a:t>diekskresikan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urin</a:t>
            </a:r>
            <a:r>
              <a:rPr lang="en-ID" sz="1600" dirty="0"/>
              <a:t>. Hal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menyebabkan</a:t>
            </a:r>
            <a:r>
              <a:rPr lang="en-ID" sz="1600" dirty="0"/>
              <a:t> </a:t>
            </a:r>
            <a:r>
              <a:rPr lang="en-ID" sz="1600" dirty="0" err="1"/>
              <a:t>pengenceran</a:t>
            </a:r>
            <a:r>
              <a:rPr lang="en-ID" sz="1600" dirty="0"/>
              <a:t> </a:t>
            </a:r>
            <a:r>
              <a:rPr lang="en-ID" sz="1600" dirty="0" err="1"/>
              <a:t>zat</a:t>
            </a:r>
            <a:r>
              <a:rPr lang="en-ID" sz="1600" dirty="0"/>
              <a:t> </a:t>
            </a:r>
            <a:r>
              <a:rPr lang="en-ID" sz="1600" dirty="0" err="1"/>
              <a:t>terlarut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cairan</a:t>
            </a:r>
            <a:r>
              <a:rPr lang="en-ID" sz="1600" dirty="0"/>
              <a:t> </a:t>
            </a:r>
            <a:r>
              <a:rPr lang="en-ID" sz="1600" dirty="0" err="1"/>
              <a:t>ekstraseluler</a:t>
            </a:r>
            <a:r>
              <a:rPr lang="en-ID" sz="1600" dirty="0"/>
              <a:t>,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mengoreksi</a:t>
            </a:r>
            <a:r>
              <a:rPr lang="en-ID" sz="1600" dirty="0"/>
              <a:t> </a:t>
            </a:r>
            <a:r>
              <a:rPr lang="en-ID" sz="1600" dirty="0" err="1"/>
              <a:t>cairan</a:t>
            </a:r>
            <a:r>
              <a:rPr lang="en-ID" sz="1600" dirty="0"/>
              <a:t> </a:t>
            </a:r>
            <a:r>
              <a:rPr lang="en-ID" sz="1600" dirty="0" err="1"/>
              <a:t>ekstraseluler</a:t>
            </a:r>
            <a:r>
              <a:rPr lang="en-ID" sz="1600" dirty="0"/>
              <a:t> </a:t>
            </a:r>
            <a:r>
              <a:rPr lang="en-ID" sz="1600" dirty="0" err="1"/>
              <a:t>awal</a:t>
            </a:r>
            <a:r>
              <a:rPr lang="en-ID" sz="1600" dirty="0"/>
              <a:t> yang </a:t>
            </a:r>
            <a:r>
              <a:rPr lang="en-ID" sz="1600" dirty="0" err="1"/>
              <a:t>terlalu</a:t>
            </a:r>
            <a:r>
              <a:rPr lang="en-ID" sz="1600" dirty="0"/>
              <a:t> </a:t>
            </a:r>
            <a:r>
              <a:rPr lang="en-ID" sz="1600" dirty="0" err="1"/>
              <a:t>pekat</a:t>
            </a:r>
            <a:r>
              <a:rPr lang="en-ID" sz="1600" dirty="0"/>
              <a:t>.</a:t>
            </a:r>
          </a:p>
          <a:p>
            <a:pPr marL="0" indent="0">
              <a:buNone/>
            </a:pPr>
            <a:r>
              <a:rPr lang="en-ID" sz="1600" dirty="0" err="1"/>
              <a:t>Urutan</a:t>
            </a:r>
            <a:r>
              <a:rPr lang="en-ID" sz="1600" dirty="0"/>
              <a:t> </a:t>
            </a:r>
            <a:r>
              <a:rPr lang="en-ID" sz="1600" dirty="0" err="1"/>
              <a:t>kejadian</a:t>
            </a:r>
            <a:r>
              <a:rPr lang="en-ID" sz="1600" dirty="0"/>
              <a:t> yang </a:t>
            </a:r>
            <a:r>
              <a:rPr lang="en-ID" sz="1600" dirty="0" err="1"/>
              <a:t>berlawanan</a:t>
            </a:r>
            <a:r>
              <a:rPr lang="en-ID" sz="1600" dirty="0"/>
              <a:t> </a:t>
            </a:r>
            <a:r>
              <a:rPr lang="en-ID" sz="1600" dirty="0" err="1"/>
              <a:t>terjadi</a:t>
            </a:r>
            <a:r>
              <a:rPr lang="en-ID" sz="1600" dirty="0"/>
              <a:t> </a:t>
            </a:r>
            <a:r>
              <a:rPr lang="en-ID" sz="1600" dirty="0" err="1"/>
              <a:t>ketika</a:t>
            </a:r>
            <a:r>
              <a:rPr lang="en-ID" sz="1600" dirty="0"/>
              <a:t> </a:t>
            </a:r>
            <a:r>
              <a:rPr lang="en-ID" sz="1600" dirty="0" err="1"/>
              <a:t>cairan</a:t>
            </a:r>
            <a:r>
              <a:rPr lang="en-ID" sz="1600" dirty="0"/>
              <a:t> </a:t>
            </a:r>
            <a:r>
              <a:rPr lang="en-ID" sz="1600" dirty="0" err="1"/>
              <a:t>ekstraseluler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terlalu</a:t>
            </a:r>
            <a:r>
              <a:rPr lang="en-ID" sz="1600" dirty="0"/>
              <a:t> </a:t>
            </a:r>
            <a:r>
              <a:rPr lang="en-ID" sz="1600" dirty="0" err="1"/>
              <a:t>encer</a:t>
            </a:r>
            <a:r>
              <a:rPr lang="en-ID" sz="1600" dirty="0"/>
              <a:t> (</a:t>
            </a:r>
            <a:r>
              <a:rPr lang="en-ID" sz="1600" dirty="0" err="1"/>
              <a:t>hipo-osmotik</a:t>
            </a:r>
            <a:r>
              <a:rPr lang="en-ID" sz="1600" dirty="0"/>
              <a:t>). </a:t>
            </a:r>
            <a:r>
              <a:rPr lang="en-ID" sz="1600" dirty="0" err="1"/>
              <a:t>Misalnya</a:t>
            </a:r>
            <a:r>
              <a:rPr lang="en-ID" sz="1600" dirty="0"/>
              <a:t>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konsumsi</a:t>
            </a:r>
            <a:r>
              <a:rPr lang="en-ID" sz="1600" dirty="0"/>
              <a:t> air </a:t>
            </a:r>
            <a:r>
              <a:rPr lang="en-ID" sz="1600" dirty="0" err="1"/>
              <a:t>berlebih</a:t>
            </a:r>
            <a:r>
              <a:rPr lang="en-ID" sz="1600" dirty="0"/>
              <a:t> dan </a:t>
            </a:r>
            <a:r>
              <a:rPr lang="en-ID" sz="1600" dirty="0" err="1"/>
              <a:t>penurunan</a:t>
            </a:r>
            <a:r>
              <a:rPr lang="en-ID" sz="1600" dirty="0"/>
              <a:t> </a:t>
            </a:r>
            <a:r>
              <a:rPr lang="en-ID" sz="1600" dirty="0" err="1"/>
              <a:t>osmolaritas</a:t>
            </a:r>
            <a:r>
              <a:rPr lang="en-ID" sz="1600" dirty="0"/>
              <a:t> </a:t>
            </a:r>
            <a:r>
              <a:rPr lang="en-ID" sz="1600" dirty="0" err="1"/>
              <a:t>cairan</a:t>
            </a:r>
            <a:r>
              <a:rPr lang="en-ID" sz="1600" dirty="0"/>
              <a:t> </a:t>
            </a:r>
            <a:r>
              <a:rPr lang="en-ID" sz="1600" dirty="0" err="1"/>
              <a:t>ekstraseluler</a:t>
            </a:r>
            <a:r>
              <a:rPr lang="en-ID" sz="1600" dirty="0"/>
              <a:t>, ADH yang </a:t>
            </a:r>
            <a:r>
              <a:rPr lang="en-ID" sz="1600" dirty="0" err="1"/>
              <a:t>terbentuk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sedikit</a:t>
            </a:r>
            <a:r>
              <a:rPr lang="en-ID" sz="1600" dirty="0"/>
              <a:t>, </a:t>
            </a:r>
            <a:r>
              <a:rPr lang="en-ID" sz="1600" dirty="0" err="1"/>
              <a:t>tubulus</a:t>
            </a:r>
            <a:r>
              <a:rPr lang="en-ID" sz="1600" dirty="0"/>
              <a:t> </a:t>
            </a:r>
            <a:r>
              <a:rPr lang="en-ID" sz="1600" dirty="0" err="1"/>
              <a:t>ginjal</a:t>
            </a:r>
            <a:r>
              <a:rPr lang="en-ID" sz="1600" dirty="0"/>
              <a:t> </a:t>
            </a:r>
            <a:r>
              <a:rPr lang="en-ID" sz="1600" dirty="0" err="1"/>
              <a:t>menurunkan</a:t>
            </a:r>
            <a:r>
              <a:rPr lang="en-ID" sz="1600" dirty="0"/>
              <a:t> </a:t>
            </a:r>
            <a:r>
              <a:rPr lang="en-ID" sz="1600" dirty="0" err="1"/>
              <a:t>permeabilitasnya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air,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sedikit</a:t>
            </a:r>
            <a:r>
              <a:rPr lang="en-ID" sz="1600" dirty="0"/>
              <a:t> air yang </a:t>
            </a:r>
            <a:r>
              <a:rPr lang="en-ID" sz="1600" dirty="0" err="1"/>
              <a:t>diserap</a:t>
            </a:r>
            <a:r>
              <a:rPr lang="en-ID" sz="1600" dirty="0"/>
              <a:t> </a:t>
            </a:r>
            <a:r>
              <a:rPr lang="en-ID" sz="1600" dirty="0" err="1"/>
              <a:t>kembali</a:t>
            </a:r>
            <a:r>
              <a:rPr lang="en-ID" sz="1600" dirty="0"/>
              <a:t>, dan </a:t>
            </a:r>
            <a:r>
              <a:rPr lang="en-ID" sz="1600" dirty="0" err="1"/>
              <a:t>sejumlah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urin</a:t>
            </a:r>
            <a:r>
              <a:rPr lang="en-ID" sz="1600" dirty="0"/>
              <a:t> </a:t>
            </a:r>
            <a:r>
              <a:rPr lang="en-ID" sz="1600" dirty="0" err="1"/>
              <a:t>encer</a:t>
            </a:r>
            <a:r>
              <a:rPr lang="en-ID" sz="1600" dirty="0"/>
              <a:t> </a:t>
            </a:r>
            <a:r>
              <a:rPr lang="en-ID" sz="1600" dirty="0" err="1"/>
              <a:t>terbentuk</a:t>
            </a:r>
            <a:r>
              <a:rPr lang="en-ID" sz="1600" dirty="0"/>
              <a:t>. Hal </a:t>
            </a:r>
            <a:r>
              <a:rPr lang="en-ID" sz="1600" dirty="0" err="1"/>
              <a:t>ini</a:t>
            </a:r>
            <a:r>
              <a:rPr lang="en-ID" sz="1600" dirty="0"/>
              <a:t> pada </a:t>
            </a:r>
            <a:r>
              <a:rPr lang="en-ID" sz="1600" dirty="0" err="1"/>
              <a:t>gilirannya</a:t>
            </a:r>
            <a:r>
              <a:rPr lang="en-ID" sz="1600" dirty="0"/>
              <a:t> </a:t>
            </a:r>
            <a:r>
              <a:rPr lang="en-ID" sz="1600" dirty="0" err="1"/>
              <a:t>mengonsentrasikan</a:t>
            </a:r>
            <a:r>
              <a:rPr lang="en-ID" sz="1600" dirty="0"/>
              <a:t> </a:t>
            </a:r>
            <a:r>
              <a:rPr lang="en-ID" sz="1600" dirty="0" err="1"/>
              <a:t>cairan</a:t>
            </a:r>
            <a:r>
              <a:rPr lang="en-ID" sz="1600" dirty="0"/>
              <a:t> </a:t>
            </a:r>
            <a:r>
              <a:rPr lang="en-ID" sz="1600" dirty="0" err="1"/>
              <a:t>tubuh</a:t>
            </a:r>
            <a:r>
              <a:rPr lang="en-ID" sz="1600" dirty="0"/>
              <a:t> dan </a:t>
            </a:r>
            <a:r>
              <a:rPr lang="en-ID" sz="1600" dirty="0" err="1"/>
              <a:t>mengembalikan</a:t>
            </a:r>
            <a:r>
              <a:rPr lang="en-ID" sz="1600" dirty="0"/>
              <a:t> </a:t>
            </a:r>
            <a:r>
              <a:rPr lang="en-ID" sz="1600" dirty="0" err="1"/>
              <a:t>osmolaritas</a:t>
            </a:r>
            <a:r>
              <a:rPr lang="en-ID" sz="1600" dirty="0"/>
              <a:t> plasma </a:t>
            </a:r>
            <a:r>
              <a:rPr lang="en-ID" sz="1600" dirty="0" err="1"/>
              <a:t>ke</a:t>
            </a:r>
            <a:r>
              <a:rPr lang="en-ID" sz="1600" dirty="0"/>
              <a:t> normal.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863F7-86FA-EC27-4DDC-1959589C6367}"/>
              </a:ext>
            </a:extLst>
          </p:cNvPr>
          <p:cNvSpPr txBox="1"/>
          <p:nvPr/>
        </p:nvSpPr>
        <p:spPr>
          <a:xfrm>
            <a:off x="169607" y="6391790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233019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23C92-8E20-421E-7F53-9392CF05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A5F4-970F-BB07-C32D-8EAC1D1B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78978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900" dirty="0"/>
              <a:t>GAMBAR 29-10 </a:t>
            </a:r>
            <a:r>
              <a:rPr lang="en-ID" sz="1900" dirty="0" err="1"/>
              <a:t>Neuroanatomi</a:t>
            </a:r>
            <a:r>
              <a:rPr lang="en-ID" sz="1900" dirty="0"/>
              <a:t> </a:t>
            </a:r>
            <a:r>
              <a:rPr lang="en-ID" sz="1900" dirty="0" err="1"/>
              <a:t>hipotalamus</a:t>
            </a:r>
            <a:r>
              <a:rPr lang="en-ID" sz="1900" dirty="0"/>
              <a:t>, </a:t>
            </a:r>
            <a:r>
              <a:rPr lang="en-ID" sz="1900" dirty="0" err="1"/>
              <a:t>tempat</a:t>
            </a:r>
            <a:r>
              <a:rPr lang="en-ID" sz="1900" dirty="0"/>
              <a:t> ADH </a:t>
            </a:r>
            <a:r>
              <a:rPr lang="en-ID" sz="1900" dirty="0" err="1"/>
              <a:t>disintesis</a:t>
            </a:r>
            <a:r>
              <a:rPr lang="en-ID" sz="1900" dirty="0"/>
              <a:t>, dan </a:t>
            </a:r>
            <a:r>
              <a:rPr lang="en-ID" sz="1900" dirty="0" err="1"/>
              <a:t>kelenjar</a:t>
            </a:r>
            <a:r>
              <a:rPr lang="en-ID" sz="1900" dirty="0"/>
              <a:t> </a:t>
            </a:r>
            <a:r>
              <a:rPr lang="en-ID" sz="1900" dirty="0" err="1"/>
              <a:t>pituitari</a:t>
            </a:r>
            <a:r>
              <a:rPr lang="en-ID" sz="1900" dirty="0"/>
              <a:t> posterior, </a:t>
            </a:r>
            <a:r>
              <a:rPr lang="en-ID" sz="1900" dirty="0" err="1"/>
              <a:t>tempat</a:t>
            </a:r>
            <a:r>
              <a:rPr lang="en-ID" sz="1900" dirty="0"/>
              <a:t> ADH </a:t>
            </a:r>
            <a:r>
              <a:rPr lang="en-ID" sz="1900" dirty="0" err="1"/>
              <a:t>dilepaskan</a:t>
            </a:r>
            <a:r>
              <a:rPr lang="en-ID" sz="19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90B89-AC8E-20B0-64FC-8CECF396ED51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36E7E-BC50-1AFC-20D6-A1752742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55" y="619433"/>
            <a:ext cx="3341082" cy="53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9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5D9C7-0DC2-61D6-B046-D65A2D3BB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7522-0F9E-BADB-76D1-1212F5A3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D" sz="4400" dirty="0" err="1"/>
              <a:t>Sintesis</a:t>
            </a:r>
            <a:r>
              <a:rPr lang="en-ID" sz="4400" dirty="0"/>
              <a:t> ADH di </a:t>
            </a:r>
            <a:r>
              <a:rPr lang="en-ID" sz="4400" dirty="0" err="1"/>
              <a:t>Nukleus</a:t>
            </a:r>
            <a:r>
              <a:rPr lang="en-ID" sz="4400" dirty="0"/>
              <a:t> </a:t>
            </a:r>
            <a:r>
              <a:rPr lang="en-ID" sz="4400" dirty="0" err="1"/>
              <a:t>Supraoptik</a:t>
            </a:r>
            <a:r>
              <a:rPr lang="en-ID" sz="4400" dirty="0"/>
              <a:t> dan </a:t>
            </a:r>
            <a:r>
              <a:rPr lang="en-ID" sz="4400" dirty="0" err="1"/>
              <a:t>Paraventrikular</a:t>
            </a:r>
            <a:r>
              <a:rPr lang="en-ID" sz="4400" dirty="0"/>
              <a:t> </a:t>
            </a:r>
            <a:r>
              <a:rPr lang="en-ID" sz="4400" dirty="0" err="1"/>
              <a:t>dari</a:t>
            </a:r>
            <a:r>
              <a:rPr lang="en-ID" sz="4400" dirty="0"/>
              <a:t> </a:t>
            </a:r>
            <a:r>
              <a:rPr lang="en-ID" sz="4400" dirty="0" err="1"/>
              <a:t>Hipotalamus</a:t>
            </a:r>
            <a:r>
              <a:rPr lang="en-ID" sz="4400" dirty="0"/>
              <a:t> dan </a:t>
            </a:r>
            <a:r>
              <a:rPr lang="en-ID" sz="4400" dirty="0" err="1"/>
              <a:t>Pelepasan</a:t>
            </a:r>
            <a:r>
              <a:rPr lang="en-ID" sz="4400" dirty="0"/>
              <a:t> ADH </a:t>
            </a:r>
            <a:r>
              <a:rPr lang="en-ID" sz="4400" dirty="0" err="1"/>
              <a:t>dari</a:t>
            </a:r>
            <a:r>
              <a:rPr lang="en-ID" sz="4400" dirty="0"/>
              <a:t> </a:t>
            </a:r>
            <a:r>
              <a:rPr lang="en-ID" sz="4400" dirty="0" err="1"/>
              <a:t>Hipofisis</a:t>
            </a:r>
            <a:r>
              <a:rPr lang="en-ID" sz="4400" dirty="0"/>
              <a:t> Posterior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D0FC-B8A5-8A11-9578-ED0FCEDD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185"/>
            <a:ext cx="10515600" cy="4875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dirty="0"/>
              <a:t>Gambar 29-10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neuroanatomi</a:t>
            </a:r>
            <a:r>
              <a:rPr lang="en-ID" sz="1600" dirty="0"/>
              <a:t> </a:t>
            </a:r>
            <a:r>
              <a:rPr lang="en-ID" sz="1600" dirty="0" err="1"/>
              <a:t>hipotalamus</a:t>
            </a:r>
            <a:r>
              <a:rPr lang="en-ID" sz="1600" dirty="0"/>
              <a:t> dan </a:t>
            </a:r>
            <a:r>
              <a:rPr lang="en-ID" sz="1600" dirty="0" err="1"/>
              <a:t>kelenjar</a:t>
            </a:r>
            <a:r>
              <a:rPr lang="en-ID" sz="1600" dirty="0"/>
              <a:t> </a:t>
            </a:r>
            <a:r>
              <a:rPr lang="en-ID" sz="1600" dirty="0" err="1"/>
              <a:t>hipofisis</a:t>
            </a:r>
            <a:r>
              <a:rPr lang="en-ID" sz="1600" dirty="0"/>
              <a:t>, </a:t>
            </a:r>
            <a:r>
              <a:rPr lang="en-ID" sz="1600" dirty="0" err="1"/>
              <a:t>tempat</a:t>
            </a:r>
            <a:r>
              <a:rPr lang="en-ID" sz="1600" dirty="0"/>
              <a:t> ADH </a:t>
            </a:r>
            <a:r>
              <a:rPr lang="en-ID" sz="1600" dirty="0" err="1"/>
              <a:t>disintesis</a:t>
            </a:r>
            <a:r>
              <a:rPr lang="en-ID" sz="1600" dirty="0"/>
              <a:t> dan </a:t>
            </a:r>
            <a:r>
              <a:rPr lang="en-ID" sz="1600" dirty="0" err="1"/>
              <a:t>dilepaskan</a:t>
            </a:r>
            <a:r>
              <a:rPr lang="en-ID" sz="1600" dirty="0"/>
              <a:t>. </a:t>
            </a:r>
            <a:r>
              <a:rPr lang="en-ID" sz="1600" dirty="0" err="1"/>
              <a:t>Hipotalamus</a:t>
            </a:r>
            <a:r>
              <a:rPr lang="en-ID" sz="1600" dirty="0"/>
              <a:t> </a:t>
            </a:r>
            <a:r>
              <a:rPr lang="en-ID" sz="1600" dirty="0" err="1"/>
              <a:t>mengandung</a:t>
            </a:r>
            <a:r>
              <a:rPr lang="en-ID" sz="1600" dirty="0"/>
              <a:t> 2 </a:t>
            </a:r>
            <a:r>
              <a:rPr lang="en-ID" sz="1600" dirty="0" err="1"/>
              <a:t>jenis</a:t>
            </a:r>
            <a:r>
              <a:rPr lang="en-ID" sz="1600" dirty="0"/>
              <a:t> neuron </a:t>
            </a:r>
            <a:r>
              <a:rPr lang="en-ID" sz="1600" dirty="0" err="1"/>
              <a:t>magnoselular</a:t>
            </a:r>
            <a:r>
              <a:rPr lang="en-ID" sz="1600" dirty="0"/>
              <a:t> (</a:t>
            </a:r>
            <a:r>
              <a:rPr lang="en-ID" sz="1600" dirty="0" err="1"/>
              <a:t>besar</a:t>
            </a:r>
            <a:r>
              <a:rPr lang="en-ID" sz="1600" dirty="0"/>
              <a:t>) yang </a:t>
            </a:r>
            <a:r>
              <a:rPr lang="en-ID" sz="1600" dirty="0" err="1"/>
              <a:t>mensintesis</a:t>
            </a:r>
            <a:r>
              <a:rPr lang="en-ID" sz="1600" dirty="0"/>
              <a:t> ADH di </a:t>
            </a:r>
            <a:r>
              <a:rPr lang="en-ID" sz="1600" dirty="0" err="1"/>
              <a:t>nukleus</a:t>
            </a:r>
            <a:r>
              <a:rPr lang="en-ID" sz="1600" dirty="0"/>
              <a:t> </a:t>
            </a:r>
            <a:r>
              <a:rPr lang="en-ID" sz="1600" dirty="0" err="1"/>
              <a:t>supraoptik</a:t>
            </a:r>
            <a:r>
              <a:rPr lang="en-ID" sz="1600" dirty="0"/>
              <a:t> dan </a:t>
            </a:r>
            <a:r>
              <a:rPr lang="en-ID" sz="1600" dirty="0" err="1"/>
              <a:t>paraventrikular</a:t>
            </a:r>
            <a:r>
              <a:rPr lang="en-ID" sz="1600" dirty="0"/>
              <a:t> </a:t>
            </a:r>
            <a:r>
              <a:rPr lang="en-ID" sz="1600" dirty="0" err="1"/>
              <a:t>hipotalamus</a:t>
            </a:r>
            <a:r>
              <a:rPr lang="en-ID" sz="1600" dirty="0"/>
              <a:t>, </a:t>
            </a:r>
            <a:r>
              <a:rPr lang="en-ID" sz="1600" dirty="0" err="1"/>
              <a:t>sekitar</a:t>
            </a:r>
            <a:r>
              <a:rPr lang="en-ID" sz="1600" dirty="0"/>
              <a:t> 5/6 di </a:t>
            </a:r>
            <a:r>
              <a:rPr lang="en-ID" sz="1600" dirty="0" err="1"/>
              <a:t>nukleus</a:t>
            </a:r>
            <a:r>
              <a:rPr lang="en-ID" sz="1600" dirty="0"/>
              <a:t> </a:t>
            </a:r>
            <a:r>
              <a:rPr lang="en-ID" sz="1600" dirty="0" err="1"/>
              <a:t>supraoptik</a:t>
            </a:r>
            <a:r>
              <a:rPr lang="en-ID" sz="1600" dirty="0"/>
              <a:t> dan </a:t>
            </a:r>
            <a:r>
              <a:rPr lang="en-ID" sz="1600" dirty="0" err="1"/>
              <a:t>sekitar</a:t>
            </a:r>
            <a:r>
              <a:rPr lang="en-ID" sz="1600" dirty="0"/>
              <a:t> 1/6 di </a:t>
            </a:r>
            <a:r>
              <a:rPr lang="en-ID" sz="1600" dirty="0" err="1"/>
              <a:t>nukleus</a:t>
            </a:r>
            <a:r>
              <a:rPr lang="en-ID" sz="1600" dirty="0"/>
              <a:t> </a:t>
            </a:r>
            <a:r>
              <a:rPr lang="en-ID" sz="1600" dirty="0" err="1"/>
              <a:t>paraventrikular</a:t>
            </a:r>
            <a:r>
              <a:rPr lang="en-ID" sz="1600" dirty="0"/>
              <a:t>. </a:t>
            </a:r>
            <a:r>
              <a:rPr lang="en-ID" sz="1600" dirty="0" err="1">
                <a:highlight>
                  <a:srgbClr val="FFFF00"/>
                </a:highlight>
              </a:rPr>
              <a:t>Kedua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nukleus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ini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memiliki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ekstensi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akson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hipofisis</a:t>
            </a:r>
            <a:r>
              <a:rPr lang="en-ID" sz="1600" dirty="0">
                <a:highlight>
                  <a:srgbClr val="FFFF00"/>
                </a:highlight>
              </a:rPr>
              <a:t> posterior. </a:t>
            </a:r>
            <a:r>
              <a:rPr lang="en-ID" sz="1600" dirty="0" err="1">
                <a:highlight>
                  <a:srgbClr val="FFFF00"/>
                </a:highlight>
              </a:rPr>
              <a:t>Setelah</a:t>
            </a:r>
            <a:r>
              <a:rPr lang="en-ID" sz="1600" dirty="0">
                <a:highlight>
                  <a:srgbClr val="FFFF00"/>
                </a:highlight>
              </a:rPr>
              <a:t> ADH </a:t>
            </a:r>
            <a:r>
              <a:rPr lang="en-ID" sz="1600" dirty="0" err="1">
                <a:highlight>
                  <a:srgbClr val="FFFF00"/>
                </a:highlight>
              </a:rPr>
              <a:t>disintesis</a:t>
            </a:r>
            <a:r>
              <a:rPr lang="en-ID" sz="1600" dirty="0">
                <a:highlight>
                  <a:srgbClr val="FFFF00"/>
                </a:highlight>
              </a:rPr>
              <a:t>, </a:t>
            </a:r>
            <a:r>
              <a:rPr lang="en-ID" sz="1600" dirty="0" err="1">
                <a:highlight>
                  <a:srgbClr val="FFFF00"/>
                </a:highlight>
              </a:rPr>
              <a:t>ia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diangkut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bawah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akson</a:t>
            </a:r>
            <a:r>
              <a:rPr lang="en-ID" sz="1600" dirty="0">
                <a:highlight>
                  <a:srgbClr val="FFFF00"/>
                </a:highlight>
              </a:rPr>
              <a:t> neuron </a:t>
            </a:r>
            <a:r>
              <a:rPr lang="en-ID" sz="1600" dirty="0" err="1">
                <a:highlight>
                  <a:srgbClr val="FFFF00"/>
                </a:highlight>
              </a:rPr>
              <a:t>ke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ujungnya</a:t>
            </a:r>
            <a:r>
              <a:rPr lang="en-ID" sz="1600" dirty="0">
                <a:highlight>
                  <a:srgbClr val="FFFF00"/>
                </a:highlight>
              </a:rPr>
              <a:t>, </a:t>
            </a:r>
            <a:r>
              <a:rPr lang="en-ID" sz="1600" dirty="0" err="1">
                <a:highlight>
                  <a:srgbClr val="FFFF00"/>
                </a:highlight>
              </a:rPr>
              <a:t>berakhir</a:t>
            </a:r>
            <a:r>
              <a:rPr lang="en-ID" sz="1600" dirty="0">
                <a:highlight>
                  <a:srgbClr val="FFFF00"/>
                </a:highlight>
              </a:rPr>
              <a:t> di </a:t>
            </a:r>
            <a:r>
              <a:rPr lang="en-ID" sz="1600" dirty="0" err="1">
                <a:highlight>
                  <a:srgbClr val="FFFF00"/>
                </a:highlight>
              </a:rPr>
              <a:t>kelenjar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hipofisis</a:t>
            </a:r>
            <a:r>
              <a:rPr lang="en-ID" sz="1600" dirty="0">
                <a:highlight>
                  <a:srgbClr val="FFFF00"/>
                </a:highlight>
              </a:rPr>
              <a:t> posterior. Ketika </a:t>
            </a:r>
            <a:r>
              <a:rPr lang="en-ID" sz="1600" dirty="0" err="1">
                <a:highlight>
                  <a:srgbClr val="FFFF00"/>
                </a:highlight>
              </a:rPr>
              <a:t>nukleus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supraoptik</a:t>
            </a:r>
            <a:r>
              <a:rPr lang="en-ID" sz="1600" dirty="0">
                <a:highlight>
                  <a:srgbClr val="FFFF00"/>
                </a:highlight>
              </a:rPr>
              <a:t> dan </a:t>
            </a:r>
            <a:r>
              <a:rPr lang="en-ID" sz="1600" dirty="0" err="1">
                <a:highlight>
                  <a:srgbClr val="FFFF00"/>
                </a:highlight>
              </a:rPr>
              <a:t>paraventrikular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dirangsang</a:t>
            </a:r>
            <a:r>
              <a:rPr lang="en-ID" sz="1600" dirty="0">
                <a:highlight>
                  <a:srgbClr val="FFFF00"/>
                </a:highlight>
              </a:rPr>
              <a:t> oleh </a:t>
            </a:r>
            <a:r>
              <a:rPr lang="en-ID" sz="1600" dirty="0" err="1">
                <a:highlight>
                  <a:srgbClr val="FFFF00"/>
                </a:highlight>
              </a:rPr>
              <a:t>peningkatan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osmolalitas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atau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faktor</a:t>
            </a:r>
            <a:r>
              <a:rPr lang="en-ID" sz="1600" dirty="0">
                <a:highlight>
                  <a:srgbClr val="FFFF00"/>
                </a:highlight>
              </a:rPr>
              <a:t> lain, </a:t>
            </a:r>
            <a:r>
              <a:rPr lang="en-ID" sz="1600" dirty="0" err="1">
                <a:highlight>
                  <a:srgbClr val="FFFF00"/>
                </a:highlight>
              </a:rPr>
              <a:t>impuls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saraf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melewati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ujung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saraf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ini</a:t>
            </a:r>
            <a:r>
              <a:rPr lang="en-ID" sz="1600" dirty="0">
                <a:highlight>
                  <a:srgbClr val="FFFF00"/>
                </a:highlight>
              </a:rPr>
              <a:t>, </a:t>
            </a:r>
            <a:r>
              <a:rPr lang="en-ID" sz="1600" dirty="0" err="1">
                <a:highlight>
                  <a:srgbClr val="FFFF00"/>
                </a:highlight>
              </a:rPr>
              <a:t>mengubah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permeabilitas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membrannya</a:t>
            </a:r>
            <a:r>
              <a:rPr lang="en-ID" sz="1600" dirty="0">
                <a:highlight>
                  <a:srgbClr val="FFFF00"/>
                </a:highlight>
              </a:rPr>
              <a:t> dan </a:t>
            </a:r>
            <a:r>
              <a:rPr lang="en-ID" sz="1600" dirty="0" err="1">
                <a:highlight>
                  <a:srgbClr val="FFFF00"/>
                </a:highlight>
              </a:rPr>
              <a:t>meningkatkan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masuknya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kalsium</a:t>
            </a:r>
            <a:r>
              <a:rPr lang="en-ID" sz="1600" dirty="0">
                <a:highlight>
                  <a:srgbClr val="FFFF00"/>
                </a:highlight>
              </a:rPr>
              <a:t>. ADH yang </a:t>
            </a:r>
            <a:r>
              <a:rPr lang="en-ID" sz="1600" dirty="0" err="1">
                <a:highlight>
                  <a:srgbClr val="FFFF00"/>
                </a:highlight>
              </a:rPr>
              <a:t>disimpan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dalam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granula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sekretori</a:t>
            </a:r>
            <a:r>
              <a:rPr lang="en-ID" sz="1600" dirty="0">
                <a:highlight>
                  <a:srgbClr val="FFFF00"/>
                </a:highlight>
              </a:rPr>
              <a:t> (juga </a:t>
            </a:r>
            <a:r>
              <a:rPr lang="en-ID" sz="1600" dirty="0" err="1">
                <a:highlight>
                  <a:srgbClr val="FFFF00"/>
                </a:highlight>
              </a:rPr>
              <a:t>disebut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vesikel</a:t>
            </a:r>
            <a:r>
              <a:rPr lang="en-ID" sz="1600" dirty="0">
                <a:highlight>
                  <a:srgbClr val="FFFF00"/>
                </a:highlight>
              </a:rPr>
              <a:t>) </a:t>
            </a:r>
            <a:r>
              <a:rPr lang="en-ID" sz="1600" dirty="0" err="1">
                <a:highlight>
                  <a:srgbClr val="FFFF00"/>
                </a:highlight>
              </a:rPr>
              <a:t>ujung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saraf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dilepaskan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sebagai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respons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terhadap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peningkatan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masuknya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kalsium</a:t>
            </a:r>
            <a:r>
              <a:rPr lang="en-ID" sz="1600" dirty="0">
                <a:highlight>
                  <a:srgbClr val="FFFF00"/>
                </a:highlight>
              </a:rPr>
              <a:t>. ADH yang </a:t>
            </a:r>
            <a:r>
              <a:rPr lang="en-ID" sz="1600" dirty="0" err="1">
                <a:highlight>
                  <a:srgbClr val="FFFF00"/>
                </a:highlight>
              </a:rPr>
              <a:t>dilepaskan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kemudian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dibawa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dalam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darah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kapiler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hipofisis</a:t>
            </a:r>
            <a:r>
              <a:rPr lang="en-ID" sz="1600" dirty="0">
                <a:highlight>
                  <a:srgbClr val="FFFF00"/>
                </a:highlight>
              </a:rPr>
              <a:t> posterior </a:t>
            </a:r>
            <a:r>
              <a:rPr lang="en-ID" sz="1600" dirty="0" err="1">
                <a:highlight>
                  <a:srgbClr val="FFFF00"/>
                </a:highlight>
              </a:rPr>
              <a:t>ke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dalam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sirkulasi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sistemik</a:t>
            </a:r>
            <a:r>
              <a:rPr lang="en-ID" sz="1600" dirty="0">
                <a:highlight>
                  <a:srgbClr val="FFFF00"/>
                </a:highlight>
              </a:rPr>
              <a:t>. </a:t>
            </a:r>
            <a:r>
              <a:rPr lang="en-ID" sz="1600" dirty="0" err="1">
                <a:highlight>
                  <a:srgbClr val="FFFF00"/>
                </a:highlight>
              </a:rPr>
              <a:t>Sekresi</a:t>
            </a:r>
            <a:r>
              <a:rPr lang="en-ID" sz="1600" dirty="0">
                <a:highlight>
                  <a:srgbClr val="FFFF00"/>
                </a:highlight>
              </a:rPr>
              <a:t> ADH </a:t>
            </a:r>
            <a:r>
              <a:rPr lang="en-ID" sz="1600" dirty="0" err="1">
                <a:highlight>
                  <a:srgbClr val="FFFF00"/>
                </a:highlight>
              </a:rPr>
              <a:t>sebagai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respons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terhadap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rangsangan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osmotik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berlangsung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cepat</a:t>
            </a:r>
            <a:r>
              <a:rPr lang="en-ID" sz="1600" dirty="0">
                <a:highlight>
                  <a:srgbClr val="FFFF00"/>
                </a:highlight>
              </a:rPr>
              <a:t>, </a:t>
            </a:r>
            <a:r>
              <a:rPr lang="en-ID" sz="1600" dirty="0" err="1">
                <a:highlight>
                  <a:srgbClr val="FFFF00"/>
                </a:highlight>
              </a:rPr>
              <a:t>sehingga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kadar</a:t>
            </a:r>
            <a:r>
              <a:rPr lang="en-ID" sz="1600" dirty="0">
                <a:highlight>
                  <a:srgbClr val="FFFF00"/>
                </a:highlight>
              </a:rPr>
              <a:t> ADH plasma </a:t>
            </a:r>
            <a:r>
              <a:rPr lang="en-ID" sz="1600" dirty="0" err="1">
                <a:highlight>
                  <a:srgbClr val="FFFF00"/>
                </a:highlight>
              </a:rPr>
              <a:t>dapat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meningkat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beberapa</a:t>
            </a:r>
            <a:r>
              <a:rPr lang="en-ID" sz="1600" dirty="0">
                <a:highlight>
                  <a:srgbClr val="FFFF00"/>
                </a:highlight>
              </a:rPr>
              <a:t> kali </a:t>
            </a:r>
            <a:r>
              <a:rPr lang="en-ID" sz="1600" dirty="0" err="1">
                <a:highlight>
                  <a:srgbClr val="FFFF00"/>
                </a:highlight>
              </a:rPr>
              <a:t>lipat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dalam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hitungan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menit</a:t>
            </a:r>
            <a:r>
              <a:rPr lang="en-ID" sz="1600" dirty="0">
                <a:highlight>
                  <a:srgbClr val="FFFF00"/>
                </a:highlight>
              </a:rPr>
              <a:t>, </a:t>
            </a:r>
            <a:r>
              <a:rPr lang="en-ID" sz="1600" dirty="0" err="1">
                <a:highlight>
                  <a:srgbClr val="FFFF00"/>
                </a:highlight>
              </a:rPr>
              <a:t>sehingga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menyediakan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sarana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cepat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untuk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mengubah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ekskresi</a:t>
            </a:r>
            <a:r>
              <a:rPr lang="en-ID" sz="1600" dirty="0">
                <a:highlight>
                  <a:srgbClr val="FFFF00"/>
                </a:highlight>
              </a:rPr>
              <a:t> air oleh </a:t>
            </a:r>
            <a:r>
              <a:rPr lang="en-ID" sz="1600" dirty="0" err="1">
                <a:highlight>
                  <a:srgbClr val="FFFF00"/>
                </a:highlight>
              </a:rPr>
              <a:t>ginjal</a:t>
            </a:r>
            <a:r>
              <a:rPr lang="en-ID" sz="1600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en-ID" sz="1600" dirty="0">
                <a:highlight>
                  <a:srgbClr val="FFFF00"/>
                </a:highlight>
              </a:rPr>
              <a:t>Area neuronal </a:t>
            </a:r>
            <a:r>
              <a:rPr lang="en-ID" sz="1600" dirty="0" err="1">
                <a:highlight>
                  <a:srgbClr val="FFFF00"/>
                </a:highlight>
              </a:rPr>
              <a:t>kedua</a:t>
            </a:r>
            <a:r>
              <a:rPr lang="en-ID" sz="1600" dirty="0">
                <a:highlight>
                  <a:srgbClr val="FFFF00"/>
                </a:highlight>
              </a:rPr>
              <a:t> yang </a:t>
            </a:r>
            <a:r>
              <a:rPr lang="en-ID" sz="1600" dirty="0" err="1">
                <a:highlight>
                  <a:srgbClr val="FFFF00"/>
                </a:highlight>
              </a:rPr>
              <a:t>penting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dalam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mengendalikan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osmolaritas</a:t>
            </a:r>
            <a:r>
              <a:rPr lang="en-ID" sz="1600" dirty="0">
                <a:highlight>
                  <a:srgbClr val="FFFF00"/>
                </a:highlight>
              </a:rPr>
              <a:t> dan </a:t>
            </a:r>
            <a:r>
              <a:rPr lang="en-ID" sz="1600" dirty="0" err="1">
                <a:highlight>
                  <a:srgbClr val="FFFF00"/>
                </a:highlight>
              </a:rPr>
              <a:t>sekresi</a:t>
            </a:r>
            <a:r>
              <a:rPr lang="en-ID" sz="1600" dirty="0">
                <a:highlight>
                  <a:srgbClr val="FFFF00"/>
                </a:highlight>
              </a:rPr>
              <a:t> ADH </a:t>
            </a:r>
            <a:r>
              <a:rPr lang="en-ID" sz="1600" dirty="0" err="1">
                <a:highlight>
                  <a:srgbClr val="FFFF00"/>
                </a:highlight>
              </a:rPr>
              <a:t>terletak</a:t>
            </a:r>
            <a:r>
              <a:rPr lang="en-ID" sz="1600" dirty="0">
                <a:highlight>
                  <a:srgbClr val="FFFF00"/>
                </a:highlight>
              </a:rPr>
              <a:t> di </a:t>
            </a:r>
            <a:r>
              <a:rPr lang="en-ID" sz="1600" dirty="0" err="1">
                <a:highlight>
                  <a:srgbClr val="FFFF00"/>
                </a:highlight>
              </a:rPr>
              <a:t>sepanjang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daerah</a:t>
            </a:r>
            <a:r>
              <a:rPr lang="en-ID" sz="1600" dirty="0">
                <a:highlight>
                  <a:srgbClr val="FFFF00"/>
                </a:highlight>
              </a:rPr>
              <a:t> anteroventral </a:t>
            </a:r>
            <a:r>
              <a:rPr lang="en-ID" sz="1600" dirty="0" err="1">
                <a:highlight>
                  <a:srgbClr val="FFFF00"/>
                </a:highlight>
              </a:rPr>
              <a:t>ventrikel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ketiga</a:t>
            </a:r>
            <a:r>
              <a:rPr lang="en-ID" sz="1600" dirty="0">
                <a:highlight>
                  <a:srgbClr val="FFFF00"/>
                </a:highlight>
              </a:rPr>
              <a:t>, yang </a:t>
            </a:r>
            <a:r>
              <a:rPr lang="en-ID" sz="1600" dirty="0" err="1">
                <a:highlight>
                  <a:srgbClr val="FFFF00"/>
                </a:highlight>
              </a:rPr>
              <a:t>disebut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daerah</a:t>
            </a:r>
            <a:r>
              <a:rPr lang="en-ID" sz="1600" dirty="0">
                <a:highlight>
                  <a:srgbClr val="FFFF00"/>
                </a:highlight>
              </a:rPr>
              <a:t> AV3V. Di </a:t>
            </a:r>
            <a:r>
              <a:rPr lang="en-ID" sz="1600" dirty="0" err="1">
                <a:highlight>
                  <a:srgbClr val="FFFF00"/>
                </a:highlight>
              </a:rPr>
              <a:t>bagian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atas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daerah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ini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terdapat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struktur</a:t>
            </a:r>
            <a:r>
              <a:rPr lang="en-ID" sz="1600" dirty="0">
                <a:highlight>
                  <a:srgbClr val="FFFF00"/>
                </a:highlight>
              </a:rPr>
              <a:t> yang </a:t>
            </a:r>
            <a:r>
              <a:rPr lang="en-ID" sz="1600" dirty="0" err="1">
                <a:highlight>
                  <a:srgbClr val="FFFF00"/>
                </a:highlight>
              </a:rPr>
              <a:t>disebut</a:t>
            </a:r>
            <a:r>
              <a:rPr lang="en-ID" sz="1600" dirty="0">
                <a:highlight>
                  <a:srgbClr val="FFFF00"/>
                </a:highlight>
              </a:rPr>
              <a:t> organ </a:t>
            </a:r>
            <a:r>
              <a:rPr lang="en-ID" sz="1600" dirty="0" err="1">
                <a:highlight>
                  <a:srgbClr val="FFFF00"/>
                </a:highlight>
              </a:rPr>
              <a:t>subfornikal</a:t>
            </a:r>
            <a:r>
              <a:rPr lang="en-ID" sz="1600" dirty="0">
                <a:highlight>
                  <a:srgbClr val="FFFF00"/>
                </a:highlight>
              </a:rPr>
              <a:t> dan, di </a:t>
            </a:r>
            <a:r>
              <a:rPr lang="en-ID" sz="1600" dirty="0" err="1">
                <a:highlight>
                  <a:srgbClr val="FFFF00"/>
                </a:highlight>
              </a:rPr>
              <a:t>bagian</a:t>
            </a:r>
            <a:r>
              <a:rPr lang="en-ID" sz="1600" dirty="0">
                <a:highlight>
                  <a:srgbClr val="FFFF00"/>
                </a:highlight>
              </a:rPr>
              <a:t> inferior, </a:t>
            </a:r>
            <a:r>
              <a:rPr lang="en-ID" sz="1600" dirty="0" err="1">
                <a:highlight>
                  <a:srgbClr val="FFFF00"/>
                </a:highlight>
              </a:rPr>
              <a:t>terdapat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struktur</a:t>
            </a:r>
            <a:r>
              <a:rPr lang="en-ID" sz="1600" dirty="0">
                <a:highlight>
                  <a:srgbClr val="FFFF00"/>
                </a:highlight>
              </a:rPr>
              <a:t> lain yang </a:t>
            </a:r>
            <a:r>
              <a:rPr lang="en-ID" sz="1600" dirty="0" err="1">
                <a:highlight>
                  <a:srgbClr val="FFFF00"/>
                </a:highlight>
              </a:rPr>
              <a:t>disebut</a:t>
            </a:r>
            <a:r>
              <a:rPr lang="en-ID" sz="1600" dirty="0">
                <a:highlight>
                  <a:srgbClr val="FFFF00"/>
                </a:highlight>
              </a:rPr>
              <a:t> organum </a:t>
            </a:r>
            <a:r>
              <a:rPr lang="en-ID" sz="1600" dirty="0" err="1">
                <a:highlight>
                  <a:srgbClr val="FFFF00"/>
                </a:highlight>
              </a:rPr>
              <a:t>vasculosum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dari</a:t>
            </a:r>
            <a:r>
              <a:rPr lang="en-ID" sz="1600" dirty="0">
                <a:highlight>
                  <a:srgbClr val="FFFF00"/>
                </a:highlight>
              </a:rPr>
              <a:t> lamina terminalis. Di </a:t>
            </a:r>
            <a:r>
              <a:rPr lang="en-ID" sz="1600" dirty="0" err="1">
                <a:highlight>
                  <a:srgbClr val="FFFF00"/>
                </a:highlight>
              </a:rPr>
              <a:t>antara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kedua</a:t>
            </a:r>
            <a:r>
              <a:rPr lang="en-ID" sz="1600" dirty="0">
                <a:highlight>
                  <a:srgbClr val="FFFF00"/>
                </a:highlight>
              </a:rPr>
              <a:t> organ </a:t>
            </a:r>
            <a:r>
              <a:rPr lang="en-ID" sz="1600" dirty="0" err="1">
                <a:highlight>
                  <a:srgbClr val="FFFF00"/>
                </a:highlight>
              </a:rPr>
              <a:t>ini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terdapat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nukleus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preoptik</a:t>
            </a:r>
            <a:r>
              <a:rPr lang="en-ID" sz="1600" dirty="0">
                <a:highlight>
                  <a:srgbClr val="FFFF00"/>
                </a:highlight>
              </a:rPr>
              <a:t> median, yang </a:t>
            </a:r>
            <a:r>
              <a:rPr lang="en-ID" sz="1600" dirty="0" err="1">
                <a:highlight>
                  <a:srgbClr val="FFFF00"/>
                </a:highlight>
              </a:rPr>
              <a:t>memiliki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banyak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koneksi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saraf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dengan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kedua</a:t>
            </a:r>
            <a:r>
              <a:rPr lang="en-ID" sz="1600" dirty="0">
                <a:highlight>
                  <a:srgbClr val="FFFF00"/>
                </a:highlight>
              </a:rPr>
              <a:t> organ </a:t>
            </a:r>
            <a:r>
              <a:rPr lang="en-ID" sz="1600" dirty="0" err="1">
                <a:highlight>
                  <a:srgbClr val="FFFF00"/>
                </a:highlight>
              </a:rPr>
              <a:t>tersebut</a:t>
            </a:r>
            <a:r>
              <a:rPr lang="en-ID" sz="1600" dirty="0">
                <a:highlight>
                  <a:srgbClr val="FFFF00"/>
                </a:highlight>
              </a:rPr>
              <a:t>, </a:t>
            </a:r>
            <a:r>
              <a:rPr lang="en-ID" sz="1600" dirty="0" err="1">
                <a:highlight>
                  <a:srgbClr val="FFFF00"/>
                </a:highlight>
              </a:rPr>
              <a:t>serta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dengan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nukleus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supraoptik</a:t>
            </a:r>
            <a:r>
              <a:rPr lang="en-ID" sz="1600" dirty="0">
                <a:highlight>
                  <a:srgbClr val="FFFF00"/>
                </a:highlight>
              </a:rPr>
              <a:t> dan </a:t>
            </a:r>
            <a:r>
              <a:rPr lang="en-ID" sz="1600" dirty="0" err="1">
                <a:highlight>
                  <a:srgbClr val="FFFF00"/>
                </a:highlight>
              </a:rPr>
              <a:t>pusat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kontrol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tekanan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darah</a:t>
            </a:r>
            <a:r>
              <a:rPr lang="en-ID" sz="1600" dirty="0">
                <a:highlight>
                  <a:srgbClr val="FFFF00"/>
                </a:highlight>
              </a:rPr>
              <a:t> di </a:t>
            </a:r>
            <a:r>
              <a:rPr lang="en-ID" sz="1600" dirty="0" err="1">
                <a:highlight>
                  <a:srgbClr val="FFFF00"/>
                </a:highlight>
              </a:rPr>
              <a:t>medula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otak</a:t>
            </a:r>
            <a:r>
              <a:rPr lang="en-ID" sz="1600" dirty="0">
                <a:highlight>
                  <a:srgbClr val="FFFF00"/>
                </a:highlight>
              </a:rPr>
              <a:t>. </a:t>
            </a:r>
            <a:r>
              <a:rPr lang="en-ID" sz="1600" dirty="0" err="1">
                <a:highlight>
                  <a:srgbClr val="FFFF00"/>
                </a:highlight>
              </a:rPr>
              <a:t>Lesi</a:t>
            </a:r>
            <a:r>
              <a:rPr lang="en-ID" sz="1600" dirty="0">
                <a:highlight>
                  <a:srgbClr val="FFFF00"/>
                </a:highlight>
              </a:rPr>
              <a:t> pada </a:t>
            </a:r>
            <a:r>
              <a:rPr lang="en-ID" sz="1600" dirty="0" err="1">
                <a:highlight>
                  <a:srgbClr val="FFFF00"/>
                </a:highlight>
              </a:rPr>
              <a:t>daerah</a:t>
            </a:r>
            <a:r>
              <a:rPr lang="en-ID" sz="1600" dirty="0">
                <a:highlight>
                  <a:srgbClr val="FFFF00"/>
                </a:highlight>
              </a:rPr>
              <a:t> AV3V </a:t>
            </a:r>
            <a:r>
              <a:rPr lang="en-ID" sz="1600" dirty="0" err="1">
                <a:highlight>
                  <a:srgbClr val="FFFF00"/>
                </a:highlight>
              </a:rPr>
              <a:t>menyebabkan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berbagai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defisit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dalam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pengendalian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sekresi</a:t>
            </a:r>
            <a:r>
              <a:rPr lang="en-ID" sz="1600" dirty="0">
                <a:highlight>
                  <a:srgbClr val="FFFF00"/>
                </a:highlight>
              </a:rPr>
              <a:t> ADH, rasa </a:t>
            </a:r>
            <a:r>
              <a:rPr lang="en-ID" sz="1600" dirty="0" err="1">
                <a:highlight>
                  <a:srgbClr val="FFFF00"/>
                </a:highlight>
              </a:rPr>
              <a:t>haus</a:t>
            </a:r>
            <a:r>
              <a:rPr lang="en-ID" sz="1600" dirty="0">
                <a:highlight>
                  <a:srgbClr val="FFFF00"/>
                </a:highlight>
              </a:rPr>
              <a:t>, </a:t>
            </a:r>
            <a:r>
              <a:rPr lang="en-ID" sz="1600" dirty="0" err="1">
                <a:highlight>
                  <a:srgbClr val="FFFF00"/>
                </a:highlight>
              </a:rPr>
              <a:t>nafsu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makan</a:t>
            </a:r>
            <a:r>
              <a:rPr lang="en-ID" sz="1600" dirty="0">
                <a:highlight>
                  <a:srgbClr val="FFFF00"/>
                </a:highlight>
              </a:rPr>
              <a:t> natrium, dan </a:t>
            </a:r>
            <a:r>
              <a:rPr lang="en-ID" sz="1600" dirty="0" err="1">
                <a:highlight>
                  <a:srgbClr val="FFFF00"/>
                </a:highlight>
              </a:rPr>
              <a:t>tekanan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darah</a:t>
            </a:r>
            <a:r>
              <a:rPr lang="en-ID" sz="1600" dirty="0">
                <a:highlight>
                  <a:srgbClr val="FFFF00"/>
                </a:highlight>
              </a:rPr>
              <a:t>. </a:t>
            </a:r>
            <a:r>
              <a:rPr lang="en-ID" sz="1600" dirty="0" err="1">
                <a:highlight>
                  <a:srgbClr val="FFFF00"/>
                </a:highlight>
              </a:rPr>
              <a:t>Stimulasi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listrik</a:t>
            </a:r>
            <a:r>
              <a:rPr lang="en-ID" sz="1600" dirty="0">
                <a:highlight>
                  <a:srgbClr val="FFFF00"/>
                </a:highlight>
              </a:rPr>
              <a:t> pada </a:t>
            </a:r>
            <a:r>
              <a:rPr lang="en-ID" sz="1600" dirty="0" err="1">
                <a:highlight>
                  <a:srgbClr val="FFFF00"/>
                </a:highlight>
              </a:rPr>
              <a:t>daerah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ini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atau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stimulasi</a:t>
            </a:r>
            <a:r>
              <a:rPr lang="en-ID" sz="1600" dirty="0">
                <a:highlight>
                  <a:srgbClr val="FFFF00"/>
                </a:highlight>
              </a:rPr>
              <a:t> oleh angiotensin II </a:t>
            </a:r>
            <a:r>
              <a:rPr lang="en-ID" sz="1600" dirty="0" err="1">
                <a:highlight>
                  <a:srgbClr val="FFFF00"/>
                </a:highlight>
              </a:rPr>
              <a:t>dapat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meningkatkan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sekresi</a:t>
            </a:r>
            <a:r>
              <a:rPr lang="en-ID" sz="1600" dirty="0">
                <a:highlight>
                  <a:srgbClr val="FFFF00"/>
                </a:highlight>
              </a:rPr>
              <a:t> ADH, rasa </a:t>
            </a:r>
            <a:r>
              <a:rPr lang="en-ID" sz="1600" dirty="0" err="1">
                <a:highlight>
                  <a:srgbClr val="FFFF00"/>
                </a:highlight>
              </a:rPr>
              <a:t>haus</a:t>
            </a:r>
            <a:r>
              <a:rPr lang="en-ID" sz="1600" dirty="0">
                <a:highlight>
                  <a:srgbClr val="FFFF00"/>
                </a:highlight>
              </a:rPr>
              <a:t>, dan </a:t>
            </a:r>
            <a:r>
              <a:rPr lang="en-ID" sz="1600" dirty="0" err="1">
                <a:highlight>
                  <a:srgbClr val="FFFF00"/>
                </a:highlight>
              </a:rPr>
              <a:t>nafsu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makan</a:t>
            </a:r>
            <a:r>
              <a:rPr lang="en-ID" sz="1600" dirty="0">
                <a:highlight>
                  <a:srgbClr val="FFFF00"/>
                </a:highlight>
              </a:rPr>
              <a:t> natrium.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A3015-0CC6-105A-5850-04632870AE27}"/>
              </a:ext>
            </a:extLst>
          </p:cNvPr>
          <p:cNvSpPr txBox="1"/>
          <p:nvPr/>
        </p:nvSpPr>
        <p:spPr>
          <a:xfrm>
            <a:off x="169607" y="6391790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79397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C73D-8A12-2CB2-265A-7FB97083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8B58-CA73-B9EC-0CF6-6F2F6B7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D" sz="4400" dirty="0" err="1"/>
              <a:t>Sintesis</a:t>
            </a:r>
            <a:r>
              <a:rPr lang="en-ID" sz="4400" dirty="0"/>
              <a:t> ADH di </a:t>
            </a:r>
            <a:r>
              <a:rPr lang="en-ID" sz="4400" dirty="0" err="1"/>
              <a:t>Nukleus</a:t>
            </a:r>
            <a:r>
              <a:rPr lang="en-ID" sz="4400" dirty="0"/>
              <a:t> </a:t>
            </a:r>
            <a:r>
              <a:rPr lang="en-ID" sz="4400" dirty="0" err="1"/>
              <a:t>Supraoptik</a:t>
            </a:r>
            <a:r>
              <a:rPr lang="en-ID" sz="4400" dirty="0"/>
              <a:t> dan </a:t>
            </a:r>
            <a:r>
              <a:rPr lang="en-ID" sz="4400" dirty="0" err="1"/>
              <a:t>Paraventrikular</a:t>
            </a:r>
            <a:r>
              <a:rPr lang="en-ID" sz="4400" dirty="0"/>
              <a:t> </a:t>
            </a:r>
            <a:r>
              <a:rPr lang="en-ID" sz="4400" dirty="0" err="1"/>
              <a:t>dari</a:t>
            </a:r>
            <a:r>
              <a:rPr lang="en-ID" sz="4400" dirty="0"/>
              <a:t> </a:t>
            </a:r>
            <a:r>
              <a:rPr lang="en-ID" sz="4400" dirty="0" err="1"/>
              <a:t>Hipotalamus</a:t>
            </a:r>
            <a:r>
              <a:rPr lang="en-ID" sz="4400" dirty="0"/>
              <a:t> dan </a:t>
            </a:r>
            <a:r>
              <a:rPr lang="en-ID" sz="4400" dirty="0" err="1"/>
              <a:t>Pelepasan</a:t>
            </a:r>
            <a:r>
              <a:rPr lang="en-ID" sz="4400" dirty="0"/>
              <a:t> ADH </a:t>
            </a:r>
            <a:r>
              <a:rPr lang="en-ID" sz="4400" dirty="0" err="1"/>
              <a:t>dari</a:t>
            </a:r>
            <a:r>
              <a:rPr lang="en-ID" sz="4400" dirty="0"/>
              <a:t> </a:t>
            </a:r>
            <a:r>
              <a:rPr lang="en-ID" sz="4400" dirty="0" err="1"/>
              <a:t>Hipofisis</a:t>
            </a:r>
            <a:r>
              <a:rPr lang="en-ID" sz="4400" dirty="0"/>
              <a:t> Posterior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D7BD-7128-60D6-7452-DF17C434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185"/>
            <a:ext cx="10515600" cy="4875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dirty="0">
                <a:highlight>
                  <a:srgbClr val="FFFF00"/>
                </a:highlight>
              </a:rPr>
              <a:t>Di </a:t>
            </a:r>
            <a:r>
              <a:rPr lang="en-ID" sz="1600" dirty="0" err="1">
                <a:highlight>
                  <a:srgbClr val="FFFF00"/>
                </a:highlight>
              </a:rPr>
              <a:t>sekitar</a:t>
            </a:r>
            <a:r>
              <a:rPr lang="en-ID" sz="1600" dirty="0">
                <a:highlight>
                  <a:srgbClr val="FFFF00"/>
                </a:highlight>
              </a:rPr>
              <a:t> wilayah AV3V dan </a:t>
            </a:r>
            <a:r>
              <a:rPr lang="en-ID" sz="1600" dirty="0" err="1">
                <a:highlight>
                  <a:srgbClr val="FFFF00"/>
                </a:highlight>
              </a:rPr>
              <a:t>nukleus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supraoptik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terdapat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sel-sel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saraf</a:t>
            </a:r>
            <a:r>
              <a:rPr lang="en-ID" sz="1600" dirty="0">
                <a:highlight>
                  <a:srgbClr val="FFFF00"/>
                </a:highlight>
              </a:rPr>
              <a:t> yang </a:t>
            </a:r>
            <a:r>
              <a:rPr lang="en-ID" sz="1600" dirty="0" err="1">
                <a:highlight>
                  <a:srgbClr val="FFFF00"/>
                </a:highlight>
              </a:rPr>
              <a:t>tereksitasi</a:t>
            </a:r>
            <a:r>
              <a:rPr lang="en-ID" sz="1600" dirty="0">
                <a:highlight>
                  <a:srgbClr val="FFFF00"/>
                </a:highlight>
              </a:rPr>
              <a:t> oleh </a:t>
            </a:r>
            <a:r>
              <a:rPr lang="en-ID" sz="1600" dirty="0" err="1">
                <a:highlight>
                  <a:srgbClr val="FFFF00"/>
                </a:highlight>
              </a:rPr>
              <a:t>peningkatan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kecil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osmolaritas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cairan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ekstraseluler</a:t>
            </a:r>
            <a:r>
              <a:rPr lang="en-ID" sz="1600" dirty="0">
                <a:highlight>
                  <a:srgbClr val="FFFF00"/>
                </a:highlight>
              </a:rPr>
              <a:t>—oleh </a:t>
            </a:r>
            <a:r>
              <a:rPr lang="en-ID" sz="1600" dirty="0" err="1">
                <a:highlight>
                  <a:srgbClr val="FFFF00"/>
                </a:highlight>
              </a:rPr>
              <a:t>karena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itu</a:t>
            </a:r>
            <a:r>
              <a:rPr lang="en-ID" sz="1600" dirty="0">
                <a:highlight>
                  <a:srgbClr val="FFFF00"/>
                </a:highlight>
              </a:rPr>
              <a:t>, </a:t>
            </a:r>
            <a:r>
              <a:rPr lang="en-ID" sz="1600" dirty="0" err="1">
                <a:highlight>
                  <a:srgbClr val="FFFF00"/>
                </a:highlight>
              </a:rPr>
              <a:t>istilah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osmoreseptor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telah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digunakan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untuk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menggambarkan</a:t>
            </a:r>
            <a:r>
              <a:rPr lang="en-ID" sz="1600" dirty="0">
                <a:highlight>
                  <a:srgbClr val="FFFF00"/>
                </a:highlight>
              </a:rPr>
              <a:t> neuron-neuron </a:t>
            </a:r>
            <a:r>
              <a:rPr lang="en-ID" sz="1600" dirty="0" err="1">
                <a:highlight>
                  <a:srgbClr val="FFFF00"/>
                </a:highlight>
              </a:rPr>
              <a:t>ini</a:t>
            </a:r>
            <a:r>
              <a:rPr lang="en-ID" sz="1600" dirty="0">
                <a:highlight>
                  <a:srgbClr val="FFFF00"/>
                </a:highlight>
              </a:rPr>
              <a:t>. Sel-</a:t>
            </a:r>
            <a:r>
              <a:rPr lang="en-ID" sz="1600" dirty="0" err="1">
                <a:highlight>
                  <a:srgbClr val="FFFF00"/>
                </a:highlight>
              </a:rPr>
              <a:t>sel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ini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mengirimkan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sinyal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saraf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nukleus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supraoptik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untuk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mengendalikan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aktivasi</a:t>
            </a:r>
            <a:r>
              <a:rPr lang="en-ID" sz="1600" dirty="0">
                <a:highlight>
                  <a:srgbClr val="FFFF00"/>
                </a:highlight>
              </a:rPr>
              <a:t> dan </a:t>
            </a:r>
            <a:r>
              <a:rPr lang="en-ID" sz="1600" dirty="0" err="1">
                <a:highlight>
                  <a:srgbClr val="FFFF00"/>
                </a:highlight>
              </a:rPr>
              <a:t>sekresi</a:t>
            </a:r>
            <a:r>
              <a:rPr lang="en-ID" sz="1600" dirty="0">
                <a:highlight>
                  <a:srgbClr val="FFFF00"/>
                </a:highlight>
              </a:rPr>
              <a:t> ADH. Sel-</a:t>
            </a:r>
            <a:r>
              <a:rPr lang="en-ID" sz="1600" dirty="0" err="1">
                <a:highlight>
                  <a:srgbClr val="FFFF00"/>
                </a:highlight>
              </a:rPr>
              <a:t>sel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ini</a:t>
            </a:r>
            <a:r>
              <a:rPr lang="en-ID" sz="1600" dirty="0">
                <a:highlight>
                  <a:srgbClr val="FFFF00"/>
                </a:highlight>
              </a:rPr>
              <a:t> juga </a:t>
            </a:r>
            <a:r>
              <a:rPr lang="en-ID" sz="1600" dirty="0" err="1">
                <a:highlight>
                  <a:srgbClr val="FFFF00"/>
                </a:highlight>
              </a:rPr>
              <a:t>cenderung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menimbulkan</a:t>
            </a:r>
            <a:r>
              <a:rPr lang="en-ID" sz="1600" dirty="0">
                <a:highlight>
                  <a:srgbClr val="FFFF00"/>
                </a:highlight>
              </a:rPr>
              <a:t> rasa </a:t>
            </a:r>
            <a:r>
              <a:rPr lang="en-ID" sz="1600" dirty="0" err="1">
                <a:highlight>
                  <a:srgbClr val="FFFF00"/>
                </a:highlight>
              </a:rPr>
              <a:t>haus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sebagai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respons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terhadap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peningkatan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osmolaritas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cairan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ekstraseluler</a:t>
            </a:r>
            <a:r>
              <a:rPr lang="en-ID" sz="1600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en-ID" sz="1600" dirty="0">
                <a:highlight>
                  <a:srgbClr val="FFFF00"/>
                </a:highlight>
              </a:rPr>
              <a:t>Baik organ </a:t>
            </a:r>
            <a:r>
              <a:rPr lang="en-ID" sz="1600" dirty="0" err="1">
                <a:highlight>
                  <a:srgbClr val="FFFF00"/>
                </a:highlight>
              </a:rPr>
              <a:t>subfornikal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maupun</a:t>
            </a:r>
            <a:r>
              <a:rPr lang="en-ID" sz="1600" dirty="0">
                <a:highlight>
                  <a:srgbClr val="FFFF00"/>
                </a:highlight>
              </a:rPr>
              <a:t> organum </a:t>
            </a:r>
            <a:r>
              <a:rPr lang="en-ID" sz="1600" dirty="0" err="1">
                <a:highlight>
                  <a:srgbClr val="FFFF00"/>
                </a:highlight>
              </a:rPr>
              <a:t>vasculosum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dari</a:t>
            </a:r>
            <a:r>
              <a:rPr lang="en-ID" sz="1600" dirty="0">
                <a:highlight>
                  <a:srgbClr val="FFFF00"/>
                </a:highlight>
              </a:rPr>
              <a:t> lamina terminalis </a:t>
            </a:r>
            <a:r>
              <a:rPr lang="en-ID" sz="1600" dirty="0" err="1">
                <a:highlight>
                  <a:srgbClr val="FFFF00"/>
                </a:highlight>
              </a:rPr>
              <a:t>memiliki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suplai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vaskular</a:t>
            </a:r>
            <a:r>
              <a:rPr lang="en-ID" sz="1600" dirty="0">
                <a:highlight>
                  <a:srgbClr val="FFFF00"/>
                </a:highlight>
              </a:rPr>
              <a:t> yang </a:t>
            </a:r>
            <a:r>
              <a:rPr lang="en-ID" sz="1600" dirty="0" err="1">
                <a:highlight>
                  <a:srgbClr val="FFFF00"/>
                </a:highlight>
              </a:rPr>
              <a:t>tidak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memiliki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sawar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darah-otak</a:t>
            </a:r>
            <a:r>
              <a:rPr lang="en-ID" sz="1600" dirty="0">
                <a:highlight>
                  <a:srgbClr val="FFFF00"/>
                </a:highlight>
              </a:rPr>
              <a:t> yang </a:t>
            </a:r>
            <a:r>
              <a:rPr lang="en-ID" sz="1600" dirty="0" err="1">
                <a:highlight>
                  <a:srgbClr val="FFFF00"/>
                </a:highlight>
              </a:rPr>
              <a:t>menghambat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difusi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sebagian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besar</a:t>
            </a:r>
            <a:r>
              <a:rPr lang="en-ID" sz="1600" dirty="0">
                <a:highlight>
                  <a:srgbClr val="FFFF00"/>
                </a:highlight>
              </a:rPr>
              <a:t> ion </a:t>
            </a:r>
            <a:r>
              <a:rPr lang="en-ID" sz="1600" dirty="0" err="1">
                <a:highlight>
                  <a:srgbClr val="FFFF00"/>
                </a:highlight>
              </a:rPr>
              <a:t>dari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darah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jaringan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otak</a:t>
            </a:r>
            <a:r>
              <a:rPr lang="en-ID" sz="1600" dirty="0">
                <a:highlight>
                  <a:srgbClr val="FFFF00"/>
                </a:highlight>
              </a:rPr>
              <a:t>. </a:t>
            </a:r>
            <a:r>
              <a:rPr lang="en-ID" sz="1600" dirty="0" err="1">
                <a:highlight>
                  <a:srgbClr val="FFFF00"/>
                </a:highlight>
              </a:rPr>
              <a:t>Karakteristik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ini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memungkinkan</a:t>
            </a:r>
            <a:r>
              <a:rPr lang="en-ID" sz="1600" dirty="0">
                <a:highlight>
                  <a:srgbClr val="FFFF00"/>
                </a:highlight>
              </a:rPr>
              <a:t> ion dan </a:t>
            </a:r>
            <a:r>
              <a:rPr lang="en-ID" sz="1600" dirty="0" err="1">
                <a:highlight>
                  <a:srgbClr val="FFFF00"/>
                </a:highlight>
              </a:rPr>
              <a:t>zat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terlarut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lainnya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untuk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menyeberang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antara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darah</a:t>
            </a:r>
            <a:r>
              <a:rPr lang="en-ID" sz="1600" dirty="0">
                <a:highlight>
                  <a:srgbClr val="FFFF00"/>
                </a:highlight>
              </a:rPr>
              <a:t> dan </a:t>
            </a:r>
            <a:r>
              <a:rPr lang="en-ID" sz="1600" dirty="0" err="1">
                <a:highlight>
                  <a:srgbClr val="FFFF00"/>
                </a:highlight>
              </a:rPr>
              <a:t>cairan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interstisial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lokal</a:t>
            </a:r>
            <a:r>
              <a:rPr lang="en-ID" sz="1600" dirty="0">
                <a:highlight>
                  <a:srgbClr val="FFFF00"/>
                </a:highlight>
              </a:rPr>
              <a:t> di wilayah </a:t>
            </a:r>
            <a:r>
              <a:rPr lang="en-ID" sz="1600" dirty="0" err="1">
                <a:highlight>
                  <a:srgbClr val="FFFF00"/>
                </a:highlight>
              </a:rPr>
              <a:t>ini</a:t>
            </a:r>
            <a:r>
              <a:rPr lang="en-ID" sz="1600" dirty="0">
                <a:highlight>
                  <a:srgbClr val="FFFF00"/>
                </a:highlight>
              </a:rPr>
              <a:t>. </a:t>
            </a:r>
            <a:r>
              <a:rPr lang="en-ID" sz="1600" dirty="0" err="1">
                <a:highlight>
                  <a:srgbClr val="FFFF00"/>
                </a:highlight>
              </a:rPr>
              <a:t>Akibatnya</a:t>
            </a:r>
            <a:r>
              <a:rPr lang="en-ID" sz="1600" dirty="0">
                <a:highlight>
                  <a:srgbClr val="FFFF00"/>
                </a:highlight>
              </a:rPr>
              <a:t>, </a:t>
            </a:r>
            <a:r>
              <a:rPr lang="en-ID" sz="1600" dirty="0" err="1">
                <a:highlight>
                  <a:srgbClr val="FFFF00"/>
                </a:highlight>
              </a:rPr>
              <a:t>osmoreseptor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dengan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cepat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merespons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perubahan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osmolaritas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cairan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ekstraseluler</a:t>
            </a:r>
            <a:r>
              <a:rPr lang="en-ID" sz="1600" dirty="0">
                <a:highlight>
                  <a:srgbClr val="FFFF00"/>
                </a:highlight>
              </a:rPr>
              <a:t>, yang </a:t>
            </a:r>
            <a:r>
              <a:rPr lang="en-ID" sz="1600" dirty="0" err="1">
                <a:highlight>
                  <a:srgbClr val="FFFF00"/>
                </a:highlight>
              </a:rPr>
              <a:t>memberikan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kendali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kuat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atas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sekresi</a:t>
            </a:r>
            <a:r>
              <a:rPr lang="en-ID" sz="1600" dirty="0">
                <a:highlight>
                  <a:srgbClr val="FFFF00"/>
                </a:highlight>
              </a:rPr>
              <a:t> ADH dan rasa </a:t>
            </a:r>
            <a:r>
              <a:rPr lang="en-ID" sz="1600" dirty="0" err="1">
                <a:highlight>
                  <a:srgbClr val="FFFF00"/>
                </a:highlight>
              </a:rPr>
              <a:t>haus</a:t>
            </a:r>
            <a:r>
              <a:rPr lang="en-ID" sz="1600" dirty="0">
                <a:highlight>
                  <a:srgbClr val="FFFF00"/>
                </a:highlight>
              </a:rPr>
              <a:t>, </a:t>
            </a:r>
            <a:r>
              <a:rPr lang="en-ID" sz="1600" dirty="0" err="1">
                <a:highlight>
                  <a:srgbClr val="FFFF00"/>
                </a:highlight>
              </a:rPr>
              <a:t>seperti</a:t>
            </a:r>
            <a:r>
              <a:rPr lang="en-ID" sz="1600" dirty="0">
                <a:highlight>
                  <a:srgbClr val="FFFF00"/>
                </a:highlight>
              </a:rPr>
              <a:t> yang </a:t>
            </a:r>
            <a:r>
              <a:rPr lang="en-ID" sz="1600" dirty="0" err="1">
                <a:highlight>
                  <a:srgbClr val="FFFF00"/>
                </a:highlight>
              </a:rPr>
              <a:t>dibahas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kemudian</a:t>
            </a:r>
            <a:r>
              <a:rPr lang="en-ID" sz="16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458FC-4B98-8F06-61A2-0DD0E25C1004}"/>
              </a:ext>
            </a:extLst>
          </p:cNvPr>
          <p:cNvSpPr txBox="1"/>
          <p:nvPr/>
        </p:nvSpPr>
        <p:spPr>
          <a:xfrm>
            <a:off x="169607" y="6391790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29054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53371-9C2B-E4F6-B40A-2499EEF2F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0CC286-9C5D-DD01-2B7A-5AEF612371DD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Bersambung</a:t>
            </a:r>
            <a:r>
              <a:rPr lang="en-ID"/>
              <a:t>…….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397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888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29 Konsentrasi dan Pengenceran (Dilusi) Urin; Pengaturan Osmolaritas Cairan Ekstraseluler dan Konsentrasi Natrium</vt:lpstr>
      <vt:lpstr>…….</vt:lpstr>
      <vt:lpstr>PowerPoint Presentation</vt:lpstr>
      <vt:lpstr>Sistem Umpan Balik Osmoreseptor-ADH</vt:lpstr>
      <vt:lpstr>PowerPoint Presentation</vt:lpstr>
      <vt:lpstr>Sintesis ADH di Nukleus Supraoptik dan Paraventrikular dari Hipotalamus dan Pelepasan ADH dari Hipofisis Posterior</vt:lpstr>
      <vt:lpstr>Sintesis ADH di Nukleus Supraoptik dan Paraventrikular dari Hipotalamus dan Pelepasan ADH dari Hipofisis Posterior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Althaf</dc:creator>
  <cp:lastModifiedBy>Muhammad Althaf</cp:lastModifiedBy>
  <cp:revision>320</cp:revision>
  <dcterms:created xsi:type="dcterms:W3CDTF">2024-11-04T05:04:05Z</dcterms:created>
  <dcterms:modified xsi:type="dcterms:W3CDTF">2024-11-26T00:02:24Z</dcterms:modified>
</cp:coreProperties>
</file>