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7b4b0ad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7b4b0ad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7b4b0ad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7b4b0ad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b4b0ad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b4b0ad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b4b0ad2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b4b0ad2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7b4b0ad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7b4b0ad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7b4b0ad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7b4b0ad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7b1eb4dc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b1eb4dc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7b4b0ad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7b4b0ad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4ff841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4ff841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b4b0ad2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b4b0ad2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b4b0ad2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b4b0ad2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b4b0ad2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b4b0ad2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b4b0ad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b4b0ad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7b4b0ad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7b4b0ad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Huffman Code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Mohamad Achun Armando</a:t>
            </a:r>
            <a:endParaRPr/>
          </a:p>
          <a:p>
            <a:pPr indent="0" lvl="0" marL="0" rtl="0" algn="ctr">
              <a:spcBef>
                <a:spcPts val="0"/>
              </a:spcBef>
              <a:spcAft>
                <a:spcPts val="0"/>
              </a:spcAft>
              <a:buNone/>
            </a:pPr>
            <a:r>
              <a:rPr lang="id"/>
              <a:t>140810170020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2. Dari tabel hasil dari no1 kembali jumlahkan dua nilai terkecil</a:t>
            </a:r>
            <a:endParaRPr/>
          </a:p>
          <a:p>
            <a:pPr indent="0" lvl="0" marL="0" rtl="0" algn="l">
              <a:spcBef>
                <a:spcPts val="1600"/>
              </a:spcBef>
              <a:spcAft>
                <a:spcPts val="0"/>
              </a:spcAft>
              <a:buNone/>
            </a:pPr>
            <a:r>
              <a:rPr b="1" lang="id"/>
              <a:t>c</a:t>
            </a:r>
            <a:r>
              <a:rPr lang="id"/>
              <a:t> dan </a:t>
            </a:r>
            <a:r>
              <a:rPr b="1" lang="id"/>
              <a:t>ab</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lang="id"/>
              <a:t>Maka tabelnya menjadi </a:t>
            </a:r>
            <a:endParaRPr/>
          </a:p>
          <a:p>
            <a:pPr indent="0" lvl="0" marL="0" rtl="0" algn="l">
              <a:spcBef>
                <a:spcPts val="1600"/>
              </a:spcBef>
              <a:spcAft>
                <a:spcPts val="1600"/>
              </a:spcAft>
              <a:buNone/>
            </a:pPr>
            <a:r>
              <a:t/>
            </a:r>
            <a:endParaRPr/>
          </a:p>
        </p:txBody>
      </p:sp>
      <p:pic>
        <p:nvPicPr>
          <p:cNvPr id="127" name="Google Shape;127;p22"/>
          <p:cNvPicPr preferRelativeResize="0"/>
          <p:nvPr/>
        </p:nvPicPr>
        <p:blipFill>
          <a:blip r:embed="rId3">
            <a:alphaModFix/>
          </a:blip>
          <a:stretch>
            <a:fillRect/>
          </a:stretch>
        </p:blipFill>
        <p:spPr>
          <a:xfrm>
            <a:off x="3919475" y="3363175"/>
            <a:ext cx="2720900" cy="1205850"/>
          </a:xfrm>
          <a:prstGeom prst="rect">
            <a:avLst/>
          </a:prstGeom>
          <a:noFill/>
          <a:ln>
            <a:noFill/>
          </a:ln>
        </p:spPr>
      </p:pic>
      <p:pic>
        <p:nvPicPr>
          <p:cNvPr id="128" name="Google Shape;128;p22"/>
          <p:cNvPicPr preferRelativeResize="0"/>
          <p:nvPr/>
        </p:nvPicPr>
        <p:blipFill rotWithShape="1">
          <a:blip r:embed="rId4">
            <a:alphaModFix/>
          </a:blip>
          <a:srcRect b="0" l="0" r="0" t="12823"/>
          <a:stretch/>
        </p:blipFill>
        <p:spPr>
          <a:xfrm>
            <a:off x="1524925" y="1751225"/>
            <a:ext cx="2337350" cy="1829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3. Kemudian jumlahkan dua nilai terkecil kembali berdasarkan tabel no2</a:t>
            </a:r>
            <a:endParaRPr/>
          </a:p>
          <a:p>
            <a:pPr indent="0" lvl="0" marL="0" rtl="0" algn="l">
              <a:spcBef>
                <a:spcPts val="1600"/>
              </a:spcBef>
              <a:spcAft>
                <a:spcPts val="0"/>
              </a:spcAft>
              <a:buNone/>
            </a:pPr>
            <a:r>
              <a:rPr b="1" lang="id"/>
              <a:t>d</a:t>
            </a:r>
            <a:r>
              <a:rPr lang="id"/>
              <a:t> dan </a:t>
            </a:r>
            <a:r>
              <a:rPr b="1" lang="id"/>
              <a:t>e</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lang="id"/>
              <a:t>Tabelnya berubah menjadi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35" name="Google Shape;135;p23"/>
          <p:cNvPicPr preferRelativeResize="0"/>
          <p:nvPr/>
        </p:nvPicPr>
        <p:blipFill>
          <a:blip r:embed="rId3">
            <a:alphaModFix/>
          </a:blip>
          <a:stretch>
            <a:fillRect/>
          </a:stretch>
        </p:blipFill>
        <p:spPr>
          <a:xfrm>
            <a:off x="3694574" y="2734425"/>
            <a:ext cx="3608700" cy="1411225"/>
          </a:xfrm>
          <a:prstGeom prst="rect">
            <a:avLst/>
          </a:prstGeom>
          <a:noFill/>
          <a:ln>
            <a:noFill/>
          </a:ln>
        </p:spPr>
      </p:pic>
      <p:pic>
        <p:nvPicPr>
          <p:cNvPr id="136" name="Google Shape;136;p23"/>
          <p:cNvPicPr preferRelativeResize="0"/>
          <p:nvPr/>
        </p:nvPicPr>
        <p:blipFill rotWithShape="1">
          <a:blip r:embed="rId4">
            <a:alphaModFix/>
          </a:blip>
          <a:srcRect b="11507" l="3092" r="8302" t="16028"/>
          <a:stretch/>
        </p:blipFill>
        <p:spPr>
          <a:xfrm>
            <a:off x="1319525" y="1841475"/>
            <a:ext cx="2228100" cy="146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42" name="Google Shape;142;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4. Dari tabel no3 kembali jumlahkan dua nilai terkecilnya</a:t>
            </a:r>
            <a:endParaRPr/>
          </a:p>
          <a:p>
            <a:pPr indent="0" lvl="0" marL="0" rtl="0" algn="l">
              <a:spcBef>
                <a:spcPts val="1600"/>
              </a:spcBef>
              <a:spcAft>
                <a:spcPts val="0"/>
              </a:spcAft>
              <a:buNone/>
            </a:pPr>
            <a:r>
              <a:rPr b="1" lang="id"/>
              <a:t>abc</a:t>
            </a:r>
            <a:r>
              <a:rPr lang="id"/>
              <a:t> dan </a:t>
            </a:r>
            <a:r>
              <a:rPr b="1" lang="id"/>
              <a:t>de</a:t>
            </a:r>
            <a:endParaRPr/>
          </a:p>
          <a:p>
            <a:pPr indent="0" lvl="0" marL="0" rtl="0" algn="l">
              <a:spcBef>
                <a:spcPts val="1600"/>
              </a:spcBef>
              <a:spcAft>
                <a:spcPts val="1600"/>
              </a:spcAft>
              <a:buNone/>
            </a:pPr>
            <a:r>
              <a:t/>
            </a:r>
            <a:endParaRPr/>
          </a:p>
        </p:txBody>
      </p:sp>
      <p:pic>
        <p:nvPicPr>
          <p:cNvPr id="143" name="Google Shape;143;p24"/>
          <p:cNvPicPr preferRelativeResize="0"/>
          <p:nvPr/>
        </p:nvPicPr>
        <p:blipFill>
          <a:blip r:embed="rId3">
            <a:alphaModFix/>
          </a:blip>
          <a:stretch>
            <a:fillRect/>
          </a:stretch>
        </p:blipFill>
        <p:spPr>
          <a:xfrm>
            <a:off x="2127525" y="1857300"/>
            <a:ext cx="4667250" cy="308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49" name="Google Shape;149;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5. Karena semua huruf telah dijumlahkan, tambahkan angka 0 di kiri setiap cabang, dan angka 1 di kanan setiap cabang</a:t>
            </a:r>
            <a:endParaRPr/>
          </a:p>
        </p:txBody>
      </p:sp>
      <p:pic>
        <p:nvPicPr>
          <p:cNvPr id="150" name="Google Shape;150;p25"/>
          <p:cNvPicPr preferRelativeResize="0"/>
          <p:nvPr/>
        </p:nvPicPr>
        <p:blipFill>
          <a:blip r:embed="rId3">
            <a:alphaModFix/>
          </a:blip>
          <a:stretch>
            <a:fillRect/>
          </a:stretch>
        </p:blipFill>
        <p:spPr>
          <a:xfrm>
            <a:off x="3784798" y="2104600"/>
            <a:ext cx="3819975" cy="262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56" name="Google Shape;156;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6. Dari data pada step no5 didapatkan codeword untuk setiap huruf sebagai berikut</a:t>
            </a:r>
            <a:endParaRPr/>
          </a:p>
          <a:p>
            <a:pPr indent="0" lvl="0" marL="0" rtl="0" algn="l">
              <a:spcBef>
                <a:spcPts val="1600"/>
              </a:spcBef>
              <a:spcAft>
                <a:spcPts val="1600"/>
              </a:spcAft>
              <a:buNone/>
            </a:pPr>
            <a:r>
              <a:t/>
            </a:r>
            <a:endParaRPr/>
          </a:p>
        </p:txBody>
      </p:sp>
      <p:pic>
        <p:nvPicPr>
          <p:cNvPr id="157" name="Google Shape;157;p26"/>
          <p:cNvPicPr preferRelativeResize="0"/>
          <p:nvPr/>
        </p:nvPicPr>
        <p:blipFill>
          <a:blip r:embed="rId3">
            <a:alphaModFix/>
          </a:blip>
          <a:stretch>
            <a:fillRect/>
          </a:stretch>
        </p:blipFill>
        <p:spPr>
          <a:xfrm>
            <a:off x="2840475" y="2049100"/>
            <a:ext cx="3463050" cy="230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1765200" y="526350"/>
            <a:ext cx="5613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Huffman Code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id">
                <a:solidFill>
                  <a:srgbClr val="2C2B2B"/>
                </a:solidFill>
                <a:latin typeface="PT Sans Narrow"/>
                <a:ea typeface="PT Sans Narrow"/>
                <a:cs typeface="PT Sans Narrow"/>
                <a:sym typeface="PT Sans Narrow"/>
              </a:rPr>
              <a:t>Kode Huffman</a:t>
            </a:r>
            <a:r>
              <a:rPr lang="id">
                <a:solidFill>
                  <a:srgbClr val="2C2B2B"/>
                </a:solidFill>
                <a:latin typeface="PT Sans Narrow"/>
                <a:ea typeface="PT Sans Narrow"/>
                <a:cs typeface="PT Sans Narrow"/>
                <a:sym typeface="PT Sans Narrow"/>
              </a:rPr>
              <a:t> adalah kode Initialize model prefiks (prefix code) yang merupakan himpunan yang berisi sekumpulan kode biner. Kode prefiks direpresentasikan sebagai pohon biner berlabel dimana setiap sisi diberi label 0 (cabang kiri) atau 1 (cabang kanan).</a:t>
            </a:r>
            <a:endParaRPr>
              <a:solidFill>
                <a:srgbClr val="2C2B2B"/>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lang="id">
                <a:solidFill>
                  <a:srgbClr val="2C2B2B"/>
                </a:solidFill>
                <a:latin typeface="PT Sans Narrow"/>
                <a:ea typeface="PT Sans Narrow"/>
                <a:cs typeface="PT Sans Narrow"/>
                <a:sym typeface="PT Sans Narrow"/>
              </a:rPr>
              <a:t> </a:t>
            </a:r>
            <a:endParaRPr>
              <a:solidFill>
                <a:srgbClr val="2C2B2B"/>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lang="id">
                <a:solidFill>
                  <a:srgbClr val="2C2B2B"/>
                </a:solidFill>
                <a:latin typeface="PT Sans Narrow"/>
                <a:ea typeface="PT Sans Narrow"/>
                <a:cs typeface="PT Sans Narrow"/>
                <a:sym typeface="PT Sans Narrow"/>
              </a:rPr>
              <a:t>Algoritma Huffman code diimplementasikan dengan mengurutkan data uji coba yang dimulai dari frekuensi kemunculan terendah hingga tertinggi. Sehingga didapatkan data urut yang akan digunakan untuk proses selanjutnya. Proses selanjutnya adalah membuat pohon binary dimulai dari akar pohon, yaitu dua data dengan frekuensi kemunculan terendah hingga frekuensi kemunculan tertinggi.</a:t>
            </a:r>
            <a:endParaRPr>
              <a:solidFill>
                <a:srgbClr val="2C2B2B"/>
              </a:solidFill>
              <a:latin typeface="PT Sans Narrow"/>
              <a:ea typeface="PT Sans Narrow"/>
              <a:cs typeface="PT Sans Narrow"/>
              <a:sym typeface="PT Sans Narrow"/>
            </a:endParaRPr>
          </a:p>
          <a:p>
            <a:pPr indent="0" lvl="0" marL="0" rtl="0" algn="l">
              <a:spcBef>
                <a:spcPts val="0"/>
              </a:spcBef>
              <a:spcAft>
                <a:spcPts val="1600"/>
              </a:spcAft>
              <a:buNone/>
            </a:pPr>
            <a:r>
              <a:t/>
            </a:r>
            <a:endParaRPr b="1">
              <a:solidFill>
                <a:srgbClr val="2C2B2B"/>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Huffman Code	</a:t>
            </a:r>
            <a:endParaRPr/>
          </a:p>
        </p:txBody>
      </p:sp>
      <p:sp>
        <p:nvSpPr>
          <p:cNvPr id="79" name="Google Shape;79;p15"/>
          <p:cNvSpPr txBox="1"/>
          <p:nvPr>
            <p:ph idx="1" type="body"/>
          </p:nvPr>
        </p:nvSpPr>
        <p:spPr>
          <a:xfrm>
            <a:off x="311700" y="1266325"/>
            <a:ext cx="42603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d">
                <a:solidFill>
                  <a:srgbClr val="2C2B2B"/>
                </a:solidFill>
              </a:rPr>
              <a:t>Setelah didapatkan pohon binary, maka dilakukan proses encoding. Yaitu melakukan indeksing pada tiap karakter dengan angka binary yang telah ada pada tree.</a:t>
            </a:r>
            <a:endParaRPr>
              <a:solidFill>
                <a:srgbClr val="2C2B2B"/>
              </a:solidFill>
            </a:endParaRPr>
          </a:p>
          <a:p>
            <a:pPr indent="0" lvl="0" marL="0" rtl="0" algn="l">
              <a:spcBef>
                <a:spcPts val="0"/>
              </a:spcBef>
              <a:spcAft>
                <a:spcPts val="1600"/>
              </a:spcAft>
              <a:buNone/>
            </a:pPr>
            <a:r>
              <a:t/>
            </a:r>
            <a:endParaRPr>
              <a:solidFill>
                <a:srgbClr val="2C2B2B"/>
              </a:solidFill>
            </a:endParaRPr>
          </a:p>
        </p:txBody>
      </p:sp>
      <p:pic>
        <p:nvPicPr>
          <p:cNvPr id="80" name="Google Shape;80;p15"/>
          <p:cNvPicPr preferRelativeResize="0"/>
          <p:nvPr/>
        </p:nvPicPr>
        <p:blipFill>
          <a:blip r:embed="rId3">
            <a:alphaModFix/>
          </a:blip>
          <a:stretch>
            <a:fillRect/>
          </a:stretch>
        </p:blipFill>
        <p:spPr>
          <a:xfrm>
            <a:off x="4848973" y="1258875"/>
            <a:ext cx="3819975" cy="2625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Latar Belakang Paradigma</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Proses encoding ASCII atau EBDIC merupakan standar komputasi pada kompresi data, pada paradigma ini memiliki kelemahan yaitu menggunakan jumlah bit yang sama yaitu 7 bit untuk semua karakter, yang menyebabkan ketidakefisienan jadi banyak bit yang terbuang untuk merepresentasikan karakter-karakter yang sebenarnya jarang muncul pada sebuah pesan.</a:t>
            </a:r>
            <a:endParaRPr/>
          </a:p>
          <a:p>
            <a:pPr indent="0" lvl="0" marL="0" rtl="0" algn="l">
              <a:spcBef>
                <a:spcPts val="1600"/>
              </a:spcBef>
              <a:spcAft>
                <a:spcPts val="0"/>
              </a:spcAft>
              <a:buNone/>
            </a:pPr>
            <a:r>
              <a:rPr lang="id"/>
              <a:t>a -&gt; 1100001</a:t>
            </a:r>
            <a:endParaRPr/>
          </a:p>
          <a:p>
            <a:pPr indent="0" lvl="0" marL="0" rtl="0" algn="l">
              <a:spcBef>
                <a:spcPts val="1600"/>
              </a:spcBef>
              <a:spcAft>
                <a:spcPts val="1600"/>
              </a:spcAft>
              <a:buNone/>
            </a:pPr>
            <a:r>
              <a:rPr lang="id"/>
              <a:t>Huffman code muncul untuk mengatasi permasalahan tersebut, karena pada huffman code ini untuk merepresentasikan karakter ke dalam bit itu besarnya tergantung pada frekuensi kemunculan karakternya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Algoritma</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1. Bentuk suatu barisan terurut, barisan ini terdiri atas data yang berisi simbol serta frekuensi simbol.</a:t>
            </a:r>
            <a:endParaRPr sz="1500"/>
          </a:p>
          <a:p>
            <a:pPr indent="0" lvl="0" marL="0" rtl="0" algn="l">
              <a:spcBef>
                <a:spcPts val="0"/>
              </a:spcBef>
              <a:spcAft>
                <a:spcPts val="0"/>
              </a:spcAft>
              <a:buNone/>
            </a:pPr>
            <a:r>
              <a:rPr lang="id" sz="1500"/>
              <a:t>2. Ambil 2 data dengan frekuensi yang paling rendah, jumlahkan frekuensinya.</a:t>
            </a:r>
            <a:endParaRPr sz="1500"/>
          </a:p>
          <a:p>
            <a:pPr indent="0" lvl="0" marL="0" rtl="0" algn="l">
              <a:spcBef>
                <a:spcPts val="0"/>
              </a:spcBef>
              <a:spcAft>
                <a:spcPts val="0"/>
              </a:spcAft>
              <a:buNone/>
            </a:pPr>
            <a:r>
              <a:rPr lang="id" sz="1500"/>
              <a:t>3. Bentuk satu node baru dengan cabang 2 data tersebut.</a:t>
            </a:r>
            <a:endParaRPr sz="1500"/>
          </a:p>
          <a:p>
            <a:pPr indent="0" lvl="0" marL="0" rtl="0" algn="l">
              <a:spcBef>
                <a:spcPts val="0"/>
              </a:spcBef>
              <a:spcAft>
                <a:spcPts val="0"/>
              </a:spcAft>
              <a:buNone/>
            </a:pPr>
            <a:r>
              <a:rPr lang="id" sz="1500"/>
              <a:t>4. Node tersebut disisipkan ke dalam barisan dengan posisi yang sesuai supaya barisan tetap dalam keadaan yang terurut.</a:t>
            </a:r>
            <a:endParaRPr sz="1500"/>
          </a:p>
          <a:p>
            <a:pPr indent="0" lvl="0" marL="0" rtl="0" algn="l">
              <a:spcBef>
                <a:spcPts val="0"/>
              </a:spcBef>
              <a:spcAft>
                <a:spcPts val="0"/>
              </a:spcAft>
              <a:buNone/>
            </a:pPr>
            <a:r>
              <a:rPr lang="id" sz="1500"/>
              <a:t>5. Jika di dalam barisan terdapat data frekuensi yang sama dengan frekuensi hasil penjumlahan 2 data tadi maka node baru tersebut disisipkan pada posisi yang lebih tinggi dari data yang sama tadi. </a:t>
            </a:r>
            <a:endParaRPr sz="1500"/>
          </a:p>
          <a:p>
            <a:pPr indent="0" lvl="0" marL="0" rtl="0" algn="l">
              <a:spcBef>
                <a:spcPts val="0"/>
              </a:spcBef>
              <a:spcAft>
                <a:spcPts val="0"/>
              </a:spcAft>
              <a:buNone/>
            </a:pPr>
            <a:r>
              <a:rPr lang="id" sz="1500"/>
              <a:t>6. Ulangi langkah 2,3,4,5 sampai semua simbol diproses dan didapatkan bentuk pohon biner yang utuh.</a:t>
            </a:r>
            <a:endParaRPr sz="1500"/>
          </a:p>
          <a:p>
            <a:pPr indent="0" lvl="0" marL="0" rtl="0" algn="l">
              <a:spcBef>
                <a:spcPts val="0"/>
              </a:spcBef>
              <a:spcAft>
                <a:spcPts val="0"/>
              </a:spcAft>
              <a:buNone/>
            </a:pPr>
            <a:r>
              <a:rPr lang="id" sz="1500"/>
              <a:t>7. Pembentukan kode untuk setiap simbol, setiap cabang kiri diberi nilai '0' dan setiap cabang kanan diberi niali '1'.</a:t>
            </a:r>
            <a:endParaRPr sz="1500"/>
          </a:p>
          <a:p>
            <a:pPr indent="0" lvl="0" marL="0" rtl="0" algn="l">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Pseudocode Algoritma</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200">
                <a:solidFill>
                  <a:srgbClr val="3C3C3C"/>
                </a:solidFill>
                <a:latin typeface="Courier New"/>
                <a:ea typeface="Courier New"/>
                <a:cs typeface="Courier New"/>
                <a:sym typeface="Courier New"/>
              </a:rPr>
              <a:t>Procedure Huffman(C):     // C = kumpulan karakter</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n = C.size</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Q = priority_queue()</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for i = 1 to n</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n = node(C[i])</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Q.push(n)</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end for</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while Q.size() is not equal to 1</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Z = new node()</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Z.left = x = Q.pop</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Z.right = y = Q.pop</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Z.frequency = x.frequency + y.frequency</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Q.push(Z)</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end while</a:t>
            </a:r>
            <a:endParaRPr sz="1200">
              <a:solidFill>
                <a:srgbClr val="3C3C3C"/>
              </a:solidFill>
              <a:latin typeface="Courier New"/>
              <a:ea typeface="Courier New"/>
              <a:cs typeface="Courier New"/>
              <a:sym typeface="Courier New"/>
            </a:endParaRPr>
          </a:p>
          <a:p>
            <a:pPr indent="0" lvl="0" marL="0" marR="76200" rtl="0" algn="l">
              <a:spcBef>
                <a:spcPts val="0"/>
              </a:spcBef>
              <a:spcAft>
                <a:spcPts val="0"/>
              </a:spcAft>
              <a:buNone/>
            </a:pPr>
            <a:r>
              <a:rPr lang="id" sz="1200">
                <a:solidFill>
                  <a:srgbClr val="3C3C3C"/>
                </a:solidFill>
                <a:latin typeface="Courier New"/>
                <a:ea typeface="Courier New"/>
                <a:cs typeface="Courier New"/>
                <a:sym typeface="Courier New"/>
              </a:rPr>
              <a:t>Return Q</a:t>
            </a:r>
            <a:endParaRPr sz="1200">
              <a:solidFill>
                <a:srgbClr val="3C3C3C"/>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Kompleksitas Algoritma</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0"/>
              </a:spcBef>
              <a:spcAft>
                <a:spcPts val="0"/>
              </a:spcAft>
              <a:buNone/>
            </a:pPr>
            <a:r>
              <a:rPr lang="id" sz="1400"/>
              <a:t>1-3 -&gt; O(n)</a:t>
            </a:r>
            <a:endParaRPr sz="1400"/>
          </a:p>
          <a:p>
            <a:pPr indent="0" lvl="0" marL="0" rtl="0" algn="l">
              <a:spcBef>
                <a:spcPts val="0"/>
              </a:spcBef>
              <a:spcAft>
                <a:spcPts val="0"/>
              </a:spcAft>
              <a:buNone/>
            </a:pPr>
            <a:r>
              <a:rPr lang="id" sz="1400"/>
              <a:t>4 -&gt; O(n)</a:t>
            </a:r>
            <a:endParaRPr sz="1400"/>
          </a:p>
          <a:p>
            <a:pPr indent="0" lvl="0" marL="0" rtl="0" algn="l">
              <a:spcBef>
                <a:spcPts val="0"/>
              </a:spcBef>
              <a:spcAft>
                <a:spcPts val="0"/>
              </a:spcAft>
              <a:buNone/>
            </a:pPr>
            <a:r>
              <a:rPr lang="id" sz="1400"/>
              <a:t>5 n-1 kali</a:t>
            </a:r>
            <a:endParaRPr sz="1400"/>
          </a:p>
          <a:p>
            <a:pPr indent="0" lvl="0" marL="0" rtl="0" algn="l">
              <a:spcBef>
                <a:spcPts val="0"/>
              </a:spcBef>
              <a:spcAft>
                <a:spcPts val="0"/>
              </a:spcAft>
              <a:buNone/>
            </a:pPr>
            <a:r>
              <a:rPr lang="id" sz="1400"/>
              <a:t>extractMin &amp; insert -&gt; O(lg n)</a:t>
            </a:r>
            <a:endParaRPr sz="1400"/>
          </a:p>
          <a:p>
            <a:pPr indent="0" lvl="0" marL="0" rtl="0" algn="l">
              <a:spcBef>
                <a:spcPts val="0"/>
              </a:spcBef>
              <a:spcAft>
                <a:spcPts val="0"/>
              </a:spcAft>
              <a:buNone/>
            </a:pPr>
            <a:r>
              <a:rPr lang="id" sz="1400"/>
              <a:t>O(n log n)</a:t>
            </a:r>
            <a:endParaRPr sz="1400"/>
          </a:p>
          <a:p>
            <a:pPr indent="0" lvl="0" marL="0" rtl="0" algn="l">
              <a:spcBef>
                <a:spcPts val="0"/>
              </a:spcBef>
              <a:spcAft>
                <a:spcPts val="0"/>
              </a:spcAft>
              <a:buNone/>
            </a:pPr>
            <a:r>
              <a:rPr lang="id" sz="1400"/>
              <a:t>O(n) + O(n) + O(n lg n) = O(n log n)</a:t>
            </a:r>
            <a:endParaRPr sz="1400"/>
          </a:p>
        </p:txBody>
      </p:sp>
      <p:pic>
        <p:nvPicPr>
          <p:cNvPr id="105" name="Google Shape;105;p19"/>
          <p:cNvPicPr preferRelativeResize="0"/>
          <p:nvPr/>
        </p:nvPicPr>
        <p:blipFill>
          <a:blip r:embed="rId3">
            <a:alphaModFix/>
          </a:blip>
          <a:stretch>
            <a:fillRect/>
          </a:stretch>
        </p:blipFill>
        <p:spPr>
          <a:xfrm>
            <a:off x="236907" y="1000020"/>
            <a:ext cx="8670201" cy="234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Soal Huffman Code</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Dimisalkan pada sebuah kalimat terdapat huruf-huruf yang muncul  dengan banyaknya kemunculan adalah sebagai berikut:</a:t>
            </a:r>
            <a:br>
              <a:rPr lang="id" sz="1500"/>
            </a:br>
            <a:br>
              <a:rPr lang="id" sz="1500"/>
            </a:br>
            <a:br>
              <a:rPr lang="id" sz="1500"/>
            </a:br>
            <a:br>
              <a:rPr lang="id" sz="1500"/>
            </a:br>
            <a:br>
              <a:rPr lang="id" sz="1500"/>
            </a:br>
            <a:br>
              <a:rPr lang="id" sz="1500"/>
            </a:br>
            <a:br>
              <a:rPr lang="id" sz="1500"/>
            </a:br>
            <a:br>
              <a:rPr lang="id" sz="1500"/>
            </a:br>
            <a:endParaRPr sz="1500"/>
          </a:p>
          <a:p>
            <a:pPr indent="0" lvl="0" marL="0" rtl="0" algn="l">
              <a:spcBef>
                <a:spcPts val="1600"/>
              </a:spcBef>
              <a:spcAft>
                <a:spcPts val="1600"/>
              </a:spcAft>
              <a:buNone/>
            </a:pPr>
            <a:r>
              <a:t/>
            </a:r>
            <a:endParaRPr sz="1500"/>
          </a:p>
        </p:txBody>
      </p:sp>
      <p:pic>
        <p:nvPicPr>
          <p:cNvPr id="112" name="Google Shape;112;p20"/>
          <p:cNvPicPr preferRelativeResize="0"/>
          <p:nvPr/>
        </p:nvPicPr>
        <p:blipFill>
          <a:blip r:embed="rId3">
            <a:alphaModFix/>
          </a:blip>
          <a:stretch>
            <a:fillRect/>
          </a:stretch>
        </p:blipFill>
        <p:spPr>
          <a:xfrm>
            <a:off x="3591750" y="1992925"/>
            <a:ext cx="2464525" cy="146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id"/>
              <a:t>Pertama urutkan data dengan frekuensi kemunculan dari yang terkecil, lalu jumlahkan setiap data secara berpasangan dari yang terkecil:</a:t>
            </a:r>
            <a:endParaRPr/>
          </a:p>
          <a:p>
            <a:pPr indent="0" lvl="0" marL="457200" rtl="0" algn="l">
              <a:spcBef>
                <a:spcPts val="1600"/>
              </a:spcBef>
              <a:spcAft>
                <a:spcPts val="0"/>
              </a:spcAft>
              <a:buNone/>
            </a:pPr>
            <a:r>
              <a:rPr lang="id"/>
              <a:t>data terkecil : </a:t>
            </a:r>
            <a:r>
              <a:rPr b="1" lang="id"/>
              <a:t>a</a:t>
            </a:r>
            <a:r>
              <a:rPr lang="id"/>
              <a:t> dan </a:t>
            </a:r>
            <a:r>
              <a:rPr b="1" lang="id"/>
              <a:t>b</a:t>
            </a:r>
            <a:endParaRPr b="1"/>
          </a:p>
          <a:p>
            <a:pPr indent="0" lvl="0" marL="457200" rtl="0" algn="l">
              <a:spcBef>
                <a:spcPts val="1600"/>
              </a:spcBef>
              <a:spcAft>
                <a:spcPts val="0"/>
              </a:spcAft>
              <a:buNone/>
            </a:pPr>
            <a:r>
              <a:t/>
            </a:r>
            <a:endParaRPr b="1"/>
          </a:p>
          <a:p>
            <a:pPr indent="0" lvl="0" marL="457200" rtl="0" algn="l">
              <a:spcBef>
                <a:spcPts val="1600"/>
              </a:spcBef>
              <a:spcAft>
                <a:spcPts val="0"/>
              </a:spcAft>
              <a:buNone/>
            </a:pPr>
            <a:r>
              <a:t/>
            </a:r>
            <a:endParaRPr/>
          </a:p>
          <a:p>
            <a:pPr indent="0" lvl="0" marL="457200" rtl="0" algn="l">
              <a:spcBef>
                <a:spcPts val="1600"/>
              </a:spcBef>
              <a:spcAft>
                <a:spcPts val="1600"/>
              </a:spcAft>
              <a:buNone/>
            </a:pPr>
            <a:r>
              <a:rPr lang="id"/>
              <a:t>maka tabelnya berubah menjadi </a:t>
            </a:r>
            <a:endParaRPr/>
          </a:p>
        </p:txBody>
      </p:sp>
      <p:pic>
        <p:nvPicPr>
          <p:cNvPr id="119" name="Google Shape;119;p21"/>
          <p:cNvPicPr preferRelativeResize="0"/>
          <p:nvPr/>
        </p:nvPicPr>
        <p:blipFill>
          <a:blip r:embed="rId3">
            <a:alphaModFix/>
          </a:blip>
          <a:stretch>
            <a:fillRect/>
          </a:stretch>
        </p:blipFill>
        <p:spPr>
          <a:xfrm>
            <a:off x="4804613" y="3416225"/>
            <a:ext cx="1647825" cy="904875"/>
          </a:xfrm>
          <a:prstGeom prst="rect">
            <a:avLst/>
          </a:prstGeom>
          <a:noFill/>
          <a:ln>
            <a:noFill/>
          </a:ln>
        </p:spPr>
      </p:pic>
      <p:pic>
        <p:nvPicPr>
          <p:cNvPr id="120" name="Google Shape;120;p21"/>
          <p:cNvPicPr preferRelativeResize="0"/>
          <p:nvPr/>
        </p:nvPicPr>
        <p:blipFill>
          <a:blip r:embed="rId4">
            <a:alphaModFix/>
          </a:blip>
          <a:stretch>
            <a:fillRect/>
          </a:stretch>
        </p:blipFill>
        <p:spPr>
          <a:xfrm>
            <a:off x="3316999" y="1981200"/>
            <a:ext cx="2060525" cy="136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