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99" r:id="rId2"/>
    <p:sldId id="300" r:id="rId3"/>
    <p:sldId id="301" r:id="rId4"/>
    <p:sldId id="311" r:id="rId5"/>
    <p:sldId id="304" r:id="rId6"/>
    <p:sldId id="305" r:id="rId7"/>
    <p:sldId id="316" r:id="rId8"/>
    <p:sldId id="317" r:id="rId9"/>
    <p:sldId id="302" r:id="rId10"/>
    <p:sldId id="309" r:id="rId11"/>
    <p:sldId id="298" r:id="rId12"/>
    <p:sldId id="312" r:id="rId13"/>
    <p:sldId id="313" r:id="rId14"/>
    <p:sldId id="314" r:id="rId15"/>
    <p:sldId id="315" r:id="rId16"/>
    <p:sldId id="306" r:id="rId17"/>
    <p:sldId id="307" r:id="rId18"/>
    <p:sldId id="285" r:id="rId19"/>
    <p:sldId id="286" r:id="rId20"/>
    <p:sldId id="287" r:id="rId21"/>
    <p:sldId id="288" r:id="rId22"/>
    <p:sldId id="290" r:id="rId23"/>
    <p:sldId id="291" r:id="rId24"/>
    <p:sldId id="292" r:id="rId25"/>
    <p:sldId id="293" r:id="rId26"/>
    <p:sldId id="294" r:id="rId27"/>
    <p:sldId id="295" r:id="rId28"/>
    <p:sldId id="296" r:id="rId29"/>
    <p:sldId id="297" r:id="rId30"/>
    <p:sldId id="284" r:id="rId31"/>
    <p:sldId id="308" r:id="rId32"/>
    <p:sldId id="318" r:id="rId33"/>
    <p:sldId id="31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7"/>
    <p:restoredTop sz="94695"/>
  </p:normalViewPr>
  <p:slideViewPr>
    <p:cSldViewPr snapToGrid="0" snapToObjects="1">
      <p:cViewPr varScale="1">
        <p:scale>
          <a:sx n="64" d="100"/>
          <a:sy n="64"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486A2-254D-C842-84B7-3677D93C63A0}" type="datetimeFigureOut">
              <a:rPr lang="en-US" smtClean="0"/>
              <a:t>10/10/2018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A5197-56F9-E74D-9931-ED653AE30EE1}" type="slidenum">
              <a:rPr lang="en-US" smtClean="0"/>
              <a:t>‹#›</a:t>
            </a:fld>
            <a:endParaRPr lang="en-US" dirty="0"/>
          </a:p>
        </p:txBody>
      </p:sp>
    </p:spTree>
    <p:extLst>
      <p:ext uri="{BB962C8B-B14F-4D97-AF65-F5344CB8AC3E}">
        <p14:creationId xmlns:p14="http://schemas.microsoft.com/office/powerpoint/2010/main" val="41934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18</a:t>
            </a:fld>
            <a:endParaRPr lang="en-US" dirty="0"/>
          </a:p>
        </p:txBody>
      </p:sp>
    </p:spTree>
    <p:extLst>
      <p:ext uri="{BB962C8B-B14F-4D97-AF65-F5344CB8AC3E}">
        <p14:creationId xmlns:p14="http://schemas.microsoft.com/office/powerpoint/2010/main" val="280271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27</a:t>
            </a:fld>
            <a:endParaRPr lang="en-US" dirty="0"/>
          </a:p>
        </p:txBody>
      </p:sp>
    </p:spTree>
    <p:extLst>
      <p:ext uri="{BB962C8B-B14F-4D97-AF65-F5344CB8AC3E}">
        <p14:creationId xmlns:p14="http://schemas.microsoft.com/office/powerpoint/2010/main" val="16376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28</a:t>
            </a:fld>
            <a:endParaRPr lang="en-US" dirty="0"/>
          </a:p>
        </p:txBody>
      </p:sp>
    </p:spTree>
    <p:extLst>
      <p:ext uri="{BB962C8B-B14F-4D97-AF65-F5344CB8AC3E}">
        <p14:creationId xmlns:p14="http://schemas.microsoft.com/office/powerpoint/2010/main" val="3138005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29</a:t>
            </a:fld>
            <a:endParaRPr lang="en-US" dirty="0"/>
          </a:p>
        </p:txBody>
      </p:sp>
    </p:spTree>
    <p:extLst>
      <p:ext uri="{BB962C8B-B14F-4D97-AF65-F5344CB8AC3E}">
        <p14:creationId xmlns:p14="http://schemas.microsoft.com/office/powerpoint/2010/main" val="404409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30</a:t>
            </a:fld>
            <a:endParaRPr lang="en-US" dirty="0"/>
          </a:p>
        </p:txBody>
      </p:sp>
    </p:spTree>
    <p:extLst>
      <p:ext uri="{BB962C8B-B14F-4D97-AF65-F5344CB8AC3E}">
        <p14:creationId xmlns:p14="http://schemas.microsoft.com/office/powerpoint/2010/main" val="202318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19</a:t>
            </a:fld>
            <a:endParaRPr lang="en-US" dirty="0"/>
          </a:p>
        </p:txBody>
      </p:sp>
    </p:spTree>
    <p:extLst>
      <p:ext uri="{BB962C8B-B14F-4D97-AF65-F5344CB8AC3E}">
        <p14:creationId xmlns:p14="http://schemas.microsoft.com/office/powerpoint/2010/main" val="278320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20</a:t>
            </a:fld>
            <a:endParaRPr lang="en-US" dirty="0"/>
          </a:p>
        </p:txBody>
      </p:sp>
    </p:spTree>
    <p:extLst>
      <p:ext uri="{BB962C8B-B14F-4D97-AF65-F5344CB8AC3E}">
        <p14:creationId xmlns:p14="http://schemas.microsoft.com/office/powerpoint/2010/main" val="163514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21</a:t>
            </a:fld>
            <a:endParaRPr lang="en-US" dirty="0"/>
          </a:p>
        </p:txBody>
      </p:sp>
    </p:spTree>
    <p:extLst>
      <p:ext uri="{BB962C8B-B14F-4D97-AF65-F5344CB8AC3E}">
        <p14:creationId xmlns:p14="http://schemas.microsoft.com/office/powerpoint/2010/main" val="354654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22</a:t>
            </a:fld>
            <a:endParaRPr lang="en-US" dirty="0"/>
          </a:p>
        </p:txBody>
      </p:sp>
    </p:spTree>
    <p:extLst>
      <p:ext uri="{BB962C8B-B14F-4D97-AF65-F5344CB8AC3E}">
        <p14:creationId xmlns:p14="http://schemas.microsoft.com/office/powerpoint/2010/main" val="418017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23</a:t>
            </a:fld>
            <a:endParaRPr lang="en-US" dirty="0"/>
          </a:p>
        </p:txBody>
      </p:sp>
    </p:spTree>
    <p:extLst>
      <p:ext uri="{BB962C8B-B14F-4D97-AF65-F5344CB8AC3E}">
        <p14:creationId xmlns:p14="http://schemas.microsoft.com/office/powerpoint/2010/main" val="150628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24</a:t>
            </a:fld>
            <a:endParaRPr lang="en-US" dirty="0"/>
          </a:p>
        </p:txBody>
      </p:sp>
    </p:spTree>
    <p:extLst>
      <p:ext uri="{BB962C8B-B14F-4D97-AF65-F5344CB8AC3E}">
        <p14:creationId xmlns:p14="http://schemas.microsoft.com/office/powerpoint/2010/main" val="327366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25</a:t>
            </a:fld>
            <a:endParaRPr lang="en-US" dirty="0"/>
          </a:p>
        </p:txBody>
      </p:sp>
    </p:spTree>
    <p:extLst>
      <p:ext uri="{BB962C8B-B14F-4D97-AF65-F5344CB8AC3E}">
        <p14:creationId xmlns:p14="http://schemas.microsoft.com/office/powerpoint/2010/main" val="3001782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BA5197-56F9-E74D-9931-ED653AE30EE1}" type="slidenum">
              <a:rPr lang="en-US" smtClean="0"/>
              <a:t>26</a:t>
            </a:fld>
            <a:endParaRPr lang="en-US" dirty="0"/>
          </a:p>
        </p:txBody>
      </p:sp>
    </p:spTree>
    <p:extLst>
      <p:ext uri="{BB962C8B-B14F-4D97-AF65-F5344CB8AC3E}">
        <p14:creationId xmlns:p14="http://schemas.microsoft.com/office/powerpoint/2010/main" val="161808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17C5-530B-864F-A4C7-4E23C2E5FF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BCF6B-F85F-FD42-95D3-071E240E66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C7C9C6-41E3-EF44-BC97-4C4FA8CF2DF2}"/>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5" name="Footer Placeholder 4">
            <a:extLst>
              <a:ext uri="{FF2B5EF4-FFF2-40B4-BE49-F238E27FC236}">
                <a16:creationId xmlns:a16="http://schemas.microsoft.com/office/drawing/2014/main" id="{7A442DB2-1895-7A48-A09F-D4BBB50A92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C2D114-5DCD-A741-9D22-7261B23C225A}"/>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26207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8798-81DA-CC46-AD86-3AF0CF1F0B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40431-11EA-C14F-90C5-48C0A0AA56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2E47A-A8E4-FA42-B6B9-D4EE14A2333E}"/>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5" name="Footer Placeholder 4">
            <a:extLst>
              <a:ext uri="{FF2B5EF4-FFF2-40B4-BE49-F238E27FC236}">
                <a16:creationId xmlns:a16="http://schemas.microsoft.com/office/drawing/2014/main" id="{5CB17727-A7D1-D843-BA03-9E8194E898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D5A21B-EE40-8948-96C3-46D9BD280C13}"/>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369886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33355-EEFB-834E-A34D-13C1FC9CD1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E4F95A-5B41-DC42-8211-267145B2C1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C6480-D339-544E-914D-7BCC03EB4318}"/>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5" name="Footer Placeholder 4">
            <a:extLst>
              <a:ext uri="{FF2B5EF4-FFF2-40B4-BE49-F238E27FC236}">
                <a16:creationId xmlns:a16="http://schemas.microsoft.com/office/drawing/2014/main" id="{74C217C3-1FA7-224D-8B30-567E43EDC4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27C6DB-AEB0-5B49-A445-840FACCFBF7F}"/>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278495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0ADB-0D20-B744-8F8D-2189BB480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6A6AD-966B-DF42-9864-9CAFA113E6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E076D-6D13-A94C-B170-DEFEA9DAEF88}"/>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5" name="Footer Placeholder 4">
            <a:extLst>
              <a:ext uri="{FF2B5EF4-FFF2-40B4-BE49-F238E27FC236}">
                <a16:creationId xmlns:a16="http://schemas.microsoft.com/office/drawing/2014/main" id="{AEF4FC49-84EA-0044-BD51-D234DF55D9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D21643-0FF1-CA40-80A8-7DDA3053241D}"/>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211023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F2BA-2C06-AC44-B5D4-949DD5F7A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2684A-06B9-B04A-A567-21F4A3091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E51747-9CC9-E74A-9A23-D3087CF697B1}"/>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5" name="Footer Placeholder 4">
            <a:extLst>
              <a:ext uri="{FF2B5EF4-FFF2-40B4-BE49-F238E27FC236}">
                <a16:creationId xmlns:a16="http://schemas.microsoft.com/office/drawing/2014/main" id="{B84B014F-C0A1-9846-9561-C664637C42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58597C-33CB-E442-BF0B-906BE060395E}"/>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238308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00F3-492F-C74A-B8E7-63A32CCF5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44C31-3785-9B4D-9460-308740359F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9FED6-B629-F046-8A9B-26C01EFE40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B1F10-7181-4146-B70C-6F9810CE60F5}"/>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6" name="Footer Placeholder 5">
            <a:extLst>
              <a:ext uri="{FF2B5EF4-FFF2-40B4-BE49-F238E27FC236}">
                <a16:creationId xmlns:a16="http://schemas.microsoft.com/office/drawing/2014/main" id="{1DCEB9D7-D381-5645-B8EB-1530A2D948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CFE565-8C92-3A44-831D-60710A593EEE}"/>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25010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580A-F7C2-1E4D-ACBD-ACCD127BC8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3A51D0-4810-0D4D-B350-71004BE6C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971317-5E6E-404C-A2C6-860C5D3BFA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C01AD-B437-6A4D-9966-3A79DC462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6F8C55-5878-CA49-BEC4-5D182E6D4D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C4122-1604-2843-9779-588C56A32C98}"/>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8" name="Footer Placeholder 7">
            <a:extLst>
              <a:ext uri="{FF2B5EF4-FFF2-40B4-BE49-F238E27FC236}">
                <a16:creationId xmlns:a16="http://schemas.microsoft.com/office/drawing/2014/main" id="{6924DA6F-F922-A344-A02A-64C5D0FA7EB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9547B2-7731-864F-B620-3ED69C8C9DB9}"/>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288367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A024-C56E-654E-9AED-3FDE6F6168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49F6F1-B58B-0247-BDA1-C76563521A7C}"/>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4" name="Footer Placeholder 3">
            <a:extLst>
              <a:ext uri="{FF2B5EF4-FFF2-40B4-BE49-F238E27FC236}">
                <a16:creationId xmlns:a16="http://schemas.microsoft.com/office/drawing/2014/main" id="{B2D7BC0F-BF8D-204A-AE7C-83C331C59AD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6F0ADF0-E08D-E148-8F08-D16ED0072E84}"/>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50742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740BE-3C46-324F-A991-1CDFE3BBBBE7}"/>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3" name="Footer Placeholder 2">
            <a:extLst>
              <a:ext uri="{FF2B5EF4-FFF2-40B4-BE49-F238E27FC236}">
                <a16:creationId xmlns:a16="http://schemas.microsoft.com/office/drawing/2014/main" id="{16D39F91-62ED-E74B-A1AA-E200238B04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A2E5F08-DD78-8741-8D5E-6031B7C5F0C5}"/>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20473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17C8-A00C-0B44-B002-DCB45C547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5CE27-4C32-0940-92D7-DA1E30501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D8BC5C-EBC4-E54B-858B-B25DC690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FC68D5-4D64-3D46-AA0D-5E4798B70FD7}"/>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6" name="Footer Placeholder 5">
            <a:extLst>
              <a:ext uri="{FF2B5EF4-FFF2-40B4-BE49-F238E27FC236}">
                <a16:creationId xmlns:a16="http://schemas.microsoft.com/office/drawing/2014/main" id="{F0E6A7FB-FFCD-D441-AFF4-C36EDFECC9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C1DCCB-755C-1748-81AE-E5A6DE250650}"/>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372747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1A10-4081-C84C-8AFD-5C72E3157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4E6033-4692-AF4C-B1F3-1D3035596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0ABBD26-7BCE-0F4C-943F-C8D2F6B21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1E1304-C04A-0846-9E1B-BBE120CC0F68}"/>
              </a:ext>
            </a:extLst>
          </p:cNvPr>
          <p:cNvSpPr>
            <a:spLocks noGrp="1"/>
          </p:cNvSpPr>
          <p:nvPr>
            <p:ph type="dt" sz="half" idx="10"/>
          </p:nvPr>
        </p:nvSpPr>
        <p:spPr/>
        <p:txBody>
          <a:bodyPr/>
          <a:lstStyle/>
          <a:p>
            <a:fld id="{8C32E0D3-255A-1F4D-8107-B0296E1FC838}" type="datetimeFigureOut">
              <a:rPr lang="en-US" smtClean="0"/>
              <a:t>10/10/2018</a:t>
            </a:fld>
            <a:endParaRPr lang="en-US" dirty="0"/>
          </a:p>
        </p:txBody>
      </p:sp>
      <p:sp>
        <p:nvSpPr>
          <p:cNvPr id="6" name="Footer Placeholder 5">
            <a:extLst>
              <a:ext uri="{FF2B5EF4-FFF2-40B4-BE49-F238E27FC236}">
                <a16:creationId xmlns:a16="http://schemas.microsoft.com/office/drawing/2014/main" id="{8946EC40-4C29-114D-B0FA-D4FC7A60FB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961F70-08CF-9D4A-9B1F-9B80840ECC7F}"/>
              </a:ext>
            </a:extLst>
          </p:cNvPr>
          <p:cNvSpPr>
            <a:spLocks noGrp="1"/>
          </p:cNvSpPr>
          <p:nvPr>
            <p:ph type="sldNum" sz="quarter" idx="12"/>
          </p:nvPr>
        </p:nvSpPr>
        <p:spPr/>
        <p:txBody>
          <a:bodyPr/>
          <a:lstStyle/>
          <a:p>
            <a:fld id="{D6CDA059-6D43-D040-8D79-B19A0193343D}" type="slidenum">
              <a:rPr lang="en-US" smtClean="0"/>
              <a:t>‹#›</a:t>
            </a:fld>
            <a:endParaRPr lang="en-US" dirty="0"/>
          </a:p>
        </p:txBody>
      </p:sp>
    </p:spTree>
    <p:extLst>
      <p:ext uri="{BB962C8B-B14F-4D97-AF65-F5344CB8AC3E}">
        <p14:creationId xmlns:p14="http://schemas.microsoft.com/office/powerpoint/2010/main" val="126689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0498C-E514-8B4E-8024-06470B4C8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2D2FEF-CB73-5C4A-8A5C-8418EC389E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9ACD4-9B6D-FC4D-BF86-81D79FC960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2E0D3-255A-1F4D-8107-B0296E1FC838}" type="datetimeFigureOut">
              <a:rPr lang="en-US" smtClean="0"/>
              <a:t>10/10/2018</a:t>
            </a:fld>
            <a:endParaRPr lang="en-US" dirty="0"/>
          </a:p>
        </p:txBody>
      </p:sp>
      <p:sp>
        <p:nvSpPr>
          <p:cNvPr id="5" name="Footer Placeholder 4">
            <a:extLst>
              <a:ext uri="{FF2B5EF4-FFF2-40B4-BE49-F238E27FC236}">
                <a16:creationId xmlns:a16="http://schemas.microsoft.com/office/drawing/2014/main" id="{ED9F73ED-8723-FB47-A914-1F3774875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AB7B42-3BA1-0647-B840-82A06D464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DA059-6D43-D040-8D79-B19A0193343D}" type="slidenum">
              <a:rPr lang="en-US" smtClean="0"/>
              <a:t>‹#›</a:t>
            </a:fld>
            <a:endParaRPr lang="en-US" dirty="0"/>
          </a:p>
        </p:txBody>
      </p:sp>
    </p:spTree>
    <p:extLst>
      <p:ext uri="{BB962C8B-B14F-4D97-AF65-F5344CB8AC3E}">
        <p14:creationId xmlns:p14="http://schemas.microsoft.com/office/powerpoint/2010/main" val="371122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files.slack.com/files-pri/TBZ1C2HBK-FDBETDG4C/screen_shot_2018-10-10_at_6.20.50_pm.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plot.ly/~jherronplahn/48/_2000-coal-power-generation-percent-of-us-total-hover-for-actuals/" TargetMode="External"/><Relationship Id="rId7" Type="http://schemas.openxmlformats.org/officeDocument/2006/relationships/hyperlink" Target="https://plot.ly/~jherronplahn/80/_2000-co2-emissions-percent-of-us-total-hover-for-actual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hyperlink" Target="https://plot.ly/~jherronplahn/72/_2000-natural-gas-power-generation-percent-of-us-total-hover-for-actuals/"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plot.ly/~jherronplahn/50/_2005-coal-power-generation-percent-of-us-total-hover-for-actuals/" TargetMode="External"/><Relationship Id="rId7" Type="http://schemas.openxmlformats.org/officeDocument/2006/relationships/hyperlink" Target="https://plot.ly/~jherronplahn/74/_2005-natural-gas-power-generation-percent-of-us-total-hover-for-actual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hyperlink" Target="https://plot.ly/~jherronplahn/82/_2005-co2-emissions-percent-of-us-total-hover-for-actuals/"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plot.ly/~jherronplahn/84/_2010-co2-emissions-percent-of-us-total-hover-for-actuals/" TargetMode="External"/><Relationship Id="rId7" Type="http://schemas.openxmlformats.org/officeDocument/2006/relationships/hyperlink" Target="https://plot.ly/~jherronplahn/76/_2010-natural-gas-power-generation-percent-of-us-total-hover-for-actual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plot.ly/~jherronplahn/52/_2010-coal-power-generation-percent-of-us-total-hover-for-actuals/" TargetMode="Externa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plot.ly/~jherronplahn/54/_2014-coal-power-generation-percent-of-us-total-hover-for-actuals/" TargetMode="External"/><Relationship Id="rId7" Type="http://schemas.openxmlformats.org/officeDocument/2006/relationships/hyperlink" Target="https://plot.ly/~jherronplahn/78/_2014-natural-gas-power-generation-percent-of-us-total-hover-for-actual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hyperlink" Target="https://plot.ly/~jherronplahn/86/_2014-co2-emissions-percent-of-us-total-hover-for-actuals/" TargetMode="Externa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hyperlink" Target="https://plot.ly/~jherronplahn/80/_2000-co2-emissions-percent-of-us-total-hover-for-actual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hyperlink" Target="https://plot.ly/~jherronplahn/56/_2000-chronic-respiratory-disease-mortality-rate-percent-of-us-total-hover-for-ac/"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plot.ly/~jherronplahn/82/_2005-co2-emissions-percent-of-us-total-hover-for-actual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hyperlink" Target="https://plot.ly/~jherronplahn/58/_2005-chronic-respiratory-disease-mortality-rate-percent-of-us-total-hover-for-ac/" TargetMode="Externa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plot.ly/~jherronplahn/84/_2010-co2-emissions-percent-of-us-total-hover-for-actual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hyperlink" Target="https://plot.ly/~jherronplahn/60/_2010-chronic-respiratory-disease-mortality-rate-percent-of-us-total-hover-for-ac/" TargetMode="Externa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hyperlink" Target="https://plot.ly/~jherronplahn/86/_2014-co2-emissions-percent-of-us-total-hover-for-actual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hyperlink" Target="https://plot.ly/~jherronplahn/62/_2014-chronic-respiratory-disease-mortality-rate-percent-of-us-total-hover-for-ac/" TargetMode="Externa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plot.ly/~jherronplahn/64/_2000-median-household-income-percent-of-us-total-hover-for-actuals/" TargetMode="External"/><Relationship Id="rId7" Type="http://schemas.openxmlformats.org/officeDocument/2006/relationships/hyperlink" Target="https://plot.ly/~jherronplahn/72/_2000-natural-gas-power-generation-percent-of-us-total-hover-for-actuals/"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hyperlink" Target="https://plot.ly/~jherronplahn/48/_2000-coal-power-generation-percent-of-us-total-hover-for-actuals/" TargetMode="Externa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plot.ly/~jherronplahn/74/_2005-natural-gas-power-generation-percent-of-us-total-hover-for-actuals/" TargetMode="External"/><Relationship Id="rId7" Type="http://schemas.openxmlformats.org/officeDocument/2006/relationships/hyperlink" Target="https://plot.ly/~jherronplahn/50/_2005-coal-power-generation-percent-of-us-total-hover-for-actual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hyperlink" Target="https://plot.ly/~jherronplahn/66/_2005-median-household-income-percent-of-us-total-hover-for-actuals/" TargetMode="Externa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plot.ly/~jherronplahn/68/_2010-median-household-income-percent-of-us-total-hover-for-actuals/" TargetMode="External"/><Relationship Id="rId7" Type="http://schemas.openxmlformats.org/officeDocument/2006/relationships/hyperlink" Target="https://plot.ly/~jherronplahn/76/_2010-natural-gas-power-generation-percent-of-us-total-hover-for-actuals/"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plot.ly/~jherronplahn/52/_2010-coal-power-generation-percent-of-us-total-hover-for-actuals/" TargetMode="Externa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plot.ly/~jherronplahn/54/_2014-coal-power-generation-percent-of-us-total-hover-for-actuals/" TargetMode="External"/><Relationship Id="rId7" Type="http://schemas.openxmlformats.org/officeDocument/2006/relationships/hyperlink" Target="https://plot.ly/~jherronplahn/70/_2014-median-household-income-percent-of-us-total-hover-for-actual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hyperlink" Target="https://plot.ly/~jherronplahn/78/_2014-natural-gas-power-generation-percent-of-us-total-hover-for-actuals/"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bviewer.jupyter.org/github/atjhsieh/Project-1/blob/master/choropleth_us_map.ipynb"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A17C-3A10-467C-BEE8-FF4806E4A74F}"/>
              </a:ext>
            </a:extLst>
          </p:cNvPr>
          <p:cNvSpPr>
            <a:spLocks noGrp="1"/>
          </p:cNvSpPr>
          <p:nvPr>
            <p:ph type="ctrTitle"/>
          </p:nvPr>
        </p:nvSpPr>
        <p:spPr/>
        <p:txBody>
          <a:bodyPr>
            <a:normAutofit fontScale="90000"/>
          </a:bodyPr>
          <a:lstStyle/>
          <a:p>
            <a:r>
              <a:rPr lang="en-US" dirty="0"/>
              <a:t>Health, Income, and Emission Effects from Energy Generation</a:t>
            </a:r>
          </a:p>
        </p:txBody>
      </p:sp>
      <p:sp>
        <p:nvSpPr>
          <p:cNvPr id="3" name="Subtitle 2">
            <a:extLst>
              <a:ext uri="{FF2B5EF4-FFF2-40B4-BE49-F238E27FC236}">
                <a16:creationId xmlns:a16="http://schemas.microsoft.com/office/drawing/2014/main" id="{3D88C50D-A488-41F6-9EF0-6C760C113FEA}"/>
              </a:ext>
            </a:extLst>
          </p:cNvPr>
          <p:cNvSpPr>
            <a:spLocks noGrp="1"/>
          </p:cNvSpPr>
          <p:nvPr>
            <p:ph type="subTitle" idx="1"/>
          </p:nvPr>
        </p:nvSpPr>
        <p:spPr>
          <a:xfrm>
            <a:off x="1524000" y="4288464"/>
            <a:ext cx="9144000" cy="969335"/>
          </a:xfrm>
        </p:spPr>
        <p:txBody>
          <a:bodyPr/>
          <a:lstStyle/>
          <a:p>
            <a:r>
              <a:rPr lang="en-US" dirty="0"/>
              <a:t>By: Alex H, Evan O, Scott M, Robbie G, and Jennifer H</a:t>
            </a:r>
          </a:p>
        </p:txBody>
      </p:sp>
    </p:spTree>
    <p:extLst>
      <p:ext uri="{BB962C8B-B14F-4D97-AF65-F5344CB8AC3E}">
        <p14:creationId xmlns:p14="http://schemas.microsoft.com/office/powerpoint/2010/main" val="221589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5DBE61-A7D6-45E0-9315-70F7C1BF2332}"/>
              </a:ext>
            </a:extLst>
          </p:cNvPr>
          <p:cNvPicPr>
            <a:picLocks noGrp="1" noChangeAspect="1"/>
          </p:cNvPicPr>
          <p:nvPr>
            <p:ph idx="1"/>
          </p:nvPr>
        </p:nvPicPr>
        <p:blipFill>
          <a:blip r:embed="rId2"/>
          <a:stretch>
            <a:fillRect/>
          </a:stretch>
        </p:blipFill>
        <p:spPr>
          <a:xfrm>
            <a:off x="1835386" y="263769"/>
            <a:ext cx="8521227" cy="6330461"/>
          </a:xfrm>
        </p:spPr>
      </p:pic>
    </p:spTree>
    <p:extLst>
      <p:ext uri="{BB962C8B-B14F-4D97-AF65-F5344CB8AC3E}">
        <p14:creationId xmlns:p14="http://schemas.microsoft.com/office/powerpoint/2010/main" val="279220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2361-33F4-4DB3-832D-3E4636AB8529}"/>
              </a:ext>
            </a:extLst>
          </p:cNvPr>
          <p:cNvSpPr>
            <a:spLocks noGrp="1"/>
          </p:cNvSpPr>
          <p:nvPr>
            <p:ph type="title"/>
          </p:nvPr>
        </p:nvSpPr>
        <p:spPr/>
        <p:txBody>
          <a:bodyPr/>
          <a:lstStyle/>
          <a:p>
            <a:r>
              <a:rPr lang="en-US" dirty="0"/>
              <a:t>Mortality Rate Dataset</a:t>
            </a:r>
          </a:p>
        </p:txBody>
      </p:sp>
      <p:sp>
        <p:nvSpPr>
          <p:cNvPr id="3" name="Text Placeholder 2">
            <a:extLst>
              <a:ext uri="{FF2B5EF4-FFF2-40B4-BE49-F238E27FC236}">
                <a16:creationId xmlns:a16="http://schemas.microsoft.com/office/drawing/2014/main" id="{3B4C6931-9DF6-4BF1-ACD6-02F969B2D64A}"/>
              </a:ext>
            </a:extLst>
          </p:cNvPr>
          <p:cNvSpPr>
            <a:spLocks noGrp="1"/>
          </p:cNvSpPr>
          <p:nvPr>
            <p:ph type="body" idx="1"/>
          </p:nvPr>
        </p:nvSpPr>
        <p:spPr>
          <a:xfrm>
            <a:off x="839788" y="1681163"/>
            <a:ext cx="10512424" cy="823912"/>
          </a:xfrm>
        </p:spPr>
        <p:txBody>
          <a:bodyPr/>
          <a:lstStyle/>
          <a:p>
            <a:endParaRPr lang="en-US" dirty="0"/>
          </a:p>
        </p:txBody>
      </p:sp>
      <p:sp>
        <p:nvSpPr>
          <p:cNvPr id="4" name="Content Placeholder 3">
            <a:extLst>
              <a:ext uri="{FF2B5EF4-FFF2-40B4-BE49-F238E27FC236}">
                <a16:creationId xmlns:a16="http://schemas.microsoft.com/office/drawing/2014/main" id="{5DBB84ED-E125-4E08-BD04-170A14C8A85F}"/>
              </a:ext>
            </a:extLst>
          </p:cNvPr>
          <p:cNvSpPr>
            <a:spLocks noGrp="1"/>
          </p:cNvSpPr>
          <p:nvPr>
            <p:ph sz="half" idx="2"/>
          </p:nvPr>
        </p:nvSpPr>
        <p:spPr>
          <a:xfrm>
            <a:off x="839788" y="2505075"/>
            <a:ext cx="10512424" cy="3684588"/>
          </a:xfrm>
        </p:spPr>
        <p:txBody>
          <a:bodyPr/>
          <a:lstStyle/>
          <a:p>
            <a:r>
              <a:rPr lang="en-US" dirty="0"/>
              <a:t>Source: Institute for Health Metrics and Evaluation</a:t>
            </a:r>
          </a:p>
          <a:p>
            <a:r>
              <a:rPr lang="en-US" dirty="0"/>
              <a:t>Deaths per 100,000 population</a:t>
            </a:r>
          </a:p>
          <a:p>
            <a:r>
              <a:rPr lang="en-US" dirty="0"/>
              <a:t>Measured every five years</a:t>
            </a:r>
          </a:p>
          <a:p>
            <a:r>
              <a:rPr lang="en-US" dirty="0"/>
              <a:t>Aggregate of common chronic respiratory diseases</a:t>
            </a:r>
          </a:p>
          <a:p>
            <a:pPr lvl="1"/>
            <a:r>
              <a:rPr lang="en-US" dirty="0"/>
              <a:t>Chronic obstructive pulmonary disease, silicosis, asbestosis, coal workers’ pneumoconiosis, other pneumoconiosis, asthma, interstitial lung disease, other chronic respiratory disease</a:t>
            </a:r>
          </a:p>
        </p:txBody>
      </p:sp>
    </p:spTree>
    <p:extLst>
      <p:ext uri="{BB962C8B-B14F-4D97-AF65-F5344CB8AC3E}">
        <p14:creationId xmlns:p14="http://schemas.microsoft.com/office/powerpoint/2010/main" val="193461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99FEFF-800E-4B4E-8E09-C48381F2B446}"/>
              </a:ext>
            </a:extLst>
          </p:cNvPr>
          <p:cNvPicPr>
            <a:picLocks noChangeAspect="1"/>
          </p:cNvPicPr>
          <p:nvPr/>
        </p:nvPicPr>
        <p:blipFill>
          <a:blip r:embed="rId2"/>
          <a:stretch>
            <a:fillRect/>
          </a:stretch>
        </p:blipFill>
        <p:spPr>
          <a:xfrm>
            <a:off x="0" y="1793997"/>
            <a:ext cx="12192000" cy="3270005"/>
          </a:xfrm>
          <a:prstGeom prst="rect">
            <a:avLst/>
          </a:prstGeom>
        </p:spPr>
      </p:pic>
    </p:spTree>
    <p:extLst>
      <p:ext uri="{BB962C8B-B14F-4D97-AF65-F5344CB8AC3E}">
        <p14:creationId xmlns:p14="http://schemas.microsoft.com/office/powerpoint/2010/main" val="62093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71E6B1-9E20-4649-8DE8-AA9B52076135}"/>
              </a:ext>
            </a:extLst>
          </p:cNvPr>
          <p:cNvPicPr>
            <a:picLocks noChangeAspect="1"/>
          </p:cNvPicPr>
          <p:nvPr/>
        </p:nvPicPr>
        <p:blipFill>
          <a:blip r:embed="rId2"/>
          <a:stretch>
            <a:fillRect/>
          </a:stretch>
        </p:blipFill>
        <p:spPr>
          <a:xfrm>
            <a:off x="81179" y="1098019"/>
            <a:ext cx="12029641" cy="4661962"/>
          </a:xfrm>
          <a:prstGeom prst="rect">
            <a:avLst/>
          </a:prstGeom>
        </p:spPr>
      </p:pic>
    </p:spTree>
    <p:extLst>
      <p:ext uri="{BB962C8B-B14F-4D97-AF65-F5344CB8AC3E}">
        <p14:creationId xmlns:p14="http://schemas.microsoft.com/office/powerpoint/2010/main" val="379368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671C3-DB86-4671-AFCB-55EA6B96B832}"/>
              </a:ext>
            </a:extLst>
          </p:cNvPr>
          <p:cNvPicPr>
            <a:picLocks noChangeAspect="1"/>
          </p:cNvPicPr>
          <p:nvPr/>
        </p:nvPicPr>
        <p:blipFill>
          <a:blip r:embed="rId2"/>
          <a:stretch>
            <a:fillRect/>
          </a:stretch>
        </p:blipFill>
        <p:spPr>
          <a:xfrm>
            <a:off x="81179" y="1098019"/>
            <a:ext cx="12029641" cy="4661962"/>
          </a:xfrm>
          <a:prstGeom prst="rect">
            <a:avLst/>
          </a:prstGeom>
        </p:spPr>
      </p:pic>
    </p:spTree>
    <p:extLst>
      <p:ext uri="{BB962C8B-B14F-4D97-AF65-F5344CB8AC3E}">
        <p14:creationId xmlns:p14="http://schemas.microsoft.com/office/powerpoint/2010/main" val="31684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16B1-3CEA-4295-8435-33C28760207A}"/>
              </a:ext>
            </a:extLst>
          </p:cNvPr>
          <p:cNvSpPr>
            <a:spLocks noGrp="1"/>
          </p:cNvSpPr>
          <p:nvPr>
            <p:ph type="title"/>
          </p:nvPr>
        </p:nvSpPr>
        <p:spPr/>
        <p:txBody>
          <a:bodyPr/>
          <a:lstStyle/>
          <a:p>
            <a:r>
              <a:rPr lang="en-US" dirty="0"/>
              <a:t>Independent T-test</a:t>
            </a:r>
          </a:p>
        </p:txBody>
      </p:sp>
      <p:pic>
        <p:nvPicPr>
          <p:cNvPr id="6" name="Content Placeholder 5">
            <a:extLst>
              <a:ext uri="{FF2B5EF4-FFF2-40B4-BE49-F238E27FC236}">
                <a16:creationId xmlns:a16="http://schemas.microsoft.com/office/drawing/2014/main" id="{F512550D-0251-4480-AD6D-09F7C981578B}"/>
              </a:ext>
            </a:extLst>
          </p:cNvPr>
          <p:cNvPicPr>
            <a:picLocks noGrp="1" noChangeAspect="1"/>
          </p:cNvPicPr>
          <p:nvPr>
            <p:ph idx="1"/>
          </p:nvPr>
        </p:nvPicPr>
        <p:blipFill>
          <a:blip r:embed="rId2"/>
          <a:stretch>
            <a:fillRect/>
          </a:stretch>
        </p:blipFill>
        <p:spPr>
          <a:xfrm>
            <a:off x="5183188" y="1594472"/>
            <a:ext cx="6172200" cy="3659530"/>
          </a:xfrm>
        </p:spPr>
      </p:pic>
      <p:sp>
        <p:nvSpPr>
          <p:cNvPr id="4" name="Text Placeholder 3">
            <a:extLst>
              <a:ext uri="{FF2B5EF4-FFF2-40B4-BE49-F238E27FC236}">
                <a16:creationId xmlns:a16="http://schemas.microsoft.com/office/drawing/2014/main" id="{7E8D1E81-DAAE-4FAA-A497-24A3CE330ABD}"/>
              </a:ext>
            </a:extLst>
          </p:cNvPr>
          <p:cNvSpPr>
            <a:spLocks noGrp="1"/>
          </p:cNvSpPr>
          <p:nvPr>
            <p:ph type="body" sz="half" idx="2"/>
          </p:nvPr>
        </p:nvSpPr>
        <p:spPr/>
        <p:txBody>
          <a:bodyPr>
            <a:normAutofit/>
          </a:bodyPr>
          <a:lstStyle/>
          <a:p>
            <a:r>
              <a:rPr lang="en-US" sz="2400" dirty="0"/>
              <a:t>Isolated CO2 emissions and mortality rates by state</a:t>
            </a:r>
          </a:p>
          <a:p>
            <a:r>
              <a:rPr lang="en-US" sz="2400" dirty="0"/>
              <a:t>Performed four T-tests (2000, 2005, 2010, 2014)</a:t>
            </a:r>
          </a:p>
          <a:p>
            <a:r>
              <a:rPr lang="en-US" sz="2400" dirty="0"/>
              <a:t>Tests yielded significant results</a:t>
            </a:r>
          </a:p>
        </p:txBody>
      </p:sp>
    </p:spTree>
    <p:extLst>
      <p:ext uri="{BB962C8B-B14F-4D97-AF65-F5344CB8AC3E}">
        <p14:creationId xmlns:p14="http://schemas.microsoft.com/office/powerpoint/2010/main" val="3148662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9F21-3333-497C-B839-70AD31EF94D6}"/>
              </a:ext>
            </a:extLst>
          </p:cNvPr>
          <p:cNvSpPr>
            <a:spLocks noGrp="1"/>
          </p:cNvSpPr>
          <p:nvPr>
            <p:ph type="title"/>
          </p:nvPr>
        </p:nvSpPr>
        <p:spPr/>
        <p:txBody>
          <a:bodyPr/>
          <a:lstStyle/>
          <a:p>
            <a:r>
              <a:rPr lang="en-US" dirty="0"/>
              <a:t>Energy Source Generation and Income</a:t>
            </a:r>
          </a:p>
        </p:txBody>
      </p:sp>
      <p:sp>
        <p:nvSpPr>
          <p:cNvPr id="3" name="Content Placeholder 2">
            <a:extLst>
              <a:ext uri="{FF2B5EF4-FFF2-40B4-BE49-F238E27FC236}">
                <a16:creationId xmlns:a16="http://schemas.microsoft.com/office/drawing/2014/main" id="{0E02AAE5-6E0A-460B-ABAF-789F19E7E10A}"/>
              </a:ext>
            </a:extLst>
          </p:cNvPr>
          <p:cNvSpPr>
            <a:spLocks noGrp="1"/>
          </p:cNvSpPr>
          <p:nvPr>
            <p:ph idx="1"/>
          </p:nvPr>
        </p:nvSpPr>
        <p:spPr/>
        <p:txBody>
          <a:bodyPr/>
          <a:lstStyle/>
          <a:p>
            <a:r>
              <a:rPr lang="en-US" dirty="0"/>
              <a:t>Source: census.gov</a:t>
            </a:r>
          </a:p>
          <a:p>
            <a:r>
              <a:rPr lang="en-US" dirty="0"/>
              <a:t>Units: Dollars Analyzed Data against Energy Generation Data by State</a:t>
            </a:r>
          </a:p>
          <a:p>
            <a:r>
              <a:rPr lang="en-US" dirty="0"/>
              <a:t>2000 </a:t>
            </a:r>
            <a:r>
              <a:rPr lang="en-US" dirty="0" err="1"/>
              <a:t>pvalue</a:t>
            </a:r>
            <a:r>
              <a:rPr lang="en-US" dirty="0"/>
              <a:t>=0.04847186320142362 </a:t>
            </a:r>
          </a:p>
          <a:p>
            <a:r>
              <a:rPr lang="en-US" dirty="0"/>
              <a:t>2005 </a:t>
            </a:r>
            <a:r>
              <a:rPr lang="en-US" dirty="0" err="1"/>
              <a:t>pvalue</a:t>
            </a:r>
            <a:r>
              <a:rPr lang="en-US" dirty="0"/>
              <a:t>=0.04844027076978867</a:t>
            </a:r>
          </a:p>
          <a:p>
            <a:r>
              <a:rPr lang="en-US" dirty="0"/>
              <a:t>2010 </a:t>
            </a:r>
            <a:r>
              <a:rPr lang="en-US" dirty="0" err="1"/>
              <a:t>pvalue</a:t>
            </a:r>
            <a:r>
              <a:rPr lang="en-US" dirty="0"/>
              <a:t>=0.04847054559402875</a:t>
            </a:r>
          </a:p>
          <a:p>
            <a:r>
              <a:rPr lang="en-US" dirty="0"/>
              <a:t>2014 </a:t>
            </a:r>
            <a:r>
              <a:rPr lang="en-US" dirty="0" err="1"/>
              <a:t>pvalue</a:t>
            </a:r>
            <a:r>
              <a:rPr lang="en-US" dirty="0"/>
              <a:t>=0.048586216961623935</a:t>
            </a:r>
          </a:p>
        </p:txBody>
      </p:sp>
      <p:sp>
        <p:nvSpPr>
          <p:cNvPr id="4" name="AutoShape 2" descr="Screen Shot 2018-10-10 at 6.20.50 PM.png">
            <a:hlinkClick r:id="rId2"/>
            <a:extLst>
              <a:ext uri="{FF2B5EF4-FFF2-40B4-BE49-F238E27FC236}">
                <a16:creationId xmlns:a16="http://schemas.microsoft.com/office/drawing/2014/main" id="{0B212261-C61E-431E-A227-08520D9B0E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579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D710-1AF1-4459-AA5A-0B8EAF1820C5}"/>
              </a:ext>
            </a:extLst>
          </p:cNvPr>
          <p:cNvSpPr>
            <a:spLocks noGrp="1"/>
          </p:cNvSpPr>
          <p:nvPr>
            <p:ph type="title"/>
          </p:nvPr>
        </p:nvSpPr>
        <p:spPr/>
        <p:txBody>
          <a:bodyPr/>
          <a:lstStyle/>
          <a:p>
            <a:r>
              <a:rPr lang="en-US" dirty="0"/>
              <a:t>Impact of Findings</a:t>
            </a:r>
          </a:p>
        </p:txBody>
      </p:sp>
      <p:pic>
        <p:nvPicPr>
          <p:cNvPr id="4" name="Content Placeholder 3">
            <a:extLst>
              <a:ext uri="{FF2B5EF4-FFF2-40B4-BE49-F238E27FC236}">
                <a16:creationId xmlns:a16="http://schemas.microsoft.com/office/drawing/2014/main" id="{E2F9B1F9-8C00-4788-9D12-57EFE75011F7}"/>
              </a:ext>
            </a:extLst>
          </p:cNvPr>
          <p:cNvPicPr>
            <a:picLocks noGrp="1" noChangeAspect="1"/>
          </p:cNvPicPr>
          <p:nvPr>
            <p:ph idx="1"/>
          </p:nvPr>
        </p:nvPicPr>
        <p:blipFill>
          <a:blip r:embed="rId2"/>
          <a:stretch>
            <a:fillRect/>
          </a:stretch>
        </p:blipFill>
        <p:spPr>
          <a:xfrm>
            <a:off x="1271587" y="2296319"/>
            <a:ext cx="9648825" cy="3409950"/>
          </a:xfrm>
          <a:prstGeom prst="rect">
            <a:avLst/>
          </a:prstGeom>
        </p:spPr>
      </p:pic>
    </p:spTree>
    <p:extLst>
      <p:ext uri="{BB962C8B-B14F-4D97-AF65-F5344CB8AC3E}">
        <p14:creationId xmlns:p14="http://schemas.microsoft.com/office/powerpoint/2010/main" val="2768641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the fluctuation of energy source generation effect emissions?</a:t>
            </a:r>
            <a:br>
              <a:rPr lang="en-US" sz="2400" dirty="0"/>
            </a:br>
            <a:r>
              <a:rPr lang="en-US" sz="2400" dirty="0"/>
              <a:t>Year 2000</a:t>
            </a:r>
          </a:p>
        </p:txBody>
      </p:sp>
      <p:pic>
        <p:nvPicPr>
          <p:cNvPr id="12" name="Content Placeholder 8">
            <a:hlinkClick r:id="rId3"/>
            <a:extLst>
              <a:ext uri="{FF2B5EF4-FFF2-40B4-BE49-F238E27FC236}">
                <a16:creationId xmlns:a16="http://schemas.microsoft.com/office/drawing/2014/main" id="{36C14FBD-F4D3-8040-BCAE-A5D58FB4D506}"/>
              </a:ext>
            </a:extLst>
          </p:cNvPr>
          <p:cNvPicPr>
            <a:picLocks noChangeAspect="1"/>
          </p:cNvPicPr>
          <p:nvPr/>
        </p:nvPicPr>
        <p:blipFill rotWithShape="1">
          <a:blip r:embed="rId4"/>
          <a:srcRect t="5438" b="13707"/>
          <a:stretch/>
        </p:blipFill>
        <p:spPr>
          <a:xfrm>
            <a:off x="914400" y="1371600"/>
            <a:ext cx="4572000" cy="2640487"/>
          </a:xfrm>
          <a:prstGeom prst="rect">
            <a:avLst/>
          </a:prstGeom>
        </p:spPr>
      </p:pic>
      <p:pic>
        <p:nvPicPr>
          <p:cNvPr id="13" name="Picture 12">
            <a:hlinkClick r:id="rId5"/>
            <a:extLst>
              <a:ext uri="{FF2B5EF4-FFF2-40B4-BE49-F238E27FC236}">
                <a16:creationId xmlns:a16="http://schemas.microsoft.com/office/drawing/2014/main" id="{B35FB047-7EF8-604B-AF1E-9C78E30EE85B}"/>
              </a:ext>
            </a:extLst>
          </p:cNvPr>
          <p:cNvPicPr>
            <a:picLocks noChangeAspect="1"/>
          </p:cNvPicPr>
          <p:nvPr/>
        </p:nvPicPr>
        <p:blipFill rotWithShape="1">
          <a:blip r:embed="rId6"/>
          <a:srcRect t="5513" b="13804"/>
          <a:stretch/>
        </p:blipFill>
        <p:spPr>
          <a:xfrm>
            <a:off x="914400" y="4114800"/>
            <a:ext cx="4572000" cy="2634901"/>
          </a:xfrm>
          <a:prstGeom prst="rect">
            <a:avLst/>
          </a:prstGeom>
        </p:spPr>
      </p:pic>
      <p:pic>
        <p:nvPicPr>
          <p:cNvPr id="14" name="Content Placeholder 10">
            <a:hlinkClick r:id="rId7"/>
            <a:extLst>
              <a:ext uri="{FF2B5EF4-FFF2-40B4-BE49-F238E27FC236}">
                <a16:creationId xmlns:a16="http://schemas.microsoft.com/office/drawing/2014/main" id="{9550C140-92A2-2247-84E7-82BF63A0C413}"/>
              </a:ext>
            </a:extLst>
          </p:cNvPr>
          <p:cNvPicPr>
            <a:picLocks noChangeAspect="1"/>
          </p:cNvPicPr>
          <p:nvPr/>
        </p:nvPicPr>
        <p:blipFill rotWithShape="1">
          <a:blip r:embed="rId8"/>
          <a:srcRect t="5429" b="13715"/>
          <a:stretch/>
        </p:blipFill>
        <p:spPr>
          <a:xfrm>
            <a:off x="5486400" y="1828800"/>
            <a:ext cx="6400800" cy="3696683"/>
          </a:xfrm>
          <a:prstGeom prst="rect">
            <a:avLst/>
          </a:prstGeom>
        </p:spPr>
      </p:pic>
      <p:sp>
        <p:nvSpPr>
          <p:cNvPr id="6" name="TextBox 5">
            <a:extLst>
              <a:ext uri="{FF2B5EF4-FFF2-40B4-BE49-F238E27FC236}">
                <a16:creationId xmlns:a16="http://schemas.microsoft.com/office/drawing/2014/main" id="{F1C10470-82FA-0C41-8126-5D452D1F0ADC}"/>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129823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the fluctuation of energy source generation effect emissions?</a:t>
            </a:r>
            <a:br>
              <a:rPr lang="en-US" sz="2400" dirty="0"/>
            </a:br>
            <a:r>
              <a:rPr lang="en-US" sz="2400" dirty="0"/>
              <a:t>Year 2005</a:t>
            </a:r>
          </a:p>
        </p:txBody>
      </p:sp>
      <p:pic>
        <p:nvPicPr>
          <p:cNvPr id="6" name="Content Placeholder 8">
            <a:hlinkClick r:id="rId3"/>
            <a:extLst>
              <a:ext uri="{FF2B5EF4-FFF2-40B4-BE49-F238E27FC236}">
                <a16:creationId xmlns:a16="http://schemas.microsoft.com/office/drawing/2014/main" id="{EA75F192-B2AA-3F4A-82E2-D09F27476518}"/>
              </a:ext>
            </a:extLst>
          </p:cNvPr>
          <p:cNvPicPr>
            <a:picLocks noGrp="1" noChangeAspect="1"/>
          </p:cNvPicPr>
          <p:nvPr>
            <p:ph sz="half" idx="2"/>
          </p:nvPr>
        </p:nvPicPr>
        <p:blipFill rotWithShape="1">
          <a:blip r:embed="rId4"/>
          <a:srcRect t="5609" b="13707"/>
          <a:stretch/>
        </p:blipFill>
        <p:spPr>
          <a:xfrm>
            <a:off x="914400" y="1371600"/>
            <a:ext cx="4572000" cy="2634901"/>
          </a:xfrm>
        </p:spPr>
      </p:pic>
      <p:pic>
        <p:nvPicPr>
          <p:cNvPr id="7" name="Content Placeholder 10">
            <a:hlinkClick r:id="rId5"/>
            <a:extLst>
              <a:ext uri="{FF2B5EF4-FFF2-40B4-BE49-F238E27FC236}">
                <a16:creationId xmlns:a16="http://schemas.microsoft.com/office/drawing/2014/main" id="{AD74CB98-78F9-EA4D-B895-BA8A6333282D}"/>
              </a:ext>
            </a:extLst>
          </p:cNvPr>
          <p:cNvPicPr>
            <a:picLocks noGrp="1" noChangeAspect="1"/>
          </p:cNvPicPr>
          <p:nvPr>
            <p:ph sz="quarter" idx="4"/>
          </p:nvPr>
        </p:nvPicPr>
        <p:blipFill rotWithShape="1">
          <a:blip r:embed="rId6"/>
          <a:srcRect t="5600" b="13716"/>
          <a:stretch/>
        </p:blipFill>
        <p:spPr>
          <a:xfrm>
            <a:off x="5486400" y="1828800"/>
            <a:ext cx="6400800" cy="3688861"/>
          </a:xfrm>
        </p:spPr>
      </p:pic>
      <p:pic>
        <p:nvPicPr>
          <p:cNvPr id="8" name="Picture 7">
            <a:hlinkClick r:id="rId7"/>
            <a:extLst>
              <a:ext uri="{FF2B5EF4-FFF2-40B4-BE49-F238E27FC236}">
                <a16:creationId xmlns:a16="http://schemas.microsoft.com/office/drawing/2014/main" id="{AF7BE646-6A48-024C-BBEE-C934D1AD69BE}"/>
              </a:ext>
            </a:extLst>
          </p:cNvPr>
          <p:cNvPicPr>
            <a:picLocks noChangeAspect="1"/>
          </p:cNvPicPr>
          <p:nvPr/>
        </p:nvPicPr>
        <p:blipFill rotWithShape="1">
          <a:blip r:embed="rId8"/>
          <a:srcRect t="5513" b="13804"/>
          <a:stretch/>
        </p:blipFill>
        <p:spPr>
          <a:xfrm>
            <a:off x="914400" y="4114800"/>
            <a:ext cx="4572000" cy="2634902"/>
          </a:xfrm>
          <a:prstGeom prst="rect">
            <a:avLst/>
          </a:prstGeom>
        </p:spPr>
      </p:pic>
      <p:sp>
        <p:nvSpPr>
          <p:cNvPr id="9" name="TextBox 8">
            <a:extLst>
              <a:ext uri="{FF2B5EF4-FFF2-40B4-BE49-F238E27FC236}">
                <a16:creationId xmlns:a16="http://schemas.microsoft.com/office/drawing/2014/main" id="{52B79CDF-9150-9740-BD9B-544DA360F310}"/>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142299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AC09-0620-4FB2-B86A-6CD15AD9DEEE}"/>
              </a:ext>
            </a:extLst>
          </p:cNvPr>
          <p:cNvSpPr>
            <a:spLocks noGrp="1"/>
          </p:cNvSpPr>
          <p:nvPr>
            <p:ph type="title"/>
          </p:nvPr>
        </p:nvSpPr>
        <p:spPr/>
        <p:txBody>
          <a:bodyPr/>
          <a:lstStyle/>
          <a:p>
            <a:r>
              <a:rPr lang="en-US" dirty="0"/>
              <a:t>Probing Question</a:t>
            </a:r>
          </a:p>
        </p:txBody>
      </p:sp>
      <p:sp>
        <p:nvSpPr>
          <p:cNvPr id="3" name="Content Placeholder 2">
            <a:extLst>
              <a:ext uri="{FF2B5EF4-FFF2-40B4-BE49-F238E27FC236}">
                <a16:creationId xmlns:a16="http://schemas.microsoft.com/office/drawing/2014/main" id="{3395E837-9FD2-4ABD-84E0-641D336C430A}"/>
              </a:ext>
            </a:extLst>
          </p:cNvPr>
          <p:cNvSpPr>
            <a:spLocks noGrp="1"/>
          </p:cNvSpPr>
          <p:nvPr>
            <p:ph idx="1"/>
          </p:nvPr>
        </p:nvSpPr>
        <p:spPr/>
        <p:txBody>
          <a:bodyPr/>
          <a:lstStyle/>
          <a:p>
            <a:r>
              <a:rPr lang="en-US" dirty="0"/>
              <a:t>How much does energy generation effect the health, income, and emissions of states and the people therein?</a:t>
            </a:r>
          </a:p>
        </p:txBody>
      </p:sp>
    </p:spTree>
    <p:extLst>
      <p:ext uri="{BB962C8B-B14F-4D97-AF65-F5344CB8AC3E}">
        <p14:creationId xmlns:p14="http://schemas.microsoft.com/office/powerpoint/2010/main" val="3103307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the fluctuation of energy source generation effect emissions?</a:t>
            </a:r>
            <a:br>
              <a:rPr lang="en-US" sz="2400" dirty="0"/>
            </a:br>
            <a:r>
              <a:rPr lang="en-US" sz="2400" dirty="0"/>
              <a:t>Year 2010</a:t>
            </a:r>
          </a:p>
        </p:txBody>
      </p:sp>
      <p:pic>
        <p:nvPicPr>
          <p:cNvPr id="6" name="Picture 5">
            <a:hlinkClick r:id="rId3"/>
            <a:extLst>
              <a:ext uri="{FF2B5EF4-FFF2-40B4-BE49-F238E27FC236}">
                <a16:creationId xmlns:a16="http://schemas.microsoft.com/office/drawing/2014/main" id="{694BE249-FB56-BA46-939C-A940C43A9DD8}"/>
              </a:ext>
            </a:extLst>
          </p:cNvPr>
          <p:cNvPicPr>
            <a:picLocks noChangeAspect="1"/>
          </p:cNvPicPr>
          <p:nvPr/>
        </p:nvPicPr>
        <p:blipFill rotWithShape="1">
          <a:blip r:embed="rId4"/>
          <a:srcRect t="5513" b="13804"/>
          <a:stretch/>
        </p:blipFill>
        <p:spPr>
          <a:xfrm>
            <a:off x="5486400" y="1828800"/>
            <a:ext cx="6400800" cy="3688862"/>
          </a:xfrm>
          <a:prstGeom prst="rect">
            <a:avLst/>
          </a:prstGeom>
        </p:spPr>
      </p:pic>
      <p:pic>
        <p:nvPicPr>
          <p:cNvPr id="7" name="Picture 6">
            <a:hlinkClick r:id="rId5"/>
            <a:extLst>
              <a:ext uri="{FF2B5EF4-FFF2-40B4-BE49-F238E27FC236}">
                <a16:creationId xmlns:a16="http://schemas.microsoft.com/office/drawing/2014/main" id="{F05216A4-4F13-C24D-A7B8-3784724AF0EB}"/>
              </a:ext>
            </a:extLst>
          </p:cNvPr>
          <p:cNvPicPr>
            <a:picLocks noChangeAspect="1"/>
          </p:cNvPicPr>
          <p:nvPr/>
        </p:nvPicPr>
        <p:blipFill rotWithShape="1">
          <a:blip r:embed="rId6"/>
          <a:srcRect t="5513" b="13804"/>
          <a:stretch/>
        </p:blipFill>
        <p:spPr>
          <a:xfrm>
            <a:off x="914400" y="1371600"/>
            <a:ext cx="4572000" cy="2634902"/>
          </a:xfrm>
          <a:prstGeom prst="rect">
            <a:avLst/>
          </a:prstGeom>
        </p:spPr>
      </p:pic>
      <p:pic>
        <p:nvPicPr>
          <p:cNvPr id="8" name="Picture 7">
            <a:hlinkClick r:id="rId7"/>
            <a:extLst>
              <a:ext uri="{FF2B5EF4-FFF2-40B4-BE49-F238E27FC236}">
                <a16:creationId xmlns:a16="http://schemas.microsoft.com/office/drawing/2014/main" id="{9CAD7A19-C748-AF48-9597-6D88F342C3AB}"/>
              </a:ext>
            </a:extLst>
          </p:cNvPr>
          <p:cNvPicPr>
            <a:picLocks noChangeAspect="1"/>
          </p:cNvPicPr>
          <p:nvPr/>
        </p:nvPicPr>
        <p:blipFill rotWithShape="1">
          <a:blip r:embed="rId8"/>
          <a:srcRect t="5513" b="13804"/>
          <a:stretch/>
        </p:blipFill>
        <p:spPr>
          <a:xfrm>
            <a:off x="914400" y="4114800"/>
            <a:ext cx="4572000" cy="2634902"/>
          </a:xfrm>
          <a:prstGeom prst="rect">
            <a:avLst/>
          </a:prstGeom>
        </p:spPr>
      </p:pic>
      <p:sp>
        <p:nvSpPr>
          <p:cNvPr id="9" name="TextBox 8">
            <a:extLst>
              <a:ext uri="{FF2B5EF4-FFF2-40B4-BE49-F238E27FC236}">
                <a16:creationId xmlns:a16="http://schemas.microsoft.com/office/drawing/2014/main" id="{EC6E4A78-CE31-D641-8D8B-6F1BAEB7BE7B}"/>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130622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the fluctuation of energy source generation effect emissions?</a:t>
            </a:r>
            <a:br>
              <a:rPr lang="en-US" sz="2400" dirty="0"/>
            </a:br>
            <a:r>
              <a:rPr lang="en-US" sz="2400" dirty="0"/>
              <a:t>Year 2014</a:t>
            </a:r>
          </a:p>
        </p:txBody>
      </p:sp>
      <p:pic>
        <p:nvPicPr>
          <p:cNvPr id="6" name="Picture 5">
            <a:hlinkClick r:id="rId3"/>
            <a:extLst>
              <a:ext uri="{FF2B5EF4-FFF2-40B4-BE49-F238E27FC236}">
                <a16:creationId xmlns:a16="http://schemas.microsoft.com/office/drawing/2014/main" id="{CE9AA407-E07D-5449-8FF3-07C44DBC01D5}"/>
              </a:ext>
            </a:extLst>
          </p:cNvPr>
          <p:cNvPicPr>
            <a:picLocks noChangeAspect="1"/>
          </p:cNvPicPr>
          <p:nvPr/>
        </p:nvPicPr>
        <p:blipFill rotWithShape="1">
          <a:blip r:embed="rId4"/>
          <a:srcRect t="5513" b="13804"/>
          <a:stretch/>
        </p:blipFill>
        <p:spPr>
          <a:xfrm>
            <a:off x="914400" y="1371600"/>
            <a:ext cx="4572000" cy="2634902"/>
          </a:xfrm>
          <a:prstGeom prst="rect">
            <a:avLst/>
          </a:prstGeom>
        </p:spPr>
      </p:pic>
      <p:pic>
        <p:nvPicPr>
          <p:cNvPr id="7" name="Picture 6">
            <a:hlinkClick r:id="rId5"/>
            <a:extLst>
              <a:ext uri="{FF2B5EF4-FFF2-40B4-BE49-F238E27FC236}">
                <a16:creationId xmlns:a16="http://schemas.microsoft.com/office/drawing/2014/main" id="{4EC4D1CA-9309-A04A-8784-52D3F6E4CAE9}"/>
              </a:ext>
            </a:extLst>
          </p:cNvPr>
          <p:cNvPicPr>
            <a:picLocks noChangeAspect="1"/>
          </p:cNvPicPr>
          <p:nvPr/>
        </p:nvPicPr>
        <p:blipFill rotWithShape="1">
          <a:blip r:embed="rId6"/>
          <a:srcRect t="5513" b="13804"/>
          <a:stretch/>
        </p:blipFill>
        <p:spPr>
          <a:xfrm>
            <a:off x="5486400" y="1828800"/>
            <a:ext cx="6400800" cy="3688862"/>
          </a:xfrm>
          <a:prstGeom prst="rect">
            <a:avLst/>
          </a:prstGeom>
        </p:spPr>
      </p:pic>
      <p:pic>
        <p:nvPicPr>
          <p:cNvPr id="9" name="Picture 8">
            <a:hlinkClick r:id="rId7"/>
            <a:extLst>
              <a:ext uri="{FF2B5EF4-FFF2-40B4-BE49-F238E27FC236}">
                <a16:creationId xmlns:a16="http://schemas.microsoft.com/office/drawing/2014/main" id="{D9A8ADC9-2B4D-264D-B065-ECA086A5C196}"/>
              </a:ext>
            </a:extLst>
          </p:cNvPr>
          <p:cNvPicPr>
            <a:picLocks noChangeAspect="1"/>
          </p:cNvPicPr>
          <p:nvPr/>
        </p:nvPicPr>
        <p:blipFill rotWithShape="1">
          <a:blip r:embed="rId8"/>
          <a:srcRect t="5513" b="13804"/>
          <a:stretch/>
        </p:blipFill>
        <p:spPr>
          <a:xfrm>
            <a:off x="914400" y="4114800"/>
            <a:ext cx="4572000" cy="2634902"/>
          </a:xfrm>
          <a:prstGeom prst="rect">
            <a:avLst/>
          </a:prstGeom>
        </p:spPr>
      </p:pic>
      <p:sp>
        <p:nvSpPr>
          <p:cNvPr id="8" name="TextBox 7">
            <a:extLst>
              <a:ext uri="{FF2B5EF4-FFF2-40B4-BE49-F238E27FC236}">
                <a16:creationId xmlns:a16="http://schemas.microsoft.com/office/drawing/2014/main" id="{4F9C7593-0146-4F46-9A76-374A1BB9E547}"/>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94096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emissions effect respiratory health?</a:t>
            </a:r>
            <a:br>
              <a:rPr lang="en-US" sz="2400" dirty="0"/>
            </a:br>
            <a:r>
              <a:rPr lang="en-US" sz="2400" dirty="0"/>
              <a:t>Year 2000</a:t>
            </a:r>
          </a:p>
        </p:txBody>
      </p:sp>
      <p:sp>
        <p:nvSpPr>
          <p:cNvPr id="8" name="Text Placeholder 4">
            <a:extLst>
              <a:ext uri="{FF2B5EF4-FFF2-40B4-BE49-F238E27FC236}">
                <a16:creationId xmlns:a16="http://schemas.microsoft.com/office/drawing/2014/main" id="{324F3653-9867-E742-8FD7-F9D151BCB1DF}"/>
              </a:ext>
            </a:extLst>
          </p:cNvPr>
          <p:cNvSpPr>
            <a:spLocks noGrp="1"/>
          </p:cNvSpPr>
          <p:nvPr>
            <p:ph type="body" idx="1"/>
          </p:nvPr>
        </p:nvSpPr>
        <p:spPr>
          <a:xfrm>
            <a:off x="839788" y="1681163"/>
            <a:ext cx="5157787" cy="823912"/>
          </a:xfrm>
        </p:spPr>
        <p:txBody>
          <a:bodyPr anchor="t">
            <a:normAutofit/>
          </a:bodyPr>
          <a:lstStyle/>
          <a:p>
            <a:r>
              <a:rPr lang="en-US" sz="1800" dirty="0"/>
              <a:t>Chronic Respiratory Disease Mortality Rate</a:t>
            </a:r>
          </a:p>
        </p:txBody>
      </p:sp>
      <p:sp>
        <p:nvSpPr>
          <p:cNvPr id="10" name="Text Placeholder 6">
            <a:extLst>
              <a:ext uri="{FF2B5EF4-FFF2-40B4-BE49-F238E27FC236}">
                <a16:creationId xmlns:a16="http://schemas.microsoft.com/office/drawing/2014/main" id="{C61E1CC6-000B-0E44-8902-F62BA8C868C8}"/>
              </a:ext>
            </a:extLst>
          </p:cNvPr>
          <p:cNvSpPr>
            <a:spLocks noGrp="1"/>
          </p:cNvSpPr>
          <p:nvPr>
            <p:ph type="body" sz="quarter" idx="3"/>
          </p:nvPr>
        </p:nvSpPr>
        <p:spPr>
          <a:xfrm>
            <a:off x="6172200" y="1681163"/>
            <a:ext cx="5183188" cy="823912"/>
          </a:xfrm>
        </p:spPr>
        <p:txBody>
          <a:bodyPr anchor="t">
            <a:normAutofit/>
          </a:bodyPr>
          <a:lstStyle/>
          <a:p>
            <a:r>
              <a:rPr lang="en-US" sz="1800" dirty="0"/>
              <a:t>CO2 Emissions</a:t>
            </a:r>
          </a:p>
        </p:txBody>
      </p:sp>
      <p:pic>
        <p:nvPicPr>
          <p:cNvPr id="11" name="Content Placeholder 10">
            <a:hlinkClick r:id="rId3"/>
            <a:extLst>
              <a:ext uri="{FF2B5EF4-FFF2-40B4-BE49-F238E27FC236}">
                <a16:creationId xmlns:a16="http://schemas.microsoft.com/office/drawing/2014/main" id="{24BFF5DC-585F-6945-A0FD-0B0FDE7171AB}"/>
              </a:ext>
            </a:extLst>
          </p:cNvPr>
          <p:cNvPicPr>
            <a:picLocks noChangeAspect="1"/>
          </p:cNvPicPr>
          <p:nvPr/>
        </p:nvPicPr>
        <p:blipFill rotWithShape="1">
          <a:blip r:embed="rId4"/>
          <a:srcRect t="5429" b="13715"/>
          <a:stretch/>
        </p:blipFill>
        <p:spPr>
          <a:xfrm>
            <a:off x="5997575" y="2743200"/>
            <a:ext cx="5943600" cy="3432633"/>
          </a:xfrm>
          <a:prstGeom prst="rect">
            <a:avLst/>
          </a:prstGeom>
        </p:spPr>
      </p:pic>
      <p:pic>
        <p:nvPicPr>
          <p:cNvPr id="12" name="Content Placeholder 8">
            <a:hlinkClick r:id="rId5"/>
            <a:extLst>
              <a:ext uri="{FF2B5EF4-FFF2-40B4-BE49-F238E27FC236}">
                <a16:creationId xmlns:a16="http://schemas.microsoft.com/office/drawing/2014/main" id="{E8443FF3-C972-BB48-A77A-C338553AFC10}"/>
              </a:ext>
            </a:extLst>
          </p:cNvPr>
          <p:cNvPicPr>
            <a:picLocks noChangeAspect="1"/>
          </p:cNvPicPr>
          <p:nvPr/>
        </p:nvPicPr>
        <p:blipFill rotWithShape="1">
          <a:blip r:embed="rId6"/>
          <a:srcRect t="5417" b="13900"/>
          <a:stretch/>
        </p:blipFill>
        <p:spPr>
          <a:xfrm>
            <a:off x="90572" y="2743200"/>
            <a:ext cx="5943599" cy="3425371"/>
          </a:xfrm>
          <a:prstGeom prst="rect">
            <a:avLst/>
          </a:prstGeom>
        </p:spPr>
      </p:pic>
      <p:sp>
        <p:nvSpPr>
          <p:cNvPr id="13" name="TextBox 12">
            <a:extLst>
              <a:ext uri="{FF2B5EF4-FFF2-40B4-BE49-F238E27FC236}">
                <a16:creationId xmlns:a16="http://schemas.microsoft.com/office/drawing/2014/main" id="{7FA71E13-7211-2845-B7FA-90FFF4705656}"/>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274949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emissions effect respiratory health?</a:t>
            </a:r>
            <a:br>
              <a:rPr lang="en-US" sz="2400" dirty="0"/>
            </a:br>
            <a:r>
              <a:rPr lang="en-US" sz="2400" dirty="0"/>
              <a:t>Year 2005</a:t>
            </a:r>
          </a:p>
        </p:txBody>
      </p:sp>
      <p:sp>
        <p:nvSpPr>
          <p:cNvPr id="14" name="Text Placeholder 4">
            <a:extLst>
              <a:ext uri="{FF2B5EF4-FFF2-40B4-BE49-F238E27FC236}">
                <a16:creationId xmlns:a16="http://schemas.microsoft.com/office/drawing/2014/main" id="{2D87C621-AE16-6A4F-8C26-2E025B4ED3C1}"/>
              </a:ext>
            </a:extLst>
          </p:cNvPr>
          <p:cNvSpPr>
            <a:spLocks noGrp="1"/>
          </p:cNvSpPr>
          <p:nvPr>
            <p:ph type="body" idx="1"/>
          </p:nvPr>
        </p:nvSpPr>
        <p:spPr>
          <a:xfrm>
            <a:off x="839788" y="1681163"/>
            <a:ext cx="5157787" cy="823912"/>
          </a:xfrm>
        </p:spPr>
        <p:txBody>
          <a:bodyPr anchor="t">
            <a:normAutofit/>
          </a:bodyPr>
          <a:lstStyle/>
          <a:p>
            <a:r>
              <a:rPr lang="en-US" sz="1800" dirty="0"/>
              <a:t>Chronic Respiratory Disease Mortality Rate</a:t>
            </a:r>
          </a:p>
        </p:txBody>
      </p:sp>
      <p:sp>
        <p:nvSpPr>
          <p:cNvPr id="15" name="Text Placeholder 6">
            <a:extLst>
              <a:ext uri="{FF2B5EF4-FFF2-40B4-BE49-F238E27FC236}">
                <a16:creationId xmlns:a16="http://schemas.microsoft.com/office/drawing/2014/main" id="{A52B1AE3-C3F6-9741-9531-8491F7490598}"/>
              </a:ext>
            </a:extLst>
          </p:cNvPr>
          <p:cNvSpPr>
            <a:spLocks noGrp="1"/>
          </p:cNvSpPr>
          <p:nvPr>
            <p:ph type="body" sz="quarter" idx="3"/>
          </p:nvPr>
        </p:nvSpPr>
        <p:spPr>
          <a:xfrm>
            <a:off x="6172200" y="1681163"/>
            <a:ext cx="5183188" cy="823912"/>
          </a:xfrm>
        </p:spPr>
        <p:txBody>
          <a:bodyPr anchor="t">
            <a:normAutofit/>
          </a:bodyPr>
          <a:lstStyle/>
          <a:p>
            <a:r>
              <a:rPr lang="en-US" sz="1800" dirty="0"/>
              <a:t>CO2 Emissions</a:t>
            </a:r>
          </a:p>
        </p:txBody>
      </p:sp>
      <p:pic>
        <p:nvPicPr>
          <p:cNvPr id="16" name="Content Placeholder 10">
            <a:hlinkClick r:id="rId3"/>
            <a:extLst>
              <a:ext uri="{FF2B5EF4-FFF2-40B4-BE49-F238E27FC236}">
                <a16:creationId xmlns:a16="http://schemas.microsoft.com/office/drawing/2014/main" id="{D567C3AB-C168-5942-9FF1-E831E0527C5A}"/>
              </a:ext>
            </a:extLst>
          </p:cNvPr>
          <p:cNvPicPr>
            <a:picLocks noChangeAspect="1"/>
          </p:cNvPicPr>
          <p:nvPr/>
        </p:nvPicPr>
        <p:blipFill rotWithShape="1">
          <a:blip r:embed="rId4"/>
          <a:srcRect t="5600" b="13716"/>
          <a:stretch/>
        </p:blipFill>
        <p:spPr>
          <a:xfrm>
            <a:off x="5997575" y="2743200"/>
            <a:ext cx="5943600" cy="3425371"/>
          </a:xfrm>
          <a:prstGeom prst="rect">
            <a:avLst/>
          </a:prstGeom>
        </p:spPr>
      </p:pic>
      <p:pic>
        <p:nvPicPr>
          <p:cNvPr id="17" name="Content Placeholder 8">
            <a:hlinkClick r:id="rId5"/>
            <a:extLst>
              <a:ext uri="{FF2B5EF4-FFF2-40B4-BE49-F238E27FC236}">
                <a16:creationId xmlns:a16="http://schemas.microsoft.com/office/drawing/2014/main" id="{117C1489-C1AF-154F-A14C-853B09BB0718}"/>
              </a:ext>
            </a:extLst>
          </p:cNvPr>
          <p:cNvPicPr>
            <a:picLocks noChangeAspect="1"/>
          </p:cNvPicPr>
          <p:nvPr/>
        </p:nvPicPr>
        <p:blipFill rotWithShape="1">
          <a:blip r:embed="rId6"/>
          <a:srcRect t="5609" b="13707"/>
          <a:stretch/>
        </p:blipFill>
        <p:spPr>
          <a:xfrm>
            <a:off x="91440" y="2743200"/>
            <a:ext cx="5943599" cy="3425371"/>
          </a:xfrm>
          <a:prstGeom prst="rect">
            <a:avLst/>
          </a:prstGeom>
        </p:spPr>
      </p:pic>
      <p:sp>
        <p:nvSpPr>
          <p:cNvPr id="18" name="TextBox 17">
            <a:extLst>
              <a:ext uri="{FF2B5EF4-FFF2-40B4-BE49-F238E27FC236}">
                <a16:creationId xmlns:a16="http://schemas.microsoft.com/office/drawing/2014/main" id="{6B55CCBD-DFBE-C040-8124-76307F0F29A2}"/>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2678524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emissions effect respiratory health?</a:t>
            </a:r>
            <a:br>
              <a:rPr lang="en-US" sz="2400" dirty="0"/>
            </a:br>
            <a:r>
              <a:rPr lang="en-US" sz="2400" dirty="0"/>
              <a:t>Year 2010</a:t>
            </a:r>
          </a:p>
        </p:txBody>
      </p:sp>
      <p:sp>
        <p:nvSpPr>
          <p:cNvPr id="14" name="Text Placeholder 4">
            <a:extLst>
              <a:ext uri="{FF2B5EF4-FFF2-40B4-BE49-F238E27FC236}">
                <a16:creationId xmlns:a16="http://schemas.microsoft.com/office/drawing/2014/main" id="{FB358564-7454-DE4B-B472-477640FFCC9E}"/>
              </a:ext>
            </a:extLst>
          </p:cNvPr>
          <p:cNvSpPr>
            <a:spLocks noGrp="1"/>
          </p:cNvSpPr>
          <p:nvPr>
            <p:ph type="body" idx="1"/>
          </p:nvPr>
        </p:nvSpPr>
        <p:spPr>
          <a:xfrm>
            <a:off x="839788" y="1681163"/>
            <a:ext cx="5157787" cy="823912"/>
          </a:xfrm>
        </p:spPr>
        <p:txBody>
          <a:bodyPr anchor="t">
            <a:normAutofit/>
          </a:bodyPr>
          <a:lstStyle/>
          <a:p>
            <a:r>
              <a:rPr lang="en-US" sz="1800" dirty="0"/>
              <a:t>Chronic Respiratory Disease Mortality Rate</a:t>
            </a:r>
          </a:p>
        </p:txBody>
      </p:sp>
      <p:sp>
        <p:nvSpPr>
          <p:cNvPr id="15" name="Text Placeholder 6">
            <a:extLst>
              <a:ext uri="{FF2B5EF4-FFF2-40B4-BE49-F238E27FC236}">
                <a16:creationId xmlns:a16="http://schemas.microsoft.com/office/drawing/2014/main" id="{61366A01-2DA4-114F-BA48-33E2F13AD2D0}"/>
              </a:ext>
            </a:extLst>
          </p:cNvPr>
          <p:cNvSpPr>
            <a:spLocks noGrp="1"/>
          </p:cNvSpPr>
          <p:nvPr>
            <p:ph type="body" sz="quarter" idx="3"/>
          </p:nvPr>
        </p:nvSpPr>
        <p:spPr>
          <a:xfrm>
            <a:off x="6172200" y="1681163"/>
            <a:ext cx="5183188" cy="823912"/>
          </a:xfrm>
        </p:spPr>
        <p:txBody>
          <a:bodyPr anchor="t">
            <a:normAutofit/>
          </a:bodyPr>
          <a:lstStyle/>
          <a:p>
            <a:r>
              <a:rPr lang="en-US" sz="1800" dirty="0"/>
              <a:t>CO2 Emissions</a:t>
            </a:r>
          </a:p>
        </p:txBody>
      </p:sp>
      <p:pic>
        <p:nvPicPr>
          <p:cNvPr id="16" name="Picture 15">
            <a:hlinkClick r:id="rId3"/>
            <a:extLst>
              <a:ext uri="{FF2B5EF4-FFF2-40B4-BE49-F238E27FC236}">
                <a16:creationId xmlns:a16="http://schemas.microsoft.com/office/drawing/2014/main" id="{2EA9C5E6-ACDC-B846-81CC-1193CE68EA45}"/>
              </a:ext>
            </a:extLst>
          </p:cNvPr>
          <p:cNvPicPr>
            <a:picLocks noChangeAspect="1"/>
          </p:cNvPicPr>
          <p:nvPr/>
        </p:nvPicPr>
        <p:blipFill rotWithShape="1">
          <a:blip r:embed="rId4"/>
          <a:srcRect t="5513" b="13804"/>
          <a:stretch/>
        </p:blipFill>
        <p:spPr>
          <a:xfrm>
            <a:off x="5996687" y="2743200"/>
            <a:ext cx="5943600" cy="3425372"/>
          </a:xfrm>
          <a:prstGeom prst="rect">
            <a:avLst/>
          </a:prstGeom>
        </p:spPr>
      </p:pic>
      <p:pic>
        <p:nvPicPr>
          <p:cNvPr id="17" name="Picture 16">
            <a:hlinkClick r:id="rId5"/>
            <a:extLst>
              <a:ext uri="{FF2B5EF4-FFF2-40B4-BE49-F238E27FC236}">
                <a16:creationId xmlns:a16="http://schemas.microsoft.com/office/drawing/2014/main" id="{F4328348-E1AB-8146-95EF-D78527943978}"/>
              </a:ext>
            </a:extLst>
          </p:cNvPr>
          <p:cNvPicPr>
            <a:picLocks noChangeAspect="1"/>
          </p:cNvPicPr>
          <p:nvPr/>
        </p:nvPicPr>
        <p:blipFill rotWithShape="1">
          <a:blip r:embed="rId6"/>
          <a:srcRect t="5513" b="13804"/>
          <a:stretch/>
        </p:blipFill>
        <p:spPr>
          <a:xfrm>
            <a:off x="91440" y="2743200"/>
            <a:ext cx="5943600" cy="3425372"/>
          </a:xfrm>
          <a:prstGeom prst="rect">
            <a:avLst/>
          </a:prstGeom>
        </p:spPr>
      </p:pic>
      <p:sp>
        <p:nvSpPr>
          <p:cNvPr id="18" name="TextBox 17">
            <a:extLst>
              <a:ext uri="{FF2B5EF4-FFF2-40B4-BE49-F238E27FC236}">
                <a16:creationId xmlns:a16="http://schemas.microsoft.com/office/drawing/2014/main" id="{4416054C-8009-5648-83AD-396208DA5011}"/>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204653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emissions effect respiratory health?</a:t>
            </a:r>
            <a:br>
              <a:rPr lang="en-US" sz="2400" dirty="0"/>
            </a:br>
            <a:r>
              <a:rPr lang="en-US" sz="2400" dirty="0"/>
              <a:t>Year 2014</a:t>
            </a:r>
          </a:p>
        </p:txBody>
      </p:sp>
      <p:sp>
        <p:nvSpPr>
          <p:cNvPr id="14" name="Text Placeholder 4">
            <a:extLst>
              <a:ext uri="{FF2B5EF4-FFF2-40B4-BE49-F238E27FC236}">
                <a16:creationId xmlns:a16="http://schemas.microsoft.com/office/drawing/2014/main" id="{823268BD-6B2D-1D48-A108-9154CD3658F7}"/>
              </a:ext>
            </a:extLst>
          </p:cNvPr>
          <p:cNvSpPr>
            <a:spLocks noGrp="1"/>
          </p:cNvSpPr>
          <p:nvPr>
            <p:ph type="body" idx="1"/>
          </p:nvPr>
        </p:nvSpPr>
        <p:spPr>
          <a:xfrm>
            <a:off x="839788" y="1681163"/>
            <a:ext cx="5157787" cy="823912"/>
          </a:xfrm>
        </p:spPr>
        <p:txBody>
          <a:bodyPr anchor="t">
            <a:normAutofit/>
          </a:bodyPr>
          <a:lstStyle/>
          <a:p>
            <a:r>
              <a:rPr lang="en-US" sz="1800" dirty="0"/>
              <a:t>Chronic Respiratory Disease Mortality Rate</a:t>
            </a:r>
          </a:p>
        </p:txBody>
      </p:sp>
      <p:sp>
        <p:nvSpPr>
          <p:cNvPr id="15" name="Text Placeholder 6">
            <a:extLst>
              <a:ext uri="{FF2B5EF4-FFF2-40B4-BE49-F238E27FC236}">
                <a16:creationId xmlns:a16="http://schemas.microsoft.com/office/drawing/2014/main" id="{034034B2-66A2-194A-9439-B190470E6E02}"/>
              </a:ext>
            </a:extLst>
          </p:cNvPr>
          <p:cNvSpPr>
            <a:spLocks noGrp="1"/>
          </p:cNvSpPr>
          <p:nvPr>
            <p:ph type="body" sz="quarter" idx="3"/>
          </p:nvPr>
        </p:nvSpPr>
        <p:spPr>
          <a:xfrm>
            <a:off x="6172200" y="1681163"/>
            <a:ext cx="5183188" cy="823912"/>
          </a:xfrm>
        </p:spPr>
        <p:txBody>
          <a:bodyPr anchor="t">
            <a:normAutofit/>
          </a:bodyPr>
          <a:lstStyle/>
          <a:p>
            <a:r>
              <a:rPr lang="en-US" sz="1800" dirty="0"/>
              <a:t>CO2 Emissions</a:t>
            </a:r>
          </a:p>
        </p:txBody>
      </p:sp>
      <p:pic>
        <p:nvPicPr>
          <p:cNvPr id="16" name="Picture 15">
            <a:hlinkClick r:id="rId3"/>
            <a:extLst>
              <a:ext uri="{FF2B5EF4-FFF2-40B4-BE49-F238E27FC236}">
                <a16:creationId xmlns:a16="http://schemas.microsoft.com/office/drawing/2014/main" id="{BA753053-F888-1146-A248-99DB802A2447}"/>
              </a:ext>
            </a:extLst>
          </p:cNvPr>
          <p:cNvPicPr>
            <a:picLocks noChangeAspect="1"/>
          </p:cNvPicPr>
          <p:nvPr/>
        </p:nvPicPr>
        <p:blipFill rotWithShape="1">
          <a:blip r:embed="rId4"/>
          <a:srcRect t="5513" b="13804"/>
          <a:stretch/>
        </p:blipFill>
        <p:spPr>
          <a:xfrm>
            <a:off x="5998464" y="2743200"/>
            <a:ext cx="5943600" cy="3425372"/>
          </a:xfrm>
          <a:prstGeom prst="rect">
            <a:avLst/>
          </a:prstGeom>
        </p:spPr>
      </p:pic>
      <p:pic>
        <p:nvPicPr>
          <p:cNvPr id="17" name="Picture 16">
            <a:hlinkClick r:id="rId5"/>
            <a:extLst>
              <a:ext uri="{FF2B5EF4-FFF2-40B4-BE49-F238E27FC236}">
                <a16:creationId xmlns:a16="http://schemas.microsoft.com/office/drawing/2014/main" id="{B9EF52EE-073C-EE48-BEE0-393A3ED3FBA3}"/>
              </a:ext>
            </a:extLst>
          </p:cNvPr>
          <p:cNvPicPr>
            <a:picLocks noChangeAspect="1"/>
          </p:cNvPicPr>
          <p:nvPr/>
        </p:nvPicPr>
        <p:blipFill rotWithShape="1">
          <a:blip r:embed="rId6"/>
          <a:srcRect t="5513" b="13804"/>
          <a:stretch/>
        </p:blipFill>
        <p:spPr>
          <a:xfrm>
            <a:off x="91440" y="2743200"/>
            <a:ext cx="5943600" cy="3425372"/>
          </a:xfrm>
          <a:prstGeom prst="rect">
            <a:avLst/>
          </a:prstGeom>
        </p:spPr>
      </p:pic>
      <p:sp>
        <p:nvSpPr>
          <p:cNvPr id="18" name="TextBox 17">
            <a:extLst>
              <a:ext uri="{FF2B5EF4-FFF2-40B4-BE49-F238E27FC236}">
                <a16:creationId xmlns:a16="http://schemas.microsoft.com/office/drawing/2014/main" id="{E976F76E-A387-4442-B6F1-4D34155872CB}"/>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2197263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energy source generation relate to income?</a:t>
            </a:r>
            <a:br>
              <a:rPr lang="en-US" sz="2400" dirty="0"/>
            </a:br>
            <a:r>
              <a:rPr lang="en-US" sz="2400" dirty="0"/>
              <a:t>Year 2000</a:t>
            </a:r>
          </a:p>
        </p:txBody>
      </p:sp>
      <p:sp>
        <p:nvSpPr>
          <p:cNvPr id="8" name="TextBox 7">
            <a:extLst>
              <a:ext uri="{FF2B5EF4-FFF2-40B4-BE49-F238E27FC236}">
                <a16:creationId xmlns:a16="http://schemas.microsoft.com/office/drawing/2014/main" id="{4F9C7593-0146-4F46-9A76-374A1BB9E547}"/>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pic>
        <p:nvPicPr>
          <p:cNvPr id="10" name="Content Placeholder 10">
            <a:hlinkClick r:id="rId3"/>
            <a:extLst>
              <a:ext uri="{FF2B5EF4-FFF2-40B4-BE49-F238E27FC236}">
                <a16:creationId xmlns:a16="http://schemas.microsoft.com/office/drawing/2014/main" id="{84694288-54CA-054B-8100-F3368C297F2A}"/>
              </a:ext>
            </a:extLst>
          </p:cNvPr>
          <p:cNvPicPr>
            <a:picLocks noChangeAspect="1"/>
          </p:cNvPicPr>
          <p:nvPr/>
        </p:nvPicPr>
        <p:blipFill rotWithShape="1">
          <a:blip r:embed="rId4"/>
          <a:srcRect t="5600" b="13716"/>
          <a:stretch/>
        </p:blipFill>
        <p:spPr>
          <a:xfrm>
            <a:off x="5486400" y="1828800"/>
            <a:ext cx="6400800" cy="3688861"/>
          </a:xfrm>
          <a:prstGeom prst="rect">
            <a:avLst/>
          </a:prstGeom>
        </p:spPr>
      </p:pic>
      <p:pic>
        <p:nvPicPr>
          <p:cNvPr id="11" name="Content Placeholder 8">
            <a:hlinkClick r:id="rId5"/>
            <a:extLst>
              <a:ext uri="{FF2B5EF4-FFF2-40B4-BE49-F238E27FC236}">
                <a16:creationId xmlns:a16="http://schemas.microsoft.com/office/drawing/2014/main" id="{C45F098A-C188-4242-A001-BB67E46B2314}"/>
              </a:ext>
            </a:extLst>
          </p:cNvPr>
          <p:cNvPicPr>
            <a:picLocks noChangeAspect="1"/>
          </p:cNvPicPr>
          <p:nvPr/>
        </p:nvPicPr>
        <p:blipFill rotWithShape="1">
          <a:blip r:embed="rId6"/>
          <a:srcRect t="5438" b="13707"/>
          <a:stretch/>
        </p:blipFill>
        <p:spPr>
          <a:xfrm>
            <a:off x="914400" y="1371600"/>
            <a:ext cx="4572000" cy="2640487"/>
          </a:xfrm>
          <a:prstGeom prst="rect">
            <a:avLst/>
          </a:prstGeom>
        </p:spPr>
      </p:pic>
      <p:pic>
        <p:nvPicPr>
          <p:cNvPr id="12" name="Picture 11">
            <a:hlinkClick r:id="rId7"/>
            <a:extLst>
              <a:ext uri="{FF2B5EF4-FFF2-40B4-BE49-F238E27FC236}">
                <a16:creationId xmlns:a16="http://schemas.microsoft.com/office/drawing/2014/main" id="{88C99994-D3C1-FE49-814B-788D7C77219D}"/>
              </a:ext>
            </a:extLst>
          </p:cNvPr>
          <p:cNvPicPr>
            <a:picLocks noChangeAspect="1"/>
          </p:cNvPicPr>
          <p:nvPr/>
        </p:nvPicPr>
        <p:blipFill rotWithShape="1">
          <a:blip r:embed="rId8"/>
          <a:srcRect t="5513" b="13804"/>
          <a:stretch/>
        </p:blipFill>
        <p:spPr>
          <a:xfrm>
            <a:off x="914400" y="4114800"/>
            <a:ext cx="4572000" cy="2634901"/>
          </a:xfrm>
          <a:prstGeom prst="rect">
            <a:avLst/>
          </a:prstGeom>
        </p:spPr>
      </p:pic>
    </p:spTree>
    <p:extLst>
      <p:ext uri="{BB962C8B-B14F-4D97-AF65-F5344CB8AC3E}">
        <p14:creationId xmlns:p14="http://schemas.microsoft.com/office/powerpoint/2010/main" val="2707665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hlinkClick r:id="rId3"/>
            <a:extLst>
              <a:ext uri="{FF2B5EF4-FFF2-40B4-BE49-F238E27FC236}">
                <a16:creationId xmlns:a16="http://schemas.microsoft.com/office/drawing/2014/main" id="{B86DEA96-45C6-4342-98C5-A4219FC28C28}"/>
              </a:ext>
            </a:extLst>
          </p:cNvPr>
          <p:cNvPicPr>
            <a:picLocks noChangeAspect="1"/>
          </p:cNvPicPr>
          <p:nvPr/>
        </p:nvPicPr>
        <p:blipFill rotWithShape="1">
          <a:blip r:embed="rId4"/>
          <a:srcRect t="5513" b="13804"/>
          <a:stretch/>
        </p:blipFill>
        <p:spPr>
          <a:xfrm>
            <a:off x="914400" y="4114800"/>
            <a:ext cx="4572000" cy="2634902"/>
          </a:xfrm>
          <a:prstGeom prst="rect">
            <a:avLst/>
          </a:prstGeom>
        </p:spPr>
      </p:pic>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energy source generation relate to income?</a:t>
            </a:r>
            <a:br>
              <a:rPr lang="en-US" sz="2400" dirty="0"/>
            </a:br>
            <a:r>
              <a:rPr lang="en-US" sz="2400" dirty="0"/>
              <a:t>Year 2005</a:t>
            </a:r>
          </a:p>
        </p:txBody>
      </p:sp>
      <p:sp>
        <p:nvSpPr>
          <p:cNvPr id="8" name="TextBox 7">
            <a:extLst>
              <a:ext uri="{FF2B5EF4-FFF2-40B4-BE49-F238E27FC236}">
                <a16:creationId xmlns:a16="http://schemas.microsoft.com/office/drawing/2014/main" id="{4F9C7593-0146-4F46-9A76-374A1BB9E547}"/>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pic>
        <p:nvPicPr>
          <p:cNvPr id="7" name="Content Placeholder 10">
            <a:hlinkClick r:id="rId5"/>
            <a:extLst>
              <a:ext uri="{FF2B5EF4-FFF2-40B4-BE49-F238E27FC236}">
                <a16:creationId xmlns:a16="http://schemas.microsoft.com/office/drawing/2014/main" id="{5F09A13D-1A11-7B43-BADB-33C688113E7C}"/>
              </a:ext>
            </a:extLst>
          </p:cNvPr>
          <p:cNvPicPr>
            <a:picLocks noChangeAspect="1"/>
          </p:cNvPicPr>
          <p:nvPr/>
        </p:nvPicPr>
        <p:blipFill rotWithShape="1">
          <a:blip r:embed="rId6"/>
          <a:srcRect t="5257" b="14058"/>
          <a:stretch/>
        </p:blipFill>
        <p:spPr>
          <a:xfrm>
            <a:off x="5486400" y="1828800"/>
            <a:ext cx="6400800" cy="3688862"/>
          </a:xfrm>
          <a:prstGeom prst="rect">
            <a:avLst/>
          </a:prstGeom>
        </p:spPr>
      </p:pic>
      <p:pic>
        <p:nvPicPr>
          <p:cNvPr id="12" name="Content Placeholder 8">
            <a:hlinkClick r:id="rId7"/>
            <a:extLst>
              <a:ext uri="{FF2B5EF4-FFF2-40B4-BE49-F238E27FC236}">
                <a16:creationId xmlns:a16="http://schemas.microsoft.com/office/drawing/2014/main" id="{8B25A956-C0E4-794B-9B0B-5967E09822F9}"/>
              </a:ext>
            </a:extLst>
          </p:cNvPr>
          <p:cNvPicPr>
            <a:picLocks noGrp="1" noChangeAspect="1"/>
          </p:cNvPicPr>
          <p:nvPr>
            <p:ph sz="half" idx="2"/>
          </p:nvPr>
        </p:nvPicPr>
        <p:blipFill rotWithShape="1">
          <a:blip r:embed="rId8"/>
          <a:srcRect t="5609" b="13707"/>
          <a:stretch/>
        </p:blipFill>
        <p:spPr>
          <a:xfrm>
            <a:off x="914400" y="1371600"/>
            <a:ext cx="4572000" cy="2634901"/>
          </a:xfrm>
        </p:spPr>
      </p:pic>
    </p:spTree>
    <p:extLst>
      <p:ext uri="{BB962C8B-B14F-4D97-AF65-F5344CB8AC3E}">
        <p14:creationId xmlns:p14="http://schemas.microsoft.com/office/powerpoint/2010/main" val="2612732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energy source generation relate to income?</a:t>
            </a:r>
            <a:br>
              <a:rPr lang="en-US" sz="2400" dirty="0"/>
            </a:br>
            <a:r>
              <a:rPr lang="en-US" sz="2400" dirty="0"/>
              <a:t>Year 2010</a:t>
            </a:r>
          </a:p>
        </p:txBody>
      </p:sp>
      <p:pic>
        <p:nvPicPr>
          <p:cNvPr id="11" name="Picture 10">
            <a:hlinkClick r:id="rId3"/>
            <a:extLst>
              <a:ext uri="{FF2B5EF4-FFF2-40B4-BE49-F238E27FC236}">
                <a16:creationId xmlns:a16="http://schemas.microsoft.com/office/drawing/2014/main" id="{7A09EE01-4DBD-FB43-9F2B-6B7BA7588321}"/>
              </a:ext>
            </a:extLst>
          </p:cNvPr>
          <p:cNvPicPr>
            <a:picLocks noChangeAspect="1"/>
          </p:cNvPicPr>
          <p:nvPr/>
        </p:nvPicPr>
        <p:blipFill rotWithShape="1">
          <a:blip r:embed="rId4"/>
          <a:srcRect t="5513" b="13804"/>
          <a:stretch/>
        </p:blipFill>
        <p:spPr>
          <a:xfrm>
            <a:off x="5486400" y="1828800"/>
            <a:ext cx="6400800" cy="3688862"/>
          </a:xfrm>
          <a:prstGeom prst="rect">
            <a:avLst/>
          </a:prstGeom>
        </p:spPr>
      </p:pic>
      <p:pic>
        <p:nvPicPr>
          <p:cNvPr id="12" name="Picture 11">
            <a:hlinkClick r:id="rId5"/>
            <a:extLst>
              <a:ext uri="{FF2B5EF4-FFF2-40B4-BE49-F238E27FC236}">
                <a16:creationId xmlns:a16="http://schemas.microsoft.com/office/drawing/2014/main" id="{261CA519-D24F-9B40-920D-2990CBFE0974}"/>
              </a:ext>
            </a:extLst>
          </p:cNvPr>
          <p:cNvPicPr>
            <a:picLocks noChangeAspect="1"/>
          </p:cNvPicPr>
          <p:nvPr/>
        </p:nvPicPr>
        <p:blipFill rotWithShape="1">
          <a:blip r:embed="rId6"/>
          <a:srcRect t="5513" b="13804"/>
          <a:stretch/>
        </p:blipFill>
        <p:spPr>
          <a:xfrm>
            <a:off x="914400" y="1371600"/>
            <a:ext cx="4572000" cy="2634902"/>
          </a:xfrm>
          <a:prstGeom prst="rect">
            <a:avLst/>
          </a:prstGeom>
        </p:spPr>
      </p:pic>
      <p:pic>
        <p:nvPicPr>
          <p:cNvPr id="13" name="Picture 12">
            <a:hlinkClick r:id="rId7"/>
            <a:extLst>
              <a:ext uri="{FF2B5EF4-FFF2-40B4-BE49-F238E27FC236}">
                <a16:creationId xmlns:a16="http://schemas.microsoft.com/office/drawing/2014/main" id="{27897AFD-F95F-9546-BD6C-5BE5A017824D}"/>
              </a:ext>
            </a:extLst>
          </p:cNvPr>
          <p:cNvPicPr>
            <a:picLocks noChangeAspect="1"/>
          </p:cNvPicPr>
          <p:nvPr/>
        </p:nvPicPr>
        <p:blipFill rotWithShape="1">
          <a:blip r:embed="rId8"/>
          <a:srcRect t="5513" b="13804"/>
          <a:stretch/>
        </p:blipFill>
        <p:spPr>
          <a:xfrm>
            <a:off x="914400" y="4114800"/>
            <a:ext cx="4572000" cy="2634902"/>
          </a:xfrm>
          <a:prstGeom prst="rect">
            <a:avLst/>
          </a:prstGeom>
        </p:spPr>
      </p:pic>
      <p:sp>
        <p:nvSpPr>
          <p:cNvPr id="8" name="TextBox 7">
            <a:extLst>
              <a:ext uri="{FF2B5EF4-FFF2-40B4-BE49-F238E27FC236}">
                <a16:creationId xmlns:a16="http://schemas.microsoft.com/office/drawing/2014/main" id="{4F9C7593-0146-4F46-9A76-374A1BB9E547}"/>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spTree>
    <p:extLst>
      <p:ext uri="{BB962C8B-B14F-4D97-AF65-F5344CB8AC3E}">
        <p14:creationId xmlns:p14="http://schemas.microsoft.com/office/powerpoint/2010/main" val="3719862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B4D61-C0B8-1F4C-9B1C-F14AC21E8A3E}"/>
              </a:ext>
            </a:extLst>
          </p:cNvPr>
          <p:cNvSpPr>
            <a:spLocks noGrp="1"/>
          </p:cNvSpPr>
          <p:nvPr>
            <p:ph type="title"/>
          </p:nvPr>
        </p:nvSpPr>
        <p:spPr/>
        <p:txBody>
          <a:bodyPr anchor="t">
            <a:normAutofit/>
          </a:bodyPr>
          <a:lstStyle/>
          <a:p>
            <a:r>
              <a:rPr lang="en-US" sz="2400" dirty="0"/>
              <a:t>How does energy source generation relate to income?</a:t>
            </a:r>
            <a:br>
              <a:rPr lang="en-US" sz="2400" dirty="0"/>
            </a:br>
            <a:r>
              <a:rPr lang="en-US" sz="2400" dirty="0"/>
              <a:t>Year 2014</a:t>
            </a:r>
          </a:p>
        </p:txBody>
      </p:sp>
      <p:pic>
        <p:nvPicPr>
          <p:cNvPr id="6" name="Picture 5">
            <a:hlinkClick r:id="rId3"/>
            <a:extLst>
              <a:ext uri="{FF2B5EF4-FFF2-40B4-BE49-F238E27FC236}">
                <a16:creationId xmlns:a16="http://schemas.microsoft.com/office/drawing/2014/main" id="{CE9AA407-E07D-5449-8FF3-07C44DBC01D5}"/>
              </a:ext>
            </a:extLst>
          </p:cNvPr>
          <p:cNvPicPr>
            <a:picLocks noChangeAspect="1"/>
          </p:cNvPicPr>
          <p:nvPr/>
        </p:nvPicPr>
        <p:blipFill rotWithShape="1">
          <a:blip r:embed="rId4"/>
          <a:srcRect t="5513" b="13804"/>
          <a:stretch/>
        </p:blipFill>
        <p:spPr>
          <a:xfrm>
            <a:off x="914400" y="1371600"/>
            <a:ext cx="4572000" cy="2634902"/>
          </a:xfrm>
          <a:prstGeom prst="rect">
            <a:avLst/>
          </a:prstGeom>
        </p:spPr>
      </p:pic>
      <p:pic>
        <p:nvPicPr>
          <p:cNvPr id="9" name="Picture 8">
            <a:hlinkClick r:id="rId5"/>
            <a:extLst>
              <a:ext uri="{FF2B5EF4-FFF2-40B4-BE49-F238E27FC236}">
                <a16:creationId xmlns:a16="http://schemas.microsoft.com/office/drawing/2014/main" id="{D9A8ADC9-2B4D-264D-B065-ECA086A5C196}"/>
              </a:ext>
            </a:extLst>
          </p:cNvPr>
          <p:cNvPicPr>
            <a:picLocks noChangeAspect="1"/>
          </p:cNvPicPr>
          <p:nvPr/>
        </p:nvPicPr>
        <p:blipFill rotWithShape="1">
          <a:blip r:embed="rId6"/>
          <a:srcRect t="5513" b="13804"/>
          <a:stretch/>
        </p:blipFill>
        <p:spPr>
          <a:xfrm>
            <a:off x="914400" y="4114800"/>
            <a:ext cx="4572000" cy="2634902"/>
          </a:xfrm>
          <a:prstGeom prst="rect">
            <a:avLst/>
          </a:prstGeom>
        </p:spPr>
      </p:pic>
      <p:sp>
        <p:nvSpPr>
          <p:cNvPr id="8" name="TextBox 7">
            <a:extLst>
              <a:ext uri="{FF2B5EF4-FFF2-40B4-BE49-F238E27FC236}">
                <a16:creationId xmlns:a16="http://schemas.microsoft.com/office/drawing/2014/main" id="{4F9C7593-0146-4F46-9A76-374A1BB9E547}"/>
              </a:ext>
            </a:extLst>
          </p:cNvPr>
          <p:cNvSpPr txBox="1"/>
          <p:nvPr/>
        </p:nvSpPr>
        <p:spPr>
          <a:xfrm>
            <a:off x="4724400" y="6435981"/>
            <a:ext cx="2743201" cy="369332"/>
          </a:xfrm>
          <a:prstGeom prst="rect">
            <a:avLst/>
          </a:prstGeom>
          <a:noFill/>
        </p:spPr>
        <p:txBody>
          <a:bodyPr wrap="square" rtlCol="0">
            <a:spAutoFit/>
          </a:bodyPr>
          <a:lstStyle/>
          <a:p>
            <a:pPr algn="ctr"/>
            <a:r>
              <a:rPr lang="en-US" dirty="0">
                <a:solidFill>
                  <a:schemeClr val="bg2">
                    <a:lumMod val="50000"/>
                  </a:schemeClr>
                </a:solidFill>
              </a:rPr>
              <a:t>Click map to view actuals </a:t>
            </a:r>
          </a:p>
        </p:txBody>
      </p:sp>
      <p:pic>
        <p:nvPicPr>
          <p:cNvPr id="7" name="Picture 6">
            <a:hlinkClick r:id="rId7"/>
            <a:extLst>
              <a:ext uri="{FF2B5EF4-FFF2-40B4-BE49-F238E27FC236}">
                <a16:creationId xmlns:a16="http://schemas.microsoft.com/office/drawing/2014/main" id="{E62F940E-F90F-9743-9098-7407142F649E}"/>
              </a:ext>
            </a:extLst>
          </p:cNvPr>
          <p:cNvPicPr>
            <a:picLocks noChangeAspect="1"/>
          </p:cNvPicPr>
          <p:nvPr/>
        </p:nvPicPr>
        <p:blipFill rotWithShape="1">
          <a:blip r:embed="rId8"/>
          <a:srcRect t="5513" b="13804"/>
          <a:stretch/>
        </p:blipFill>
        <p:spPr>
          <a:xfrm>
            <a:off x="5486400" y="1828800"/>
            <a:ext cx="6400800" cy="3688862"/>
          </a:xfrm>
          <a:prstGeom prst="rect">
            <a:avLst/>
          </a:prstGeom>
        </p:spPr>
      </p:pic>
    </p:spTree>
    <p:extLst>
      <p:ext uri="{BB962C8B-B14F-4D97-AF65-F5344CB8AC3E}">
        <p14:creationId xmlns:p14="http://schemas.microsoft.com/office/powerpoint/2010/main" val="56758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AEA5-86F0-4508-8BED-969964417B3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B376AD5-D779-43A0-A0C6-E2B9C15EB612}"/>
              </a:ext>
            </a:extLst>
          </p:cNvPr>
          <p:cNvSpPr>
            <a:spLocks noGrp="1"/>
          </p:cNvSpPr>
          <p:nvPr>
            <p:ph idx="1"/>
          </p:nvPr>
        </p:nvSpPr>
        <p:spPr/>
        <p:txBody>
          <a:bodyPr/>
          <a:lstStyle/>
          <a:p>
            <a:r>
              <a:rPr lang="en-US" dirty="0"/>
              <a:t>Energy Source Generation and Emissions</a:t>
            </a:r>
          </a:p>
          <a:p>
            <a:r>
              <a:rPr lang="en-US" dirty="0"/>
              <a:t>Emissions and Respiratory Health</a:t>
            </a:r>
          </a:p>
          <a:p>
            <a:r>
              <a:rPr lang="en-US" dirty="0"/>
              <a:t>Energy Source Generation and Income</a:t>
            </a:r>
          </a:p>
          <a:p>
            <a:r>
              <a:rPr lang="en-US" dirty="0"/>
              <a:t>Impact of Findings</a:t>
            </a:r>
          </a:p>
          <a:p>
            <a:r>
              <a:rPr lang="en-US" dirty="0"/>
              <a:t>Future Projects/Limitations of Data</a:t>
            </a:r>
          </a:p>
          <a:p>
            <a:r>
              <a:rPr lang="en-US" dirty="0"/>
              <a:t>Q&amp;A</a:t>
            </a:r>
          </a:p>
        </p:txBody>
      </p:sp>
    </p:spTree>
    <p:extLst>
      <p:ext uri="{BB962C8B-B14F-4D97-AF65-F5344CB8AC3E}">
        <p14:creationId xmlns:p14="http://schemas.microsoft.com/office/powerpoint/2010/main" val="2070786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C85A-7E30-F84B-A654-D7720551A235}"/>
              </a:ext>
            </a:extLst>
          </p:cNvPr>
          <p:cNvSpPr>
            <a:spLocks noGrp="1"/>
          </p:cNvSpPr>
          <p:nvPr>
            <p:ph type="title"/>
          </p:nvPr>
        </p:nvSpPr>
        <p:spPr/>
        <p:txBody>
          <a:bodyPr>
            <a:normAutofit/>
          </a:bodyPr>
          <a:lstStyle/>
          <a:p>
            <a:r>
              <a:rPr lang="en-US" sz="3600" dirty="0">
                <a:hlinkClick r:id="rId3"/>
              </a:rPr>
              <a:t>View Map Code on Jupyter nbviewer</a:t>
            </a:r>
            <a:endParaRPr lang="en-US" sz="3600" dirty="0"/>
          </a:p>
        </p:txBody>
      </p:sp>
      <p:pic>
        <p:nvPicPr>
          <p:cNvPr id="8" name="Picture 7">
            <a:extLst>
              <a:ext uri="{FF2B5EF4-FFF2-40B4-BE49-F238E27FC236}">
                <a16:creationId xmlns:a16="http://schemas.microsoft.com/office/drawing/2014/main" id="{9EBBFC81-5FC9-C34A-B53A-A64F5516EB8B}"/>
              </a:ext>
            </a:extLst>
          </p:cNvPr>
          <p:cNvPicPr>
            <a:picLocks noChangeAspect="1"/>
          </p:cNvPicPr>
          <p:nvPr/>
        </p:nvPicPr>
        <p:blipFill>
          <a:blip r:embed="rId4"/>
          <a:stretch>
            <a:fillRect/>
          </a:stretch>
        </p:blipFill>
        <p:spPr>
          <a:xfrm>
            <a:off x="2370138" y="2191270"/>
            <a:ext cx="7454900" cy="4711700"/>
          </a:xfrm>
          <a:prstGeom prst="rect">
            <a:avLst/>
          </a:prstGeom>
        </p:spPr>
      </p:pic>
    </p:spTree>
    <p:extLst>
      <p:ext uri="{BB962C8B-B14F-4D97-AF65-F5344CB8AC3E}">
        <p14:creationId xmlns:p14="http://schemas.microsoft.com/office/powerpoint/2010/main" val="2544130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8422-F4F7-40EA-B76D-188FA915943E}"/>
              </a:ext>
            </a:extLst>
          </p:cNvPr>
          <p:cNvSpPr>
            <a:spLocks noGrp="1"/>
          </p:cNvSpPr>
          <p:nvPr>
            <p:ph type="title"/>
          </p:nvPr>
        </p:nvSpPr>
        <p:spPr/>
        <p:txBody>
          <a:bodyPr/>
          <a:lstStyle/>
          <a:p>
            <a:r>
              <a:rPr lang="en-US" dirty="0"/>
              <a:t>Current Limitations and Future Projects</a:t>
            </a:r>
          </a:p>
        </p:txBody>
      </p:sp>
      <p:sp>
        <p:nvSpPr>
          <p:cNvPr id="3" name="Content Placeholder 2">
            <a:extLst>
              <a:ext uri="{FF2B5EF4-FFF2-40B4-BE49-F238E27FC236}">
                <a16:creationId xmlns:a16="http://schemas.microsoft.com/office/drawing/2014/main" id="{9A808849-20A7-4912-A30B-2472C276A090}"/>
              </a:ext>
            </a:extLst>
          </p:cNvPr>
          <p:cNvSpPr>
            <a:spLocks noGrp="1"/>
          </p:cNvSpPr>
          <p:nvPr>
            <p:ph idx="1"/>
          </p:nvPr>
        </p:nvSpPr>
        <p:spPr/>
        <p:txBody>
          <a:bodyPr/>
          <a:lstStyle/>
          <a:p>
            <a:pPr marL="0" indent="0">
              <a:buNone/>
            </a:pPr>
            <a:endParaRPr lang="en-US" dirty="0"/>
          </a:p>
          <a:p>
            <a:r>
              <a:rPr lang="en-US" dirty="0"/>
              <a:t>Emission data does not exist for every year, and some emission types were not tracked by the EPA prior to 2005</a:t>
            </a:r>
          </a:p>
          <a:p>
            <a:r>
              <a:rPr lang="en-US" dirty="0"/>
              <a:t>The years selected were due to the lack of Mortality Rate</a:t>
            </a:r>
          </a:p>
          <a:p>
            <a:r>
              <a:rPr lang="en-US" dirty="0"/>
              <a:t>The data would be best represented on a per capita level</a:t>
            </a:r>
          </a:p>
        </p:txBody>
      </p:sp>
    </p:spTree>
    <p:extLst>
      <p:ext uri="{BB962C8B-B14F-4D97-AF65-F5344CB8AC3E}">
        <p14:creationId xmlns:p14="http://schemas.microsoft.com/office/powerpoint/2010/main" val="2630474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6BBB-659B-4EC8-8E1A-CCCB32BE65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50F62BE-C8A3-4760-80FD-16FB03E3F650}"/>
              </a:ext>
            </a:extLst>
          </p:cNvPr>
          <p:cNvSpPr>
            <a:spLocks noGrp="1"/>
          </p:cNvSpPr>
          <p:nvPr>
            <p:ph idx="1"/>
          </p:nvPr>
        </p:nvSpPr>
        <p:spPr/>
        <p:txBody>
          <a:bodyPr/>
          <a:lstStyle/>
          <a:p>
            <a:r>
              <a:rPr lang="en-US" dirty="0"/>
              <a:t>Overall, we found that more energy source generation does mean more emission output, resulting in a higher respiratory disease rate in those states, and a positive correlation between energy source generation with median income. Therefore, since they are all related we can say according to our data, higher energy source generation results in higher emission output, and higher respiratory disease rate; however, you may find this acceptable because the median income in the state with a higher energy source generation tends to be higher.</a:t>
            </a:r>
          </a:p>
        </p:txBody>
      </p:sp>
    </p:spTree>
    <p:extLst>
      <p:ext uri="{BB962C8B-B14F-4D97-AF65-F5344CB8AC3E}">
        <p14:creationId xmlns:p14="http://schemas.microsoft.com/office/powerpoint/2010/main" val="43353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2A3B-4E21-46D3-AA70-93213D53FA05}"/>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29786ADB-D3BF-44B5-9F0A-40C6B8ADBE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125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2361-33F4-4DB3-832D-3E4636AB8529}"/>
              </a:ext>
            </a:extLst>
          </p:cNvPr>
          <p:cNvSpPr>
            <a:spLocks noGrp="1"/>
          </p:cNvSpPr>
          <p:nvPr>
            <p:ph type="title"/>
          </p:nvPr>
        </p:nvSpPr>
        <p:spPr/>
        <p:txBody>
          <a:bodyPr/>
          <a:lstStyle/>
          <a:p>
            <a:r>
              <a:rPr lang="en-US" dirty="0"/>
              <a:t>Energy Generation Dataset</a:t>
            </a:r>
          </a:p>
        </p:txBody>
      </p:sp>
      <p:sp>
        <p:nvSpPr>
          <p:cNvPr id="3" name="Text Placeholder 2">
            <a:extLst>
              <a:ext uri="{FF2B5EF4-FFF2-40B4-BE49-F238E27FC236}">
                <a16:creationId xmlns:a16="http://schemas.microsoft.com/office/drawing/2014/main" id="{3B4C6931-9DF6-4BF1-ACD6-02F969B2D64A}"/>
              </a:ext>
            </a:extLst>
          </p:cNvPr>
          <p:cNvSpPr>
            <a:spLocks noGrp="1"/>
          </p:cNvSpPr>
          <p:nvPr>
            <p:ph type="body" idx="1"/>
          </p:nvPr>
        </p:nvSpPr>
        <p:spPr>
          <a:xfrm>
            <a:off x="839788" y="1681163"/>
            <a:ext cx="10512424" cy="823912"/>
          </a:xfrm>
        </p:spPr>
        <p:txBody>
          <a:bodyPr/>
          <a:lstStyle/>
          <a:p>
            <a:endParaRPr lang="en-US" dirty="0"/>
          </a:p>
        </p:txBody>
      </p:sp>
      <p:sp>
        <p:nvSpPr>
          <p:cNvPr id="4" name="Content Placeholder 3">
            <a:extLst>
              <a:ext uri="{FF2B5EF4-FFF2-40B4-BE49-F238E27FC236}">
                <a16:creationId xmlns:a16="http://schemas.microsoft.com/office/drawing/2014/main" id="{5DBB84ED-E125-4E08-BD04-170A14C8A85F}"/>
              </a:ext>
            </a:extLst>
          </p:cNvPr>
          <p:cNvSpPr>
            <a:spLocks noGrp="1"/>
          </p:cNvSpPr>
          <p:nvPr>
            <p:ph sz="half" idx="2"/>
          </p:nvPr>
        </p:nvSpPr>
        <p:spPr>
          <a:xfrm>
            <a:off x="839788" y="2505075"/>
            <a:ext cx="10512424" cy="3684588"/>
          </a:xfrm>
        </p:spPr>
        <p:txBody>
          <a:bodyPr/>
          <a:lstStyle/>
          <a:p>
            <a:r>
              <a:rPr lang="en-US" dirty="0"/>
              <a:t>Source: U.S Energy Information Association</a:t>
            </a:r>
          </a:p>
          <a:p>
            <a:r>
              <a:rPr lang="en-US" dirty="0"/>
              <a:t>Units: Megawatt hours</a:t>
            </a:r>
          </a:p>
          <a:p>
            <a:r>
              <a:rPr lang="en-US" dirty="0"/>
              <a:t>Displayed time period 2000, 2005, 2010, 2014</a:t>
            </a:r>
          </a:p>
          <a:p>
            <a:r>
              <a:rPr lang="en-US" dirty="0"/>
              <a:t>Energy sources analyzed: Natural Gas, Coal</a:t>
            </a:r>
          </a:p>
          <a:p>
            <a:r>
              <a:rPr lang="en-US" dirty="0"/>
              <a:t>Analyzed data for each state</a:t>
            </a:r>
          </a:p>
          <a:p>
            <a:r>
              <a:rPr lang="en-US" dirty="0"/>
              <a:t>Graphical representation (line plot, bar plot)</a:t>
            </a:r>
          </a:p>
        </p:txBody>
      </p:sp>
    </p:spTree>
    <p:extLst>
      <p:ext uri="{BB962C8B-B14F-4D97-AF65-F5344CB8AC3E}">
        <p14:creationId xmlns:p14="http://schemas.microsoft.com/office/powerpoint/2010/main" val="123792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5A31-2286-4475-9AF9-F14810DEF229}"/>
              </a:ext>
            </a:extLst>
          </p:cNvPr>
          <p:cNvSpPr>
            <a:spLocks noGrp="1"/>
          </p:cNvSpPr>
          <p:nvPr>
            <p:ph type="title"/>
          </p:nvPr>
        </p:nvSpPr>
        <p:spPr/>
        <p:txBody>
          <a:bodyPr/>
          <a:lstStyle/>
          <a:p>
            <a:r>
              <a:rPr lang="en-US" dirty="0"/>
              <a:t>Plot of Energy sources</a:t>
            </a:r>
          </a:p>
        </p:txBody>
      </p:sp>
      <p:pic>
        <p:nvPicPr>
          <p:cNvPr id="4" name="Picture 3">
            <a:extLst>
              <a:ext uri="{FF2B5EF4-FFF2-40B4-BE49-F238E27FC236}">
                <a16:creationId xmlns:a16="http://schemas.microsoft.com/office/drawing/2014/main" id="{549160FD-2C88-4D76-B3F0-86A85D622157}"/>
              </a:ext>
            </a:extLst>
          </p:cNvPr>
          <p:cNvPicPr>
            <a:picLocks noChangeAspect="1"/>
          </p:cNvPicPr>
          <p:nvPr/>
        </p:nvPicPr>
        <p:blipFill>
          <a:blip r:embed="rId2"/>
          <a:stretch>
            <a:fillRect/>
          </a:stretch>
        </p:blipFill>
        <p:spPr>
          <a:xfrm>
            <a:off x="3437263" y="1344836"/>
            <a:ext cx="6206799" cy="4865464"/>
          </a:xfrm>
          <a:prstGeom prst="rect">
            <a:avLst/>
          </a:prstGeom>
        </p:spPr>
      </p:pic>
    </p:spTree>
    <p:extLst>
      <p:ext uri="{BB962C8B-B14F-4D97-AF65-F5344CB8AC3E}">
        <p14:creationId xmlns:p14="http://schemas.microsoft.com/office/powerpoint/2010/main" val="338025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6589-87B7-4438-8945-1B9D2DF207F8}"/>
              </a:ext>
            </a:extLst>
          </p:cNvPr>
          <p:cNvSpPr>
            <a:spLocks noGrp="1"/>
          </p:cNvSpPr>
          <p:nvPr>
            <p:ph type="title"/>
          </p:nvPr>
        </p:nvSpPr>
        <p:spPr/>
        <p:txBody>
          <a:bodyPr/>
          <a:lstStyle/>
          <a:p>
            <a:r>
              <a:rPr lang="en-US" dirty="0"/>
              <a:t>Energy Generation Plots</a:t>
            </a:r>
          </a:p>
        </p:txBody>
      </p:sp>
      <p:pic>
        <p:nvPicPr>
          <p:cNvPr id="4" name="Picture 3">
            <a:extLst>
              <a:ext uri="{FF2B5EF4-FFF2-40B4-BE49-F238E27FC236}">
                <a16:creationId xmlns:a16="http://schemas.microsoft.com/office/drawing/2014/main" id="{9B74E96F-B3EC-481A-B38B-2479A63E9D22}"/>
              </a:ext>
            </a:extLst>
          </p:cNvPr>
          <p:cNvPicPr>
            <a:picLocks noChangeAspect="1"/>
          </p:cNvPicPr>
          <p:nvPr/>
        </p:nvPicPr>
        <p:blipFill>
          <a:blip r:embed="rId2"/>
          <a:stretch>
            <a:fillRect/>
          </a:stretch>
        </p:blipFill>
        <p:spPr>
          <a:xfrm>
            <a:off x="3742266" y="1402174"/>
            <a:ext cx="5611283" cy="4831938"/>
          </a:xfrm>
          <a:prstGeom prst="rect">
            <a:avLst/>
          </a:prstGeom>
        </p:spPr>
      </p:pic>
    </p:spTree>
    <p:extLst>
      <p:ext uri="{BB962C8B-B14F-4D97-AF65-F5344CB8AC3E}">
        <p14:creationId xmlns:p14="http://schemas.microsoft.com/office/powerpoint/2010/main" val="237020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9571-8C71-4FC9-8B14-EDC405F1FADD}"/>
              </a:ext>
            </a:extLst>
          </p:cNvPr>
          <p:cNvSpPr>
            <a:spLocks noGrp="1"/>
          </p:cNvSpPr>
          <p:nvPr>
            <p:ph type="title"/>
          </p:nvPr>
        </p:nvSpPr>
        <p:spPr/>
        <p:txBody>
          <a:bodyPr/>
          <a:lstStyle/>
          <a:p>
            <a:r>
              <a:rPr lang="en-US" dirty="0"/>
              <a:t>Energy Generation Natural Gas Line Plot</a:t>
            </a:r>
          </a:p>
        </p:txBody>
      </p:sp>
      <p:pic>
        <p:nvPicPr>
          <p:cNvPr id="4" name="Picture 3">
            <a:extLst>
              <a:ext uri="{FF2B5EF4-FFF2-40B4-BE49-F238E27FC236}">
                <a16:creationId xmlns:a16="http://schemas.microsoft.com/office/drawing/2014/main" id="{4400C165-6E2C-4719-9E9C-BAFE6C033DF2}"/>
              </a:ext>
            </a:extLst>
          </p:cNvPr>
          <p:cNvPicPr>
            <a:picLocks noChangeAspect="1"/>
          </p:cNvPicPr>
          <p:nvPr/>
        </p:nvPicPr>
        <p:blipFill>
          <a:blip r:embed="rId2"/>
          <a:stretch>
            <a:fillRect/>
          </a:stretch>
        </p:blipFill>
        <p:spPr>
          <a:xfrm>
            <a:off x="1652587" y="1938337"/>
            <a:ext cx="8886825" cy="2981325"/>
          </a:xfrm>
          <a:prstGeom prst="rect">
            <a:avLst/>
          </a:prstGeom>
        </p:spPr>
      </p:pic>
    </p:spTree>
    <p:extLst>
      <p:ext uri="{BB962C8B-B14F-4D97-AF65-F5344CB8AC3E}">
        <p14:creationId xmlns:p14="http://schemas.microsoft.com/office/powerpoint/2010/main" val="184432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3FC3-618F-4FC6-91EB-BE06FFDC725B}"/>
              </a:ext>
            </a:extLst>
          </p:cNvPr>
          <p:cNvSpPr>
            <a:spLocks noGrp="1"/>
          </p:cNvSpPr>
          <p:nvPr>
            <p:ph type="title"/>
          </p:nvPr>
        </p:nvSpPr>
        <p:spPr/>
        <p:txBody>
          <a:bodyPr/>
          <a:lstStyle/>
          <a:p>
            <a:r>
              <a:rPr lang="en-US" dirty="0"/>
              <a:t>Energy Generation Coal line plot</a:t>
            </a:r>
          </a:p>
        </p:txBody>
      </p:sp>
      <p:pic>
        <p:nvPicPr>
          <p:cNvPr id="4" name="Picture 3">
            <a:extLst>
              <a:ext uri="{FF2B5EF4-FFF2-40B4-BE49-F238E27FC236}">
                <a16:creationId xmlns:a16="http://schemas.microsoft.com/office/drawing/2014/main" id="{1D95818D-8D10-4E5A-8560-22D5E1F7FD6E}"/>
              </a:ext>
            </a:extLst>
          </p:cNvPr>
          <p:cNvPicPr>
            <a:picLocks noChangeAspect="1"/>
          </p:cNvPicPr>
          <p:nvPr/>
        </p:nvPicPr>
        <p:blipFill>
          <a:blip r:embed="rId2"/>
          <a:stretch>
            <a:fillRect/>
          </a:stretch>
        </p:blipFill>
        <p:spPr>
          <a:xfrm>
            <a:off x="1985962" y="2276475"/>
            <a:ext cx="8220075" cy="2305050"/>
          </a:xfrm>
          <a:prstGeom prst="rect">
            <a:avLst/>
          </a:prstGeom>
        </p:spPr>
      </p:pic>
    </p:spTree>
    <p:extLst>
      <p:ext uri="{BB962C8B-B14F-4D97-AF65-F5344CB8AC3E}">
        <p14:creationId xmlns:p14="http://schemas.microsoft.com/office/powerpoint/2010/main" val="185621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D4C4-E55A-4C4F-969C-2C8AE5D59066}"/>
              </a:ext>
            </a:extLst>
          </p:cNvPr>
          <p:cNvSpPr>
            <a:spLocks noGrp="1"/>
          </p:cNvSpPr>
          <p:nvPr>
            <p:ph type="title"/>
          </p:nvPr>
        </p:nvSpPr>
        <p:spPr/>
        <p:txBody>
          <a:bodyPr/>
          <a:lstStyle/>
          <a:p>
            <a:r>
              <a:rPr lang="en-US" dirty="0"/>
              <a:t>Energy Source Generation and Emissions</a:t>
            </a:r>
          </a:p>
        </p:txBody>
      </p:sp>
      <p:sp>
        <p:nvSpPr>
          <p:cNvPr id="3" name="Content Placeholder 2">
            <a:extLst>
              <a:ext uri="{FF2B5EF4-FFF2-40B4-BE49-F238E27FC236}">
                <a16:creationId xmlns:a16="http://schemas.microsoft.com/office/drawing/2014/main" id="{AEB4B579-9BED-4B0A-80B7-11E58B29289D}"/>
              </a:ext>
            </a:extLst>
          </p:cNvPr>
          <p:cNvSpPr>
            <a:spLocks noGrp="1"/>
          </p:cNvSpPr>
          <p:nvPr>
            <p:ph idx="1"/>
          </p:nvPr>
        </p:nvSpPr>
        <p:spPr/>
        <p:txBody>
          <a:bodyPr/>
          <a:lstStyle/>
          <a:p>
            <a:r>
              <a:rPr lang="en-US" dirty="0"/>
              <a:t>Since 1996, CO2 levels have increased, levelled off in the Mid-2000’s, then decreased in the US</a:t>
            </a:r>
          </a:p>
          <a:p>
            <a:r>
              <a:rPr lang="en-US" dirty="0"/>
              <a:t>Since 1996, NOx and SO2 has been on a decline</a:t>
            </a:r>
          </a:p>
          <a:p>
            <a:r>
              <a:rPr lang="en-US" dirty="0"/>
              <a:t> The only significant increase of emissions has been in CH4 emissions, presumably as we’ve moved away from coal to Natural Gas and Petroleum energy production</a:t>
            </a:r>
          </a:p>
        </p:txBody>
      </p:sp>
    </p:spTree>
    <p:extLst>
      <p:ext uri="{BB962C8B-B14F-4D97-AF65-F5344CB8AC3E}">
        <p14:creationId xmlns:p14="http://schemas.microsoft.com/office/powerpoint/2010/main" val="1558753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682</Words>
  <Application>Microsoft Office PowerPoint</Application>
  <PresentationFormat>Widescreen</PresentationFormat>
  <Paragraphs>98</Paragraphs>
  <Slides>33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Health, Income, and Emission Effects from Energy Generation</vt:lpstr>
      <vt:lpstr>Probing Question</vt:lpstr>
      <vt:lpstr>Overview</vt:lpstr>
      <vt:lpstr>Energy Generation Dataset</vt:lpstr>
      <vt:lpstr>Plot of Energy sources</vt:lpstr>
      <vt:lpstr>Energy Generation Plots</vt:lpstr>
      <vt:lpstr>Energy Generation Natural Gas Line Plot</vt:lpstr>
      <vt:lpstr>Energy Generation Coal line plot</vt:lpstr>
      <vt:lpstr>Energy Source Generation and Emissions</vt:lpstr>
      <vt:lpstr>PowerPoint Presentation</vt:lpstr>
      <vt:lpstr>Mortality Rate Dataset</vt:lpstr>
      <vt:lpstr>PowerPoint Presentation</vt:lpstr>
      <vt:lpstr>PowerPoint Presentation</vt:lpstr>
      <vt:lpstr>PowerPoint Presentation</vt:lpstr>
      <vt:lpstr>Independent T-test</vt:lpstr>
      <vt:lpstr>Energy Source Generation and Income</vt:lpstr>
      <vt:lpstr>Impact of Findings</vt:lpstr>
      <vt:lpstr>How does the fluctuation of energy source generation effect emissions? Year 2000</vt:lpstr>
      <vt:lpstr>How does the fluctuation of energy source generation effect emissions? Year 2005</vt:lpstr>
      <vt:lpstr>How does the fluctuation of energy source generation effect emissions? Year 2010</vt:lpstr>
      <vt:lpstr>How does the fluctuation of energy source generation effect emissions? Year 2014</vt:lpstr>
      <vt:lpstr>How does emissions effect respiratory health? Year 2000</vt:lpstr>
      <vt:lpstr>How does emissions effect respiratory health? Year 2005</vt:lpstr>
      <vt:lpstr>How does emissions effect respiratory health? Year 2010</vt:lpstr>
      <vt:lpstr>How does emissions effect respiratory health? Year 2014</vt:lpstr>
      <vt:lpstr>How does energy source generation relate to income? Year 2000</vt:lpstr>
      <vt:lpstr>How does energy source generation relate to income? Year 2005</vt:lpstr>
      <vt:lpstr>How does energy source generation relate to income? Year 2010</vt:lpstr>
      <vt:lpstr>How does energy source generation relate to income? Year 2014</vt:lpstr>
      <vt:lpstr>View Map Code on Jupyter nbviewer</vt:lpstr>
      <vt:lpstr>Current Limitations and Future Projects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 Power Generation vs CO2 Emissions</dc:title>
  <dc:creator>Rob Plahn</dc:creator>
  <cp:lastModifiedBy>Alex Hsieh</cp:lastModifiedBy>
  <cp:revision>55</cp:revision>
  <dcterms:created xsi:type="dcterms:W3CDTF">2018-10-08T02:17:24Z</dcterms:created>
  <dcterms:modified xsi:type="dcterms:W3CDTF">2018-10-10T23:31:12Z</dcterms:modified>
</cp:coreProperties>
</file>