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99" r:id="rId2"/>
    <p:sldId id="300" r:id="rId3"/>
    <p:sldId id="301" r:id="rId4"/>
    <p:sldId id="302" r:id="rId5"/>
    <p:sldId id="303" r:id="rId6"/>
    <p:sldId id="306" r:id="rId7"/>
    <p:sldId id="307" r:id="rId8"/>
    <p:sldId id="308" r:id="rId9"/>
    <p:sldId id="309" r:id="rId10"/>
    <p:sldId id="310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84" r:id="rId24"/>
    <p:sldId id="256" r:id="rId25"/>
    <p:sldId id="262" r:id="rId26"/>
    <p:sldId id="260" r:id="rId27"/>
    <p:sldId id="257" r:id="rId28"/>
    <p:sldId id="258" r:id="rId29"/>
    <p:sldId id="259" r:id="rId30"/>
    <p:sldId id="261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/>
    <p:restoredTop sz="94695"/>
  </p:normalViewPr>
  <p:slideViewPr>
    <p:cSldViewPr snapToGrid="0" snapToObjects="1">
      <p:cViewPr varScale="1">
        <p:scale>
          <a:sx n="68" d="100"/>
          <a:sy n="68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486A2-254D-C842-84B7-3677D93C63A0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A5197-56F9-E74D-9931-ED653AE30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1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9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1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3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0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0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5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05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1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0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9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1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8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454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0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5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7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39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1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17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7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46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2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8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8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8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A5197-56F9-E74D-9931-ED653AE30E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8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17C5-530B-864F-A4C7-4E23C2E5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F6B-F85F-FD42-95D3-071E240E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C9C6-41E3-EF44-BC97-4C4FA8C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2DB2-1895-7A48-A09F-D4BBB50A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D114-5DCD-A741-9D22-7261B23C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798-81DA-CC46-AD86-3AF0CF1F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40431-11EA-C14F-90C5-48C0A0AA5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E47A-A8E4-FA42-B6B9-D4EE14A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7727-A7D1-D843-BA03-9E8194E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A21B-EE40-8948-96C3-46D9BD28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33355-EEFB-834E-A34D-13C1FC9C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4F95A-5B41-DC42-8211-267145B2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6480-D339-544E-914D-7BCC03EB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7C3-1FA7-224D-8B30-567E43ED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7C6DB-AEB0-5B49-A445-840FACC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5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0ADB-0D20-B744-8F8D-2189BB48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6AD-966B-DF42-9864-9CAFA113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076D-6D13-A94C-B170-DEFEA9DA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FC49-84EA-0044-BD51-D234DF55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1643-0FF1-CA40-80A8-7DDA305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F2BA-2C06-AC44-B5D4-949DD5F7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684A-06B9-B04A-A567-21F4A309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1747-9CC9-E74A-9A23-D3087CF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14F-C0A1-9846-9561-C664637C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597C-33CB-E442-BF0B-906BE06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0F3-492F-C74A-B8E7-63A32CCF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4C31-3785-9B4D-9460-30874035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9FED6-B629-F046-8A9B-26C01EFE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B1F10-7181-4146-B70C-6F9810C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EB9D7-D381-5645-B8EB-1530A2D9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E565-8C92-3A44-831D-60710A59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580A-F7C2-1E4D-ACBD-ACCD127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51D0-4810-0D4D-B350-71004BE6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1317-5E6E-404C-A2C6-860C5D3B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C01AD-B437-6A4D-9966-3A79DC462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F8C55-5878-CA49-BEC4-5D182E6D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C4122-1604-2843-9779-588C56A3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4DA6F-F922-A344-A02A-64C5D0FA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547B2-7731-864F-B620-3ED69C8C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A024-C56E-654E-9AED-3FDE6F61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9F6F1-B58B-0247-BDA1-C7656352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7BC0F-BF8D-204A-AE7C-83C331C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0ADF0-E08D-E148-8F08-D16ED007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2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740BE-3C46-324F-A991-1CDFE3B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39F91-62ED-E74B-A1AA-E200238B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5F08-DD78-8741-8D5E-6031B7C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17C8-A00C-0B44-B002-DCB45C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CE27-4C32-0940-92D7-DA1E3050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BC5C-EBC4-E54B-858B-B25DC690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68D5-4D64-3D46-AA0D-5E4798B7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A7FB-FFCD-D441-AFF4-C36EDFE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DCCB-755C-1748-81AE-E5A6DE25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1A10-4081-C84C-8AFD-5C72E315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E6033-4692-AF4C-B1F3-1D303559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BD26-7BCE-0F4C-943F-C8D2F6B2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E1304-C04A-0846-9E1B-BBE120C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EC40-4C29-114D-B0FA-D4FC7A60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1F70-08CF-9D4A-9B1F-9B80840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0498C-E514-8B4E-8024-06470B4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2FEF-CB73-5C4A-8A5C-8418EC38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ACD4-9B6D-FC4D-BF86-81D79FC9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E0D3-255A-1F4D-8107-B0296E1FC838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73ED-8723-FB47-A914-1F377487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7B42-3BA1-0647-B840-82A06D46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A059-6D43-D040-8D79-B19A01933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lot.ly/~jherronplahn/84/_2010-co2-emissions-percent-of-us-total-hover-for-actuals/" TargetMode="External"/><Relationship Id="rId7" Type="http://schemas.openxmlformats.org/officeDocument/2006/relationships/hyperlink" Target="https://plot.ly/~jherronplahn/76/_2010-natural-gas-power-generation-percent-of-us-total-hover-for-actu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lot.ly/~jherronplahn/64/_2000-median-household-income-percent-of-us-total-hover-for-actuals/" TargetMode="External"/><Relationship Id="rId7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plot.ly/~jherronplahn/48/_2000-coal-power-generation-percent-of-us-total-hover-for-actuals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lot.ly/~jherronplahn/74/_2005-natural-gas-power-generation-percent-of-us-total-hover-for-actuals/" TargetMode="External"/><Relationship Id="rId7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lot.ly/~jherronplahn/68/_2010-median-household-income-percent-of-us-total-hover-for-actuals/" TargetMode="External"/><Relationship Id="rId7" Type="http://schemas.openxmlformats.org/officeDocument/2006/relationships/hyperlink" Target="https://plot.ly/~jherronplahn/76/_2010-natural-gas-power-generation-percent-of-us-total-hover-for-actu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70/_2014-median-household-income-percent-of-us-total-hover-for-actual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atjhsieh/Project-1/blob/master/choropleth_us_map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lot.ly/~jherronplahn/48/_2000-coal-power-generation-percent-of-us-total-hover-for-actuals/" TargetMode="External"/><Relationship Id="rId7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plot.ly/~jherronplahn/80/_2000-co2-emissions-percent-of-us-total-hover-for-actuals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hyperlink" Target="https://plot.ly/~jherronplahn/64/_2000-median-household-income-percent-of-us-total-hover-for-actuals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plot.ly/~jherronplahn/80/_2000-co2-emissions-percent-of-us-total-hover-for-actuals/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lot.ly/~jherronplahn/72/_2000-natural-gas-power-generation-percent-of-us-total-hover-for-actuals/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0/_2000-co2-emissions-percent-of-us-total-hover-for-actual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plot.ly/~jherronplahn/56/_2000-chronic-respiratory-disease-mortality-rate-percent-of-us-total-hover-for-ac/" TargetMode="Externa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6/_2000-chronic-respiratory-disease-mortality-rate-percent-of-us-total-hover-for-ac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48/_2000-coal-power-generation-percent-of-us-total-hover-for-actu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2/_2000-natural-gas-power-generation-percent-of-us-total-hover-for-actual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plot.ly/~jherronplahn/64/_2000-median-household-income-percent-of-us-total-hover-for-actuals/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lot.ly/~jherronplahn/50/_2005-coal-power-generation-percent-of-us-total-hover-for-actuals/" TargetMode="External"/><Relationship Id="rId7" Type="http://schemas.openxmlformats.org/officeDocument/2006/relationships/hyperlink" Target="https://plot.ly/~jherronplahn/66/_2005-median-household-income-percent-of-us-total-hover-for-actual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plot.ly/~jherronplahn/82/_2005-co2-emissions-percent-of-us-total-hover-for-actuals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hyperlink" Target="https://plot.ly/~jherronplahn/58/_2005-chronic-respiratory-disease-mortality-rate-percent-of-us-total-hover-for-ac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plot.ly/~jherronplahn/82/_2005-co2-emissions-percent-of-us-total-hover-for-actuals/" TargetMode="Externa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2/_2005-co2-emissions-percent-of-us-total-hover-for-actua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s://plot.ly/~jherronplahn/58/_2005-chronic-respiratory-disease-mortality-rate-percent-of-us-total-hover-for-ac/" TargetMode="Externa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8/_2005-chronic-respiratory-disease-mortality-rate-percent-of-us-total-hover-for-ac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0/_2005-coal-power-generation-percent-of-us-total-hover-for-actual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4/_2005-natural-gas-power-generation-percent-of-us-total-hover-for-actual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plot.ly/~jherronplahn/66/_2005-median-household-income-percent-of-us-total-hover-for-actuals/" TargetMode="Externa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lot.ly/~jherronplahn/60/_2010-chronic-respiratory-disease-mortality-rate-percent-of-us-total-hover-for-ac/" TargetMode="External"/><Relationship Id="rId7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plot.ly/~jherronplahn/84/_2010-co2-emissions-percent-of-us-total-hover-for-actual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hyperlink" Target="https://plot.ly/~jherronplahn/52/_2010-coal-power-generation-percent-of-us-total-hover-for-actual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lot.ly/~jherronplahn/52/_2010-coal-power-generation-percent-of-us-total-hover-for-actuals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4/_2010-co2-emissions-percent-of-us-total-hover-for-actual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plot.ly/~jherronplahn/60/_2010-chronic-respiratory-disease-mortality-rate-percent-of-us-total-hover-for-ac/" TargetMode="Externa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0/_2010-chronic-respiratory-disease-mortality-rate-percent-of-us-total-hover-for-ac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2/_2010-coal-power-generation-percent-of-us-total-hover-for-actual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plot.ly/~jherronplahn/68/_2010-median-household-income-percent-of-us-total-hover-for-actuals/" TargetMode="Externa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8/_2010-median-household-income-percent-of-us-total-hover-for-actual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plot.ly/~jherronplahn/76/_2010-natural-gas-power-generation-percent-of-us-total-hover-for-actuals/" TargetMode="Externa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plot.ly/~jherronplahn/54/_2014-coal-power-generation-percent-of-us-total-hover-for-actuals/" TargetMode="External"/><Relationship Id="rId7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86/_2014-co2-emissions-percent-of-us-total-hover-for-actuals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hyperlink" Target="https://plot.ly/~jherronplahn/70/_2014-median-household-income-percent-of-us-total-hover-for-actuals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lot.ly/~jherronplahn/78/_2014-natural-gas-power-generation-percent-of-us-total-hover-for-actuals/" TargetMode="Externa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86/_2014-co2-emissions-percent-of-us-total-hover-for-actual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plot.ly/~jherronplahn/62/_2014-chronic-respiratory-disease-mortality-rate-percent-of-us-total-hover-for-ac/" TargetMode="Externa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62/_2014-chronic-respiratory-disease-mortality-rate-percent-of-us-total-hover-for-ac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78/_2014-natural-gas-power-generation-percent-of-us-total-hover-for-actuals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plot.ly/~jherronplahn/70/_2014-median-household-income-percent-of-us-total-hover-for-actuals/" TargetMode="Externa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jherronplahn/54/_2014-coal-power-generation-percent-of-us-total-hover-for-actual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plot.ly/~jherronplahn/86/_2014-co2-emissions-percent-of-us-total-hover-for-actuals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A17C-3A10-467C-BEE8-FF4806E4A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Health, Income, and Emission Effects from Energy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C50D-A488-41F6-9EF0-6C760C11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8464"/>
            <a:ext cx="9144000" cy="969335"/>
          </a:xfrm>
        </p:spPr>
        <p:txBody>
          <a:bodyPr/>
          <a:lstStyle/>
          <a:p>
            <a:r>
              <a:rPr lang="en-US" dirty="0"/>
              <a:t>By: Alex H, Evan O, Scott M, Robbie G, and Jennifer H</a:t>
            </a:r>
          </a:p>
        </p:txBody>
      </p:sp>
    </p:spTree>
    <p:extLst>
      <p:ext uri="{BB962C8B-B14F-4D97-AF65-F5344CB8AC3E}">
        <p14:creationId xmlns:p14="http://schemas.microsoft.com/office/powerpoint/2010/main" val="221589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2A3B-4E21-46D3-AA70-93213D53F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86ADB-D3BF-44B5-9F0A-40C6B8ADB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36C14FBD-F4D3-8040-BCAE-A5D58FB4D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14400" y="1371600"/>
            <a:ext cx="4572000" cy="2640487"/>
          </a:xfrm>
          <a:prstGeom prst="rect">
            <a:avLst/>
          </a:prstGeom>
        </p:spPr>
      </p:pic>
      <p:pic>
        <p:nvPicPr>
          <p:cNvPr id="13" name="Picture 12">
            <a:hlinkClick r:id="rId5"/>
            <a:extLst>
              <a:ext uri="{FF2B5EF4-FFF2-40B4-BE49-F238E27FC236}">
                <a16:creationId xmlns:a16="http://schemas.microsoft.com/office/drawing/2014/main" id="{B35FB047-7EF8-604B-AF1E-9C78E30EE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4114800"/>
            <a:ext cx="4572000" cy="2634901"/>
          </a:xfrm>
          <a:prstGeom prst="rect">
            <a:avLst/>
          </a:prstGeom>
        </p:spPr>
      </p:pic>
      <p:pic>
        <p:nvPicPr>
          <p:cNvPr id="14" name="Content Placeholder 10">
            <a:hlinkClick r:id="rId7"/>
            <a:extLst>
              <a:ext uri="{FF2B5EF4-FFF2-40B4-BE49-F238E27FC236}">
                <a16:creationId xmlns:a16="http://schemas.microsoft.com/office/drawing/2014/main" id="{9550C140-92A2-2247-84E7-82BF63A0C4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29" b="13715"/>
          <a:stretch/>
        </p:blipFill>
        <p:spPr>
          <a:xfrm>
            <a:off x="5486400" y="1828800"/>
            <a:ext cx="6400800" cy="3696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10470-82FA-0C41-8126-5D452D1F0A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9823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pic>
        <p:nvPicPr>
          <p:cNvPr id="6" name="Content Placeholder 8">
            <a:hlinkClick r:id="rId3"/>
            <a:extLst>
              <a:ext uri="{FF2B5EF4-FFF2-40B4-BE49-F238E27FC236}">
                <a16:creationId xmlns:a16="http://schemas.microsoft.com/office/drawing/2014/main" id="{EA75F192-B2AA-3F4A-82E2-D09F27476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0" y="1371600"/>
            <a:ext cx="4572000" cy="2634901"/>
          </a:xfrm>
        </p:spPr>
      </p:pic>
      <p:pic>
        <p:nvPicPr>
          <p:cNvPr id="7" name="Content Placeholder 10">
            <a:hlinkClick r:id="rId5"/>
            <a:extLst>
              <a:ext uri="{FF2B5EF4-FFF2-40B4-BE49-F238E27FC236}">
                <a16:creationId xmlns:a16="http://schemas.microsoft.com/office/drawing/2014/main" id="{AD74CB98-78F9-EA4D-B895-BA8A633328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486400" y="1828800"/>
            <a:ext cx="6400800" cy="3688861"/>
          </a:xfr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AF7BE646-6A48-024C-BBEE-C934D1AD69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79CDF-9150-9740-BD9B-544DA360F3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2299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694BE249-FB56-BA46-939C-A940C43A9D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F05216A4-4F13-C24D-A7B8-3784724AF0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9CAD7A19-C748-AF48-9597-6D88F342C3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E4A78-CE31-D641-8D8B-6F1BAEB7BE7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622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4EC4D1CA-9309-A04A-8784-52D3F6E4C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D9A8ADC9-2B4D-264D-B065-ECA086A5C19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94096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24F3653-9867-E742-8FD7-F9D151BC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61E1CC6-000B-0E44-8902-F62BA8C8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1" name="Content Placeholder 10">
            <a:hlinkClick r:id="rId3"/>
            <a:extLst>
              <a:ext uri="{FF2B5EF4-FFF2-40B4-BE49-F238E27FC236}">
                <a16:creationId xmlns:a16="http://schemas.microsoft.com/office/drawing/2014/main" id="{24BFF5DC-585F-6945-A0FD-0B0FDE7171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2" name="Content Placeholder 8">
            <a:hlinkClick r:id="rId5"/>
            <a:extLst>
              <a:ext uri="{FF2B5EF4-FFF2-40B4-BE49-F238E27FC236}">
                <a16:creationId xmlns:a16="http://schemas.microsoft.com/office/drawing/2014/main" id="{E8443FF3-C972-BB48-A77A-C338553AFC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A71E13-7211-2845-B7FA-90FFF470565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4949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D87C621-AE16-6A4F-8C26-2E025B4E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2B1AE3-C3F6-9741-9531-8491F749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Content Placeholder 10">
            <a:hlinkClick r:id="rId3"/>
            <a:extLst>
              <a:ext uri="{FF2B5EF4-FFF2-40B4-BE49-F238E27FC236}">
                <a16:creationId xmlns:a16="http://schemas.microsoft.com/office/drawing/2014/main" id="{D567C3AB-C168-5942-9FF1-E831E0527C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7" name="Content Placeholder 8">
            <a:hlinkClick r:id="rId5"/>
            <a:extLst>
              <a:ext uri="{FF2B5EF4-FFF2-40B4-BE49-F238E27FC236}">
                <a16:creationId xmlns:a16="http://schemas.microsoft.com/office/drawing/2014/main" id="{117C1489-C1AF-154F-A14C-853B09BB07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55CCBD-DFBE-C040-8124-76307F0F29A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7852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358564-7454-DE4B-B472-477640FF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366A01-2DA4-114F-BA48-33E2F13A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2EA9C5E6-ACDC-B846-81CC-1193CE68E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F4328348-E1AB-8146-95EF-D785279439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16054C-8009-5648-83AD-396208DA501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04653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emissions effect respiratory health?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3268BD-6B2D-1D48-A108-9154CD36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34034B2-66A2-194A-9439-B190470E6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BA753053-F888-1146-A248-99DB802A2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17" name="Picture 16">
            <a:hlinkClick r:id="rId5"/>
            <a:extLst>
              <a:ext uri="{FF2B5EF4-FFF2-40B4-BE49-F238E27FC236}">
                <a16:creationId xmlns:a16="http://schemas.microsoft.com/office/drawing/2014/main" id="{B9EF52EE-073C-EE48-BEE0-393A3ED3FB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76F76E-A387-4442-B6F1-4D34155872C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726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10" name="Content Placeholder 10">
            <a:hlinkClick r:id="rId3"/>
            <a:extLst>
              <a:ext uri="{FF2B5EF4-FFF2-40B4-BE49-F238E27FC236}">
                <a16:creationId xmlns:a16="http://schemas.microsoft.com/office/drawing/2014/main" id="{84694288-54CA-054B-8100-F3368C297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486400" y="1828800"/>
            <a:ext cx="6400800" cy="3688861"/>
          </a:xfrm>
          <a:prstGeom prst="rect">
            <a:avLst/>
          </a:prstGeom>
        </p:spPr>
      </p:pic>
      <p:pic>
        <p:nvPicPr>
          <p:cNvPr id="11" name="Content Placeholder 8">
            <a:hlinkClick r:id="rId5"/>
            <a:extLst>
              <a:ext uri="{FF2B5EF4-FFF2-40B4-BE49-F238E27FC236}">
                <a16:creationId xmlns:a16="http://schemas.microsoft.com/office/drawing/2014/main" id="{C45F098A-C188-4242-A001-BB67E46B23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38" b="13707"/>
          <a:stretch/>
        </p:blipFill>
        <p:spPr>
          <a:xfrm>
            <a:off x="914400" y="1371600"/>
            <a:ext cx="4572000" cy="2640487"/>
          </a:xfrm>
          <a:prstGeom prst="rect">
            <a:avLst/>
          </a:prstGeom>
        </p:spPr>
      </p:pic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88C99994-D3C1-FE49-814B-788D7C77219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AC09-0620-4FB2-B86A-6CD15AD9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E837-9FD2-4ABD-84E0-641D336C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does energy generation effect the health, income, and emissions of states and the people therein?</a:t>
            </a:r>
          </a:p>
        </p:txBody>
      </p:sp>
    </p:spTree>
    <p:extLst>
      <p:ext uri="{BB962C8B-B14F-4D97-AF65-F5344CB8AC3E}">
        <p14:creationId xmlns:p14="http://schemas.microsoft.com/office/powerpoint/2010/main" val="310330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B86DEA96-45C6-4342-98C5-A4219FC28C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7" name="Content Placeholder 10">
            <a:hlinkClick r:id="rId5"/>
            <a:extLst>
              <a:ext uri="{FF2B5EF4-FFF2-40B4-BE49-F238E27FC236}">
                <a16:creationId xmlns:a16="http://schemas.microsoft.com/office/drawing/2014/main" id="{5F09A13D-1A11-7B43-BADB-33C688113E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12" name="Content Placeholder 8">
            <a:hlinkClick r:id="rId7"/>
            <a:extLst>
              <a:ext uri="{FF2B5EF4-FFF2-40B4-BE49-F238E27FC236}">
                <a16:creationId xmlns:a16="http://schemas.microsoft.com/office/drawing/2014/main" id="{8B25A956-C0E4-794B-9B0B-5967E0982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/>
          <a:srcRect t="5609" b="13707"/>
          <a:stretch/>
        </p:blipFill>
        <p:spPr>
          <a:xfrm>
            <a:off x="914400" y="1371600"/>
            <a:ext cx="4572000" cy="2634901"/>
          </a:xfrm>
        </p:spPr>
      </p:pic>
    </p:spTree>
    <p:extLst>
      <p:ext uri="{BB962C8B-B14F-4D97-AF65-F5344CB8AC3E}">
        <p14:creationId xmlns:p14="http://schemas.microsoft.com/office/powerpoint/2010/main" val="261273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7A09EE01-4DBD-FB43-9F2B-6B7BA7588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261CA519-D24F-9B40-920D-2990CBFE09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27897AFD-F95F-9546-BD6C-5BE5A01782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1986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energy source generation relate to income?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D9A8ADC9-2B4D-264D-B065-ECA086A5C1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0" y="4114800"/>
            <a:ext cx="4572000" cy="263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C7593-0146-4F46-9A76-374A1BB9E54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E62F940E-F90F-9743-9098-7407142F64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8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C85A-7E30-F84B-A654-D7720551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View Map Code on Jupyter nbviewer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BFC81-5FC9-C34A-B53A-A64F5516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138" y="2191270"/>
            <a:ext cx="7454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A51A4C4-D142-C04D-B376-E886D7DB4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270453" y="91440"/>
            <a:ext cx="5486400" cy="3168583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A9F00936-0AFD-F54A-A458-A51FD6A380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6238307" y="91440"/>
            <a:ext cx="5486400" cy="3168583"/>
          </a:xfrm>
          <a:prstGeom prst="rect">
            <a:avLst/>
          </a:prstGeom>
        </p:spPr>
      </p:pic>
      <p:pic>
        <p:nvPicPr>
          <p:cNvPr id="18" name="Content Placeholder 8">
            <a:hlinkClick r:id="rId7"/>
            <a:extLst>
              <a:ext uri="{FF2B5EF4-FFF2-40B4-BE49-F238E27FC236}">
                <a16:creationId xmlns:a16="http://schemas.microsoft.com/office/drawing/2014/main" id="{3875F3C3-8E28-0341-A65B-D5D91E6E36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17" b="13900"/>
          <a:stretch/>
        </p:blipFill>
        <p:spPr>
          <a:xfrm>
            <a:off x="270453" y="3431201"/>
            <a:ext cx="5486400" cy="3161882"/>
          </a:xfrm>
          <a:prstGeom prst="rect">
            <a:avLst/>
          </a:prstGeom>
        </p:spPr>
      </p:pic>
      <p:pic>
        <p:nvPicPr>
          <p:cNvPr id="21" name="Content Placeholder 10">
            <a:hlinkClick r:id="rId9"/>
            <a:extLst>
              <a:ext uri="{FF2B5EF4-FFF2-40B4-BE49-F238E27FC236}">
                <a16:creationId xmlns:a16="http://schemas.microsoft.com/office/drawing/2014/main" id="{100E5941-1280-C94C-BC7C-03975881590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0" b="13716"/>
          <a:stretch/>
        </p:blipFill>
        <p:spPr>
          <a:xfrm>
            <a:off x="6238307" y="3431202"/>
            <a:ext cx="5486400" cy="31618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8F06A2-1878-7140-8BAD-BAD74DC7B3A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4723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A2BFA3DC-B9E4-1A45-8A1E-861CEE229B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1877202C-214E-B341-97AE-5E7F61663D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7B8596-6E68-EA40-B14D-54F6F8D168E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0843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7" name="Content Placeholder 10">
            <a:hlinkClick r:id="rId3"/>
            <a:extLst>
              <a:ext uri="{FF2B5EF4-FFF2-40B4-BE49-F238E27FC236}">
                <a16:creationId xmlns:a16="http://schemas.microsoft.com/office/drawing/2014/main" id="{71F0F94F-C638-E645-9062-58D970B02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Picture 18">
            <a:hlinkClick r:id="rId5"/>
            <a:extLst>
              <a:ext uri="{FF2B5EF4-FFF2-40B4-BE49-F238E27FC236}">
                <a16:creationId xmlns:a16="http://schemas.microsoft.com/office/drawing/2014/main" id="{2980D88A-B0EF-944E-B18A-18FC5AC6AD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2F6408-5D97-E448-92CD-BC171333E14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5285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8" name="Content Placeholder 10">
            <a:hlinkClick r:id="rId3"/>
            <a:extLst>
              <a:ext uri="{FF2B5EF4-FFF2-40B4-BE49-F238E27FC236}">
                <a16:creationId xmlns:a16="http://schemas.microsoft.com/office/drawing/2014/main" id="{D1A234DF-EB77-174F-A2EE-BA1884498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29" b="13715"/>
          <a:stretch/>
        </p:blipFill>
        <p:spPr>
          <a:xfrm>
            <a:off x="5997575" y="2743200"/>
            <a:ext cx="5943600" cy="3432633"/>
          </a:xfrm>
          <a:prstGeom prst="rect">
            <a:avLst/>
          </a:prstGeom>
        </p:spPr>
      </p:pic>
      <p:pic>
        <p:nvPicPr>
          <p:cNvPr id="19" name="Content Placeholder 8">
            <a:hlinkClick r:id="rId5"/>
            <a:extLst>
              <a:ext uri="{FF2B5EF4-FFF2-40B4-BE49-F238E27FC236}">
                <a16:creationId xmlns:a16="http://schemas.microsoft.com/office/drawing/2014/main" id="{72570C07-3D12-484E-A8EE-FCECBB2FF1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81A7CC-82E7-9849-BBE3-D80F3EE79710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57750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64EE8BD5-E098-9F41-9A0F-81E2D45E8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7" b="13900"/>
          <a:stretch/>
        </p:blipFill>
        <p:spPr>
          <a:xfrm>
            <a:off x="90572" y="2743200"/>
            <a:ext cx="5943599" cy="3425371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47456628-1607-1A4C-A65B-84C9AEA65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FE0D46-B3CE-7E4B-8704-814A4E6792E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1917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Content Placeholder 8">
            <a:hlinkClick r:id="rId3"/>
            <a:extLst>
              <a:ext uri="{FF2B5EF4-FFF2-40B4-BE49-F238E27FC236}">
                <a16:creationId xmlns:a16="http://schemas.microsoft.com/office/drawing/2014/main" id="{1C1FC08D-AA2C-174E-9B6E-78B24ADEBB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8" b="13707"/>
          <a:stretch/>
        </p:blipFill>
        <p:spPr>
          <a:xfrm>
            <a:off x="90571" y="2743200"/>
            <a:ext cx="5943600" cy="3432633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25C06F4E-9E74-E140-AFFA-28DA26988C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B15E9D-0EA2-164F-AA95-A6D6EEAFF33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3673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AEA5-86F0-4508-8BED-96996441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6AD5-D779-43A0-A0C6-E2B9C15E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Source Generation and Emissions</a:t>
            </a:r>
          </a:p>
          <a:p>
            <a:r>
              <a:rPr lang="en-US" dirty="0"/>
              <a:t>Emissions and Respiratory Health</a:t>
            </a:r>
          </a:p>
          <a:p>
            <a:r>
              <a:rPr lang="en-US" dirty="0"/>
              <a:t>Energy Source Generation and Income</a:t>
            </a:r>
          </a:p>
          <a:p>
            <a:r>
              <a:rPr lang="en-US" dirty="0"/>
              <a:t>Impact of Findings</a:t>
            </a:r>
          </a:p>
          <a:p>
            <a:r>
              <a:rPr lang="en-US" dirty="0"/>
              <a:t>Future Projects/Limitations of Data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70786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7" name="Picture 16">
            <a:hlinkClick r:id="rId3"/>
            <a:extLst>
              <a:ext uri="{FF2B5EF4-FFF2-40B4-BE49-F238E27FC236}">
                <a16:creationId xmlns:a16="http://schemas.microsoft.com/office/drawing/2014/main" id="{99BD1145-2B9F-BA47-9598-011A241463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8" name="Content Placeholder 10">
            <a:hlinkClick r:id="rId5"/>
            <a:extLst>
              <a:ext uri="{FF2B5EF4-FFF2-40B4-BE49-F238E27FC236}">
                <a16:creationId xmlns:a16="http://schemas.microsoft.com/office/drawing/2014/main" id="{9935914A-10AB-EA48-BEC8-3F31ECBA9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8464" y="2743200"/>
            <a:ext cx="5943600" cy="3425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434B50-3610-D94D-ADC1-DFF6A91C1B61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0609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8">
            <a:hlinkClick r:id="rId3"/>
            <a:extLst>
              <a:ext uri="{FF2B5EF4-FFF2-40B4-BE49-F238E27FC236}">
                <a16:creationId xmlns:a16="http://schemas.microsoft.com/office/drawing/2014/main" id="{95928064-1AB7-4D41-BBBD-0CB6D4976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274320" y="91440"/>
            <a:ext cx="5486400" cy="3161881"/>
          </a:xfrm>
        </p:spPr>
      </p:pic>
      <p:pic>
        <p:nvPicPr>
          <p:cNvPr id="23" name="Content Placeholder 10">
            <a:hlinkClick r:id="rId5"/>
            <a:extLst>
              <a:ext uri="{FF2B5EF4-FFF2-40B4-BE49-F238E27FC236}">
                <a16:creationId xmlns:a16="http://schemas.microsoft.com/office/drawing/2014/main" id="{53412553-5392-4040-886C-94D8B6914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6236208" y="91440"/>
            <a:ext cx="5486400" cy="3161881"/>
          </a:xfrm>
        </p:spPr>
      </p:pic>
      <p:pic>
        <p:nvPicPr>
          <p:cNvPr id="24" name="Content Placeholder 10">
            <a:hlinkClick r:id="rId7"/>
            <a:extLst>
              <a:ext uri="{FF2B5EF4-FFF2-40B4-BE49-F238E27FC236}">
                <a16:creationId xmlns:a16="http://schemas.microsoft.com/office/drawing/2014/main" id="{05DDCCEB-5E93-A647-BBB3-C88520C365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57" b="14058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25" name="Content Placeholder 8">
            <a:hlinkClick r:id="rId9"/>
            <a:extLst>
              <a:ext uri="{FF2B5EF4-FFF2-40B4-BE49-F238E27FC236}">
                <a16:creationId xmlns:a16="http://schemas.microsoft.com/office/drawing/2014/main" id="{3308C8DC-21F6-BE4E-B079-14AC053235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9" b="13707"/>
          <a:stretch/>
        </p:blipFill>
        <p:spPr>
          <a:xfrm>
            <a:off x="274320" y="3429000"/>
            <a:ext cx="5486400" cy="31618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1F2D58-392B-4440-A487-A06D9CE7645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755005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2" name="Content Placeholder 8">
            <a:hlinkClick r:id="rId3"/>
            <a:extLst>
              <a:ext uri="{FF2B5EF4-FFF2-40B4-BE49-F238E27FC236}">
                <a16:creationId xmlns:a16="http://schemas.microsoft.com/office/drawing/2014/main" id="{C71932B9-2D25-ED42-9622-3174D4F9E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97F0DC17-19B9-6C46-8667-78269858A7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6B1C5-FF5F-1B40-9DA9-ED030A53717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42258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DFA2D24D-DECD-4C44-BDC3-C2DCC2E81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3" name="Content Placeholder 10">
            <a:hlinkClick r:id="rId5"/>
            <a:extLst>
              <a:ext uri="{FF2B5EF4-FFF2-40B4-BE49-F238E27FC236}">
                <a16:creationId xmlns:a16="http://schemas.microsoft.com/office/drawing/2014/main" id="{EE0B7933-4A84-5F43-B3D0-14EAFE8D5A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E4AAB-5AF5-DE4E-8339-71645C4B6BE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47485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13" name="Content Placeholder 10">
            <a:hlinkClick r:id="rId3"/>
            <a:extLst>
              <a:ext uri="{FF2B5EF4-FFF2-40B4-BE49-F238E27FC236}">
                <a16:creationId xmlns:a16="http://schemas.microsoft.com/office/drawing/2014/main" id="{F764EA45-E24B-B14F-BD30-776CE109FC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0" b="13716"/>
          <a:stretch/>
        </p:blipFill>
        <p:spPr>
          <a:xfrm>
            <a:off x="5997575" y="2743200"/>
            <a:ext cx="5943600" cy="3425371"/>
          </a:xfrm>
          <a:prstGeom prst="rect">
            <a:avLst/>
          </a:prstGeom>
        </p:spPr>
      </p:pic>
      <p:pic>
        <p:nvPicPr>
          <p:cNvPr id="14" name="Content Placeholder 8">
            <a:hlinkClick r:id="rId5"/>
            <a:extLst>
              <a:ext uri="{FF2B5EF4-FFF2-40B4-BE49-F238E27FC236}">
                <a16:creationId xmlns:a16="http://schemas.microsoft.com/office/drawing/2014/main" id="{A001A0A3-F267-AE48-88E1-D1B4E201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877AFC-3530-6242-B9D2-5419FFB9370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47829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86BEFD06-8A43-1341-BD11-83F2F25E9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E66D60C3-CE9A-0C46-9665-29149631FA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9CD1CE-3996-0E4B-B4C1-939E8B1971A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41161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Content Placeholder 8">
            <a:hlinkClick r:id="rId3"/>
            <a:extLst>
              <a:ext uri="{FF2B5EF4-FFF2-40B4-BE49-F238E27FC236}">
                <a16:creationId xmlns:a16="http://schemas.microsoft.com/office/drawing/2014/main" id="{97124C45-5F41-F849-835E-83535B417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609" b="13707"/>
          <a:stretch/>
        </p:blipFill>
        <p:spPr>
          <a:xfrm>
            <a:off x="91440" y="2743200"/>
            <a:ext cx="5943599" cy="3425371"/>
          </a:xfr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B836E33E-F7C5-444E-9970-892A5FE948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CFC4F1-5818-6A45-A462-FF5D16C0DBC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89104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2005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72205DCA-22F0-7444-83B8-0138A89DE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14" name="Content Placeholder 10">
            <a:hlinkClick r:id="rId5"/>
            <a:extLst>
              <a:ext uri="{FF2B5EF4-FFF2-40B4-BE49-F238E27FC236}">
                <a16:creationId xmlns:a16="http://schemas.microsoft.com/office/drawing/2014/main" id="{1A40659A-4217-6642-8B2A-94C6375FB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57" b="14058"/>
          <a:stretch/>
        </p:blipFill>
        <p:spPr>
          <a:xfrm>
            <a:off x="5998464" y="2743200"/>
            <a:ext cx="5943599" cy="3425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8CF0F-DFF4-294D-91E8-02BF71D7D4D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37546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40F80FD-01E8-9744-AF63-777433AEA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8FACB942-B75F-DF41-8E84-6BCBDCEDC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823D84C5-0DD7-6D46-B1E8-DB3596ED88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E2C5F555-9BD3-1948-8153-785204AF9AC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10CCA-589F-0D42-8A38-45404A727C7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189347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3ECA4A4-ACF3-4245-83D1-B0D6EC5C2F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FA11FE90-AE0C-CA4E-80A3-7DE11200AC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1AB23-ABA7-504D-B8A5-777E577E13AD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6735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D4C4-E55A-4C4F-969C-2C8AE5D5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 Generation and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B579-9BED-4B0A-80B7-11E58B29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Since 1996, CO2 levels have increased, levelled off in the Mid-2000’s, then decreased in the US</a:t>
            </a:r>
          </a:p>
          <a:p>
            <a:r>
              <a:rPr lang="en-US" dirty="0">
                <a:highlight>
                  <a:srgbClr val="00FF00"/>
                </a:highlight>
              </a:rPr>
              <a:t>Since 1996, NOx and SO2 has been on a decline</a:t>
            </a:r>
          </a:p>
          <a:p>
            <a:r>
              <a:rPr lang="en-US" dirty="0">
                <a:highlight>
                  <a:srgbClr val="00FF00"/>
                </a:highlight>
              </a:rPr>
              <a:t> The only significant increase of emissions has been in CH4 emissions, presumably as we’ve moved away from coal to Natural Gas and Petroleum energy production</a:t>
            </a:r>
          </a:p>
          <a:p>
            <a:pPr lvl="4"/>
            <a:r>
              <a:rPr lang="en-US" dirty="0">
                <a:highlight>
                  <a:srgbClr val="00FF00"/>
                </a:highlight>
              </a:rPr>
              <a:t>-Robby</a:t>
            </a:r>
          </a:p>
        </p:txBody>
      </p:sp>
    </p:spTree>
    <p:extLst>
      <p:ext uri="{BB962C8B-B14F-4D97-AF65-F5344CB8AC3E}">
        <p14:creationId xmlns:p14="http://schemas.microsoft.com/office/powerpoint/2010/main" val="1558753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E5CA2D0D-BF20-4247-BF13-3D94D60EA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F04BCB94-97D1-B944-A42C-23D2902EDF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59140-C694-784A-B8C2-0A8882DB4A9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715147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B0851FD-AF15-664E-9F96-95B3A27BB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6687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26E87ACC-8C72-9C46-BB9E-9C60AFCE05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7C9A7-6C29-8845-BA1C-6EA353EDE569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8330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773D5DE-5CA9-6E43-AA34-36D34ADF00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CB7FC7-F449-E049-AC36-E8F83370D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7BCF1D-3B63-0043-BDF3-2FEA00B3184E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5744414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F0D60F6-FB68-CF41-83A5-58C7DF45C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D1B8E88-89A8-A04B-94B1-AF4E8C6800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67119-5499-854D-8C0A-EE5DA442DC65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837663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38C8CA4D-CDA7-AD47-98E2-38CE7D470F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D1BF2865-2BA3-8B4F-924C-B41C17E485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DCB0B5-2CD0-174D-A875-2475D86A9328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3046404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10460EFB-9FF0-2541-845D-4E5702E4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274320" y="91440"/>
            <a:ext cx="5486400" cy="316188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1A76EB3-C1F6-8E47-A46F-1A0CE3E291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6236208" y="91440"/>
            <a:ext cx="5486400" cy="3161882"/>
          </a:xfrm>
          <a:prstGeom prst="rect">
            <a:avLst/>
          </a:prstGeom>
        </p:spPr>
      </p:pic>
      <p:pic>
        <p:nvPicPr>
          <p:cNvPr id="11" name="Picture 10">
            <a:hlinkClick r:id="rId7"/>
            <a:extLst>
              <a:ext uri="{FF2B5EF4-FFF2-40B4-BE49-F238E27FC236}">
                <a16:creationId xmlns:a16="http://schemas.microsoft.com/office/drawing/2014/main" id="{63ABA586-1229-6145-8FA5-D055F1FA36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3" b="13804"/>
          <a:stretch/>
        </p:blipFill>
        <p:spPr>
          <a:xfrm>
            <a:off x="274320" y="3429000"/>
            <a:ext cx="5486400" cy="3161882"/>
          </a:xfrm>
          <a:prstGeom prst="rect">
            <a:avLst/>
          </a:prstGeom>
        </p:spPr>
      </p:pic>
      <p:pic>
        <p:nvPicPr>
          <p:cNvPr id="15" name="Picture 14">
            <a:hlinkClick r:id="rId9"/>
            <a:extLst>
              <a:ext uri="{FF2B5EF4-FFF2-40B4-BE49-F238E27FC236}">
                <a16:creationId xmlns:a16="http://schemas.microsoft.com/office/drawing/2014/main" id="{A34AE74A-5630-904C-94E3-FDB0F8726A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13" b="13804"/>
          <a:stretch/>
        </p:blipFill>
        <p:spPr>
          <a:xfrm>
            <a:off x="6236208" y="3429000"/>
            <a:ext cx="5486400" cy="3161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3A49C3-7AB2-104E-8550-07D787957F33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995362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DA7EBDB0-16E9-1646-AB53-88C717210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A87C96CF-A824-6144-9B8B-156276C07E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EDEAE-A9ED-0643-8459-81A4D9384567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19497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1D46C49F-8E6A-EC41-B114-43E3B7D8C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3" name="Picture 2">
            <a:hlinkClick r:id="rId5"/>
            <a:extLst>
              <a:ext uri="{FF2B5EF4-FFF2-40B4-BE49-F238E27FC236}">
                <a16:creationId xmlns:a16="http://schemas.microsoft.com/office/drawing/2014/main" id="{6EDF1880-D7CF-7444-A98D-B069DE2900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1C096-9117-4F4C-ADB9-83D0A583BE76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22474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CO2 Emissions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CO2 Emissions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0F548BD2-B669-9149-A126-7E93F89D3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6EF001D2-05C4-8448-BC95-4AF70BFB3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C1589C-ABCA-8343-B3A3-9C39C0719F34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41104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Chronic Respiratory Disease Mortality Rate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Chronic Respiratory Disease Mortality 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F8AA2CB9-B45E-AF49-BE61-1E9640FB9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E2CA6A60-AF13-A546-8350-1D663A1DF0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A321D-2724-A542-AA00-9620D9C300DC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6296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67EB-D67B-44DA-A47F-FD8D43BD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and Respiratory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FE2F-8418-473A-ABB7-A6A1D9A6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4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Coal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Coal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9F38D7F7-FBE2-BA43-9EA9-66C20B554A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023DE8B8-9208-2245-B5F0-A3C1F5E071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A838A9-4017-7A43-B24B-FC6FEEEC9F4B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2772586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Natural Gas Power Generation vs Median Household Income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008E2-B609-414E-964D-C07E984B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Natural Gas Power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1D2EC0-B35D-B346-9CB2-30D51EA6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US" sz="1800" dirty="0"/>
              <a:t>Median Household Income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798698FC-823D-5744-93AC-66ADBB2B8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" y="2743200"/>
            <a:ext cx="5943600" cy="3425372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D03588C-5A58-7549-A923-38F9F68C2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998464" y="2743200"/>
            <a:ext cx="5943600" cy="342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2CE67-CDB6-D84A-B72B-D9B2BFC989D2}"/>
              </a:ext>
            </a:extLst>
          </p:cNvPr>
          <p:cNvSpPr txBox="1"/>
          <p:nvPr/>
        </p:nvSpPr>
        <p:spPr>
          <a:xfrm>
            <a:off x="4724400" y="643598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 map to view actuals </a:t>
            </a:r>
          </a:p>
        </p:txBody>
      </p:sp>
    </p:spTree>
    <p:extLst>
      <p:ext uri="{BB962C8B-B14F-4D97-AF65-F5344CB8AC3E}">
        <p14:creationId xmlns:p14="http://schemas.microsoft.com/office/powerpoint/2010/main" val="1726893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B4D61-C0B8-1F4C-9B1C-F14AC21E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How does the fluctuation of energy source generation effect emissions?</a:t>
            </a:r>
            <a:br>
              <a:rPr lang="en-US" sz="2400" dirty="0"/>
            </a:br>
            <a:r>
              <a:rPr lang="en-US" sz="2400" dirty="0"/>
              <a:t>Year 2014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E9AA407-E07D-5449-8FF3-07C44DBC0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b="13804"/>
          <a:stretch/>
        </p:blipFill>
        <p:spPr>
          <a:xfrm>
            <a:off x="914400" y="1371600"/>
            <a:ext cx="4572000" cy="2634902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4EC4D1CA-9309-A04A-8784-52D3F6E4CA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13" b="13804"/>
          <a:stretch/>
        </p:blipFill>
        <p:spPr>
          <a:xfrm>
            <a:off x="5486400" y="1828800"/>
            <a:ext cx="6400800" cy="36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9F21-3333-497C-B839-70AD31EF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Source Generation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AAE5-6E0A-460B-ABAF-789F19E7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D710-1AF1-4459-AA5A-0B8EAF18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9E28-FD4B-4262-9FDD-75610A34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422-F4F7-40EA-B76D-188FA91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 and 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8849-20A7-4912-A30B-2472C276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 of the project as well… such as navigating </a:t>
            </a:r>
            <a:r>
              <a:rPr lang="en-US" dirty="0" err="1"/>
              <a:t>github</a:t>
            </a:r>
            <a:r>
              <a:rPr lang="en-US" dirty="0"/>
              <a:t> and the repo </a:t>
            </a:r>
          </a:p>
          <a:p>
            <a:r>
              <a:rPr lang="en-US" dirty="0">
                <a:highlight>
                  <a:srgbClr val="00FF00"/>
                </a:highlight>
              </a:rPr>
              <a:t>Emission data does not exist for every year, and some emission types were not tracked by the EPA prior to 2005</a:t>
            </a:r>
          </a:p>
        </p:txBody>
      </p:sp>
    </p:spTree>
    <p:extLst>
      <p:ext uri="{BB962C8B-B14F-4D97-AF65-F5344CB8AC3E}">
        <p14:creationId xmlns:p14="http://schemas.microsoft.com/office/powerpoint/2010/main" val="263047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DBE61-A7D6-45E0-9315-70F7C1BF2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386" y="263769"/>
            <a:ext cx="8521227" cy="6330461"/>
          </a:xfrm>
        </p:spPr>
      </p:pic>
    </p:spTree>
    <p:extLst>
      <p:ext uri="{BB962C8B-B14F-4D97-AF65-F5344CB8AC3E}">
        <p14:creationId xmlns:p14="http://schemas.microsoft.com/office/powerpoint/2010/main" val="279220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926</Words>
  <Application>Microsoft Office PowerPoint</Application>
  <PresentationFormat>Widescreen</PresentationFormat>
  <Paragraphs>199</Paragraphs>
  <Slides>52</Slides>
  <Notes>42</Notes>
  <HiddenSlides>29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Health, Income, and Emission Effects from Energy Generation</vt:lpstr>
      <vt:lpstr>Probing Question</vt:lpstr>
      <vt:lpstr>Overview</vt:lpstr>
      <vt:lpstr>Energy Source Generation and Emissions</vt:lpstr>
      <vt:lpstr>Emissions and Respiratory Health</vt:lpstr>
      <vt:lpstr>Energy Source Generation and Income</vt:lpstr>
      <vt:lpstr>Impact of Findings</vt:lpstr>
      <vt:lpstr>Current Limitations and Future Projects</vt:lpstr>
      <vt:lpstr>PowerPoint Presentation</vt:lpstr>
      <vt:lpstr>Questions?</vt:lpstr>
      <vt:lpstr>How does the fluctuation of energy source generation effect emissions? Year 2000</vt:lpstr>
      <vt:lpstr>How does the fluctuation of energy source generation effect emissions? Year 2005</vt:lpstr>
      <vt:lpstr>How does the fluctuation of energy source generation effect emissions? Year 2010</vt:lpstr>
      <vt:lpstr>How does the fluctuation of energy source generation effect emissions? Year 2014</vt:lpstr>
      <vt:lpstr>How does emissions effect respiratory health? Year 2000</vt:lpstr>
      <vt:lpstr>How does emissions effect respiratory health? Year 2005</vt:lpstr>
      <vt:lpstr>How does emissions effect respiratory health? Year 2010</vt:lpstr>
      <vt:lpstr>How does emissions effect respiratory health? Year 2014</vt:lpstr>
      <vt:lpstr>How does energy source generation relate to income? Year 2000</vt:lpstr>
      <vt:lpstr>How does energy source generation relate to income? Year 2005</vt:lpstr>
      <vt:lpstr>How does energy source generation relate to income? Year 2010</vt:lpstr>
      <vt:lpstr>How does energy source generation relate to income? Year 2014</vt:lpstr>
      <vt:lpstr>View Map Code on Jupyter nbviewer</vt:lpstr>
      <vt:lpstr>PowerPoint Presentation</vt:lpstr>
      <vt:lpstr>Coal Power Generation vs CO2 Emissions Year 2000</vt:lpstr>
      <vt:lpstr>Natural Gas Power Generation vs CO2 Emissions Year 2000</vt:lpstr>
      <vt:lpstr>Chronic Respiratory Disease Mortality Rate vs CO2 Emissions Year 2000</vt:lpstr>
      <vt:lpstr>Chronic Respiratory Disease Mortality Rate vs Median Household Income Year 2000</vt:lpstr>
      <vt:lpstr>Coal Power Generation vs Median Household Income Year 2000</vt:lpstr>
      <vt:lpstr>Natural Gas Power Generation vs Median Household Income Year 2000</vt:lpstr>
      <vt:lpstr>PowerPoint Presentation</vt:lpstr>
      <vt:lpstr>Coal Power Generation vs CO2 Emissions Year 2005</vt:lpstr>
      <vt:lpstr>Natural Gas Power Generation vs CO2 Emissions Year 2005</vt:lpstr>
      <vt:lpstr>Chronic Respiratory Disease Mortality Rate vs CO2 Emissions Year 2005</vt:lpstr>
      <vt:lpstr>Chronic Respiratory Disease Mortality Rate vs Median Household Income Year 2005</vt:lpstr>
      <vt:lpstr>Coal Power Generation vs Median Household Income Year 2005</vt:lpstr>
      <vt:lpstr>Natural Gas Power Generation vs Median Household Income Year 2005</vt:lpstr>
      <vt:lpstr>PowerPoint Presentation</vt:lpstr>
      <vt:lpstr>Coal Power Generation vs CO2 Emissions Year 2010</vt:lpstr>
      <vt:lpstr>Natural Gas Power Generation vs CO2 Emissions Year 2010</vt:lpstr>
      <vt:lpstr>Chronic Respiratory Disease Mortality Rate vs CO2 Emissions Year 2010</vt:lpstr>
      <vt:lpstr>Chronic Respiratory Disease Mortality Rate vs Median Household Income Year 2010</vt:lpstr>
      <vt:lpstr>Coal Power Generation vs Median Household Income Year 2010</vt:lpstr>
      <vt:lpstr>Natural Gas Power Generation vs Median Household Income Year 2010</vt:lpstr>
      <vt:lpstr>PowerPoint Presentation</vt:lpstr>
      <vt:lpstr>Coal Power Generation vs CO2 Emissions Year 2014</vt:lpstr>
      <vt:lpstr>Natural Gas Power Generation vs CO2 Emissions Year 2014</vt:lpstr>
      <vt:lpstr>Chronic Respiratory Disease Mortality Rate vs CO2 Emissions Year 2014</vt:lpstr>
      <vt:lpstr>Chronic Respiratory Disease Mortality Rate vs Median Household Income Year 2014</vt:lpstr>
      <vt:lpstr>Coal Power Generation vs Median Household Income Year 2014</vt:lpstr>
      <vt:lpstr>Natural Gas Power Generation vs Median Household Income Year 2014</vt:lpstr>
      <vt:lpstr>How does the fluctuation of energy source generation effect emissions? Year 2014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Power Generation vs CO2 Emissions</dc:title>
  <dc:creator>Rob Plahn</dc:creator>
  <cp:lastModifiedBy>Robert Gorowsky</cp:lastModifiedBy>
  <cp:revision>40</cp:revision>
  <dcterms:created xsi:type="dcterms:W3CDTF">2018-10-08T02:17:24Z</dcterms:created>
  <dcterms:modified xsi:type="dcterms:W3CDTF">2018-10-09T07:32:31Z</dcterms:modified>
</cp:coreProperties>
</file>