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7" r:id="rId10"/>
    <p:sldId id="268" r:id="rId11"/>
    <p:sldId id="270" r:id="rId12"/>
    <p:sldId id="265" r:id="rId13"/>
    <p:sldId id="269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311BE-8E7A-43F1-24FA-9F0B314CC570}" v="6" dt="2020-05-13T13:42:35.355"/>
    <p1510:client id="{49FBDE43-89A1-E549-FC22-8BE62FADE491}" v="10" dt="2020-05-14T05:20:08.348"/>
    <p1510:client id="{A9755F58-4645-024B-267C-CB5F3E03DA25}" v="32" dt="2020-05-13T11:50:20.399"/>
    <p1510:client id="{B4466913-9A50-78B0-9B8F-212FB0E425C1}" v="19" dt="2020-05-27T20:39:31.079"/>
    <p1510:client id="{CCEB143B-D595-CFA2-F5D5-916A4D8280E2}" v="164" dt="2020-05-26T15:04:57.594"/>
    <p1510:client id="{E5F9C2F1-ACFA-0517-0FE5-9DD5192F4D30}" v="1759" dt="2020-05-06T13:45:35.827"/>
    <p1510:client id="{ED3A1C99-21C0-5E64-4C4B-39B97DD676F1}" v="10543" dt="2020-05-13T11:45:53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arithmetic-coding" TargetMode="External"/><Relationship Id="rId2" Type="http://schemas.openxmlformats.org/officeDocument/2006/relationships/hyperlink" Target="https://www.cm.com/blog/the-more-personalized-the-better-why-you-need-a-customer-data-platf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nidata/jj2000" TargetMode="External"/><Relationship Id="rId4" Type="http://schemas.openxmlformats.org/officeDocument/2006/relationships/hyperlink" Target="https://www.researchgate.net/figure/CABAC-block-diagram-from-the-encoder-perspective-Binarization-context-modeling_fig1_29018065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/>
              <a:t>Kodek obrazu wykorzystujący Asymetryczny System Numeryczny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Artur Tkaczyk</a:t>
            </a:r>
          </a:p>
          <a:p>
            <a:r>
              <a:rPr lang="pl-PL" dirty="0"/>
              <a:t>Promotor: </a:t>
            </a:r>
            <a:r>
              <a:rPr lang="pl-PL" dirty="0">
                <a:ea typeface="+mn-lt"/>
                <a:cs typeface="+mn-lt"/>
              </a:rPr>
              <a:t>dr hab. inż. Grzegorz Pastuszak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431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431CF-1472-45AB-83F3-9B5F248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arytmetyczne - przykład dla ciągu ABAC</a:t>
            </a:r>
          </a:p>
        </p:txBody>
      </p:sp>
      <p:pic>
        <p:nvPicPr>
          <p:cNvPr id="4" name="Obraz 4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16BB3575-30C3-42CC-89C5-AAEB6F56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072" y="2226262"/>
            <a:ext cx="4339581" cy="4398186"/>
          </a:xfrm>
        </p:spPr>
      </p:pic>
      <p:pic>
        <p:nvPicPr>
          <p:cNvPr id="5" name="Obraz 5" descr="Obraz zawierający budynek&#10;&#10;Opis wygenerowany przy bardzo wysokim poziomie pewności">
            <a:extLst>
              <a:ext uri="{FF2B5EF4-FFF2-40B4-BE49-F238E27FC236}">
                <a16:creationId xmlns:a16="http://schemas.microsoft.com/office/drawing/2014/main" id="{6F9BD320-D10E-459A-B678-6F6ECA8F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6" y="2301029"/>
            <a:ext cx="6221360" cy="10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BE975-F084-4026-BCC0-372606A8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/>
              <a:t>CABAC - </a:t>
            </a:r>
            <a:r>
              <a:rPr lang="pl-PL" sz="2400">
                <a:latin typeface="Trebuchet MS"/>
                <a:cs typeface="Calibri"/>
              </a:rPr>
              <a:t>kontekstowo-adaptacyjny binarny koder arytmetyczny</a:t>
            </a:r>
            <a:endParaRPr lang="pl-PL" sz="2400">
              <a:latin typeface="Trebuchet MS"/>
            </a:endParaRPr>
          </a:p>
          <a:p>
            <a:endParaRPr lang="pl-PL" sz="240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00F34E2A-A11B-441B-ACED-6999C0AC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har char="•"/>
            </a:pPr>
            <a:r>
              <a:rPr lang="pl-PL" sz="2000"/>
              <a:t>Przyjmuje na wejście stowarzyszone ze sobą pary: bit i kontekst</a:t>
            </a:r>
          </a:p>
          <a:p>
            <a:pPr marL="285750" indent="-285750">
              <a:buChar char="•"/>
            </a:pPr>
            <a:r>
              <a:rPr lang="pl-PL" sz="2000"/>
              <a:t>Każdy bit kodowany jest zgodnie z rozkładem prawdopodobieństwa przypisanym aktualnie do przypisanego mu kontekstu</a:t>
            </a:r>
          </a:p>
          <a:p>
            <a:pPr marL="285750" indent="-285750">
              <a:buChar char="•"/>
            </a:pPr>
            <a:r>
              <a:rPr lang="pl-PL" sz="2000"/>
              <a:t>Prawdopodobieństwa dla każdego kontekstu, podlegają procesowi adaptacji wraz z procesem kodowania</a:t>
            </a:r>
            <a:endParaRPr lang="pl-PL" sz="2000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124CA891-476B-4DCC-AF6C-59520A9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93" y="2017125"/>
            <a:ext cx="7559962" cy="35488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20747A77-AF42-4E93-816B-FCAEC61F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8" y="5566863"/>
            <a:ext cx="7186246" cy="6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3077F9-7D32-4848-AC52-9635281E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Asymetryczny System Numeryczny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735259-C12D-4D85-88E7-26E48A81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latin typeface="Trebuchet MS"/>
                <a:cs typeface="Calibri"/>
              </a:rPr>
              <a:t>Opracowany przez dr. Jarosława Dudę na przełomie lat 2006-2014</a:t>
            </a:r>
          </a:p>
          <a:p>
            <a:r>
              <a:rPr lang="pl-PL" dirty="0">
                <a:latin typeface="Trebuchet MS"/>
                <a:cs typeface="Calibri"/>
              </a:rPr>
              <a:t>Łączy on w sobie stopień kompresji porównywalny z kodowaniem arytmetycznym, oraz szybkość działania kodowania </a:t>
            </a:r>
            <a:r>
              <a:rPr lang="pl-PL" dirty="0" err="1">
                <a:latin typeface="Trebuchet MS"/>
                <a:cs typeface="Calibri"/>
              </a:rPr>
              <a:t>Huffmana</a:t>
            </a:r>
            <a:endParaRPr lang="pl-PL" dirty="0" err="1">
              <a:latin typeface="Trebuchet MS"/>
            </a:endParaRPr>
          </a:p>
          <a:p>
            <a:r>
              <a:rPr lang="pl-PL">
                <a:cs typeface="Calibri"/>
              </a:rPr>
              <a:t>Pierwszy zakodowany znak, będzie ostatnim zdekodowanym znakiem</a:t>
            </a:r>
            <a:endParaRPr lang="pl-PL" dirty="0">
              <a:cs typeface="Calibri"/>
            </a:endParaRPr>
          </a:p>
          <a:p>
            <a:r>
              <a:rPr lang="pl-PL" dirty="0"/>
              <a:t>Korzysta z tylko jednej wartości opisującej stan</a:t>
            </a:r>
          </a:p>
          <a:p>
            <a:r>
              <a:rPr lang="pl-PL" dirty="0"/>
              <a:t>Możliwość stablicowania wyników obliczeń</a:t>
            </a:r>
          </a:p>
          <a:p>
            <a:r>
              <a:rPr lang="pl-PL" dirty="0">
                <a:latin typeface="Trebuchet MS"/>
                <a:ea typeface="+mn-lt"/>
                <a:cs typeface="Calibri"/>
              </a:rPr>
              <a:t>Stosowany w kompresorach </a:t>
            </a:r>
            <a:r>
              <a:rPr lang="pl-PL" dirty="0" err="1">
                <a:latin typeface="Trebuchet MS"/>
                <a:ea typeface="+mn-lt"/>
                <a:cs typeface="Calibri"/>
              </a:rPr>
              <a:t>Zstandard</a:t>
            </a:r>
            <a:r>
              <a:rPr lang="pl-PL" dirty="0">
                <a:latin typeface="Trebuchet MS"/>
                <a:ea typeface="+mn-lt"/>
                <a:cs typeface="Calibri"/>
              </a:rPr>
              <a:t>, LZFSE, </a:t>
            </a:r>
            <a:r>
              <a:rPr lang="pl-PL" dirty="0" err="1">
                <a:latin typeface="Trebuchet MS"/>
                <a:ea typeface="+mn-lt"/>
                <a:cs typeface="Calibri"/>
              </a:rPr>
              <a:t>DivANS</a:t>
            </a:r>
            <a:r>
              <a:rPr lang="pl-PL" dirty="0">
                <a:latin typeface="Trebuchet MS"/>
                <a:ea typeface="+mn-lt"/>
                <a:cs typeface="Calibri"/>
              </a:rPr>
              <a:t>, a także w standardzie kompresji obrazów JPEG XL</a:t>
            </a:r>
            <a:endParaRPr lang="pl-PL" dirty="0">
              <a:latin typeface="Trebuchet MS"/>
              <a:ea typeface="+mn-lt"/>
              <a:cs typeface="+mn-lt"/>
            </a:endParaRP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52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F9DD8-71FA-4614-AB1B-94CF86F7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Asymetryczny System Numeryczny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3CC6B-B400-489C-B50F-EBC5A8C3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Kodowanie to opiera się na pomyśle przechowywania zakodowanej informacji w pojedynczej liczbie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F34F072C-5538-49EC-A53B-5E36B709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7" y="3156481"/>
            <a:ext cx="12191619" cy="3696465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49C2F60E-339C-4B79-B0D4-2DBA3164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620" y="3479190"/>
            <a:ext cx="978144" cy="274759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03F84156-AF5B-4C51-8D81-15C37D1D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88" y="4011492"/>
            <a:ext cx="1042621" cy="253511"/>
          </a:xfrm>
          <a:prstGeom prst="rect">
            <a:avLst/>
          </a:prstGeom>
        </p:spPr>
      </p:pic>
      <p:pic>
        <p:nvPicPr>
          <p:cNvPr id="11" name="Obraz 11">
            <a:extLst>
              <a:ext uri="{FF2B5EF4-FFF2-40B4-BE49-F238E27FC236}">
                <a16:creationId xmlns:a16="http://schemas.microsoft.com/office/drawing/2014/main" id="{DEE049F1-344B-4F2E-939E-645C618C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607" y="4545989"/>
            <a:ext cx="2968136" cy="263036"/>
          </a:xfrm>
          <a:prstGeom prst="rect">
            <a:avLst/>
          </a:prstGeom>
        </p:spPr>
      </p:pic>
      <p:pic>
        <p:nvPicPr>
          <p:cNvPr id="12" name="Obraz 12">
            <a:extLst>
              <a:ext uri="{FF2B5EF4-FFF2-40B4-BE49-F238E27FC236}">
                <a16:creationId xmlns:a16="http://schemas.microsoft.com/office/drawing/2014/main" id="{49F54DFE-A755-4FA7-B5AC-39A9A116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147" y="3395664"/>
            <a:ext cx="3272935" cy="453536"/>
          </a:xfrm>
          <a:prstGeom prst="rect">
            <a:avLst/>
          </a:prstGeom>
        </p:spPr>
      </p:pic>
      <p:pic>
        <p:nvPicPr>
          <p:cNvPr id="13" name="Obraz 13">
            <a:extLst>
              <a:ext uri="{FF2B5EF4-FFF2-40B4-BE49-F238E27FC236}">
                <a16:creationId xmlns:a16="http://schemas.microsoft.com/office/drawing/2014/main" id="{531C3F4E-05F3-418F-9499-FC571398A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985" y="3862211"/>
            <a:ext cx="3458307" cy="540348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0B9D5346-5B7F-4FF3-BAAA-6C2C32857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3574" y="4445978"/>
            <a:ext cx="3182082" cy="463061"/>
          </a:xfrm>
          <a:prstGeom prst="rect">
            <a:avLst/>
          </a:prstGeom>
        </p:spPr>
      </p:pic>
      <p:pic>
        <p:nvPicPr>
          <p:cNvPr id="4" name="Obraz 4" descr="Obraz zawierający zegar, klawiatura, rysunek&#10;&#10;Opis wygenerowany przy bardzo wysokim poziomie pewności">
            <a:extLst>
              <a:ext uri="{FF2B5EF4-FFF2-40B4-BE49-F238E27FC236}">
                <a16:creationId xmlns:a16="http://schemas.microsoft.com/office/drawing/2014/main" id="{CA7EC66B-102D-4995-BA15-03921004D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538" y="5120321"/>
            <a:ext cx="7725507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0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2B0478-E6B4-4568-A903-F1CF660F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55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Wariant uABS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7488E4-3EA8-4369-8BA1-B8804CF5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54" y="2194805"/>
            <a:ext cx="11188939" cy="2656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  <a:cs typeface="Calibri"/>
              </a:rPr>
              <a:t>W </a:t>
            </a:r>
            <a:r>
              <a:rPr lang="en-US" dirty="0" err="1">
                <a:latin typeface="Trebuchet MS"/>
                <a:cs typeface="Calibri"/>
              </a:rPr>
              <a:t>przypadku</a:t>
            </a:r>
            <a:r>
              <a:rPr lang="en-US" dirty="0">
                <a:latin typeface="Trebuchet MS"/>
                <a:cs typeface="Calibri"/>
              </a:rPr>
              <a:t> </a:t>
            </a:r>
            <a:r>
              <a:rPr lang="en-US" dirty="0" err="1">
                <a:latin typeface="Trebuchet MS"/>
                <a:cs typeface="Calibri"/>
              </a:rPr>
              <a:t>wariantu</a:t>
            </a:r>
            <a:r>
              <a:rPr lang="en-US" dirty="0">
                <a:latin typeface="Trebuchet MS"/>
                <a:cs typeface="Calibri"/>
              </a:rPr>
              <a:t> </a:t>
            </a:r>
            <a:r>
              <a:rPr lang="en-US" dirty="0" err="1">
                <a:latin typeface="Trebuchet MS"/>
                <a:cs typeface="Calibri"/>
              </a:rPr>
              <a:t>uABS</a:t>
            </a:r>
            <a:r>
              <a:rPr lang="en-US" dirty="0">
                <a:latin typeface="Trebuchet MS"/>
                <a:cs typeface="Calibri"/>
              </a:rPr>
              <a:t> (uniform Asymmetric Binary System) </a:t>
            </a:r>
            <a:r>
              <a:rPr lang="en-US" dirty="0" err="1">
                <a:latin typeface="Trebuchet MS"/>
                <a:cs typeface="Calibri"/>
              </a:rPr>
              <a:t>stosowany</a:t>
            </a:r>
            <a:r>
              <a:rPr lang="en-US" dirty="0">
                <a:latin typeface="Trebuchet MS"/>
                <a:cs typeface="Calibri"/>
              </a:rPr>
              <a:t> jest </a:t>
            </a:r>
            <a:r>
              <a:rPr lang="en-US" dirty="0" err="1">
                <a:latin typeface="Trebuchet MS"/>
                <a:cs typeface="Calibri"/>
              </a:rPr>
              <a:t>dwuelementowy</a:t>
            </a:r>
            <a:r>
              <a:rPr lang="en-US" dirty="0">
                <a:latin typeface="Trebuchet MS"/>
                <a:cs typeface="Calibri"/>
              </a:rPr>
              <a:t> </a:t>
            </a:r>
            <a:r>
              <a:rPr lang="en-US" dirty="0" err="1">
                <a:latin typeface="Trebuchet MS"/>
                <a:cs typeface="Calibri"/>
              </a:rPr>
              <a:t>alfabet</a:t>
            </a:r>
            <a:r>
              <a:rPr lang="en-US" dirty="0">
                <a:latin typeface="Trebuchet MS"/>
                <a:cs typeface="Calibri"/>
              </a:rPr>
              <a:t> </a:t>
            </a:r>
            <a:r>
              <a:rPr lang="en-US" dirty="0" err="1">
                <a:latin typeface="Trebuchet MS"/>
                <a:cs typeface="Calibri"/>
              </a:rPr>
              <a:t>wejściowy</a:t>
            </a:r>
            <a:endParaRPr lang="en-US" dirty="0" err="1">
              <a:latin typeface="Trebuchet MS"/>
            </a:endParaRPr>
          </a:p>
          <a:p>
            <a:r>
              <a:rPr lang="en-US" err="1">
                <a:latin typeface="Trebuchet MS"/>
                <a:ea typeface="+mn-lt"/>
                <a:cs typeface="Calibri"/>
              </a:rPr>
              <a:t>Dzielimy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zbiór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liczb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naturalnych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na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dwa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zbiory</a:t>
            </a:r>
            <a:r>
              <a:rPr lang="en-US" dirty="0">
                <a:latin typeface="Trebuchet MS"/>
                <a:ea typeface="+mn-lt"/>
                <a:cs typeface="Calibri"/>
              </a:rPr>
              <a:t>, </a:t>
            </a:r>
            <a:r>
              <a:rPr lang="en-US" err="1">
                <a:latin typeface="Trebuchet MS"/>
                <a:ea typeface="+mn-lt"/>
                <a:cs typeface="Calibri"/>
              </a:rPr>
              <a:t>których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gęstość</a:t>
            </a:r>
            <a:r>
              <a:rPr lang="en-US" dirty="0">
                <a:latin typeface="Trebuchet MS"/>
                <a:ea typeface="+mn-lt"/>
                <a:cs typeface="Calibri"/>
              </a:rPr>
              <a:t> jest </a:t>
            </a:r>
            <a:r>
              <a:rPr lang="en-US">
                <a:latin typeface="Trebuchet MS"/>
                <a:ea typeface="+mn-lt"/>
                <a:cs typeface="Calibri"/>
              </a:rPr>
              <a:t>zależna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>
                <a:latin typeface="Trebuchet MS"/>
                <a:ea typeface="+mn-lt"/>
                <a:cs typeface="Calibri"/>
              </a:rPr>
              <a:t>od </a:t>
            </a:r>
            <a:r>
              <a:rPr lang="en-US" err="1">
                <a:latin typeface="Trebuchet MS"/>
                <a:ea typeface="+mn-lt"/>
                <a:cs typeface="Calibri"/>
              </a:rPr>
              <a:t>rozkładu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prawdopodobieństw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znaków</a:t>
            </a:r>
            <a:r>
              <a:rPr lang="en-US" dirty="0">
                <a:latin typeface="Trebuchet MS"/>
                <a:ea typeface="+mn-lt"/>
                <a:cs typeface="Calibri"/>
              </a:rPr>
              <a:t> </a:t>
            </a:r>
            <a:r>
              <a:rPr lang="en-US" err="1">
                <a:latin typeface="Trebuchet MS"/>
                <a:ea typeface="+mn-lt"/>
                <a:cs typeface="Calibri"/>
              </a:rPr>
              <a:t>wejściowych</a:t>
            </a:r>
            <a:endParaRPr lang="en-US" sz="2000" err="1">
              <a:latin typeface="Trebuchet MS"/>
            </a:endParaRPr>
          </a:p>
          <a:p>
            <a:r>
              <a:rPr lang="en-US" err="1"/>
              <a:t>Kodowanie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dekodowanie</a:t>
            </a:r>
            <a:r>
              <a:rPr lang="en-US" dirty="0"/>
              <a:t> </a:t>
            </a:r>
            <a:r>
              <a:rPr lang="en-US" err="1"/>
              <a:t>poprzez</a:t>
            </a:r>
            <a:r>
              <a:rPr lang="en-US" dirty="0"/>
              <a:t> </a:t>
            </a:r>
            <a:r>
              <a:rPr lang="en-US" err="1"/>
              <a:t>stosowanie</a:t>
            </a:r>
            <a:r>
              <a:rPr lang="en-US" dirty="0"/>
              <a:t> </a:t>
            </a:r>
            <a:r>
              <a:rPr lang="en-US" err="1"/>
              <a:t>odpowiednich</a:t>
            </a:r>
            <a:r>
              <a:rPr lang="en-US" dirty="0"/>
              <a:t> </a:t>
            </a:r>
            <a:r>
              <a:rPr lang="en-US" err="1"/>
              <a:t>wzorów</a:t>
            </a:r>
            <a:endParaRPr lang="en-US"/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EB034BBD-8D0E-40E7-A212-7644984A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" y="4331964"/>
            <a:ext cx="12182167" cy="2543713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B3AD834B-0C7D-4C95-80AC-EA7BCE9B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6" y="4597197"/>
            <a:ext cx="1975669" cy="416641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503558A3-E47A-440A-BAEC-525E86C6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24" y="4509935"/>
            <a:ext cx="1851228" cy="603454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7247F4F1-E649-4EF8-839D-4E8170EF9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77" y="5332157"/>
            <a:ext cx="2354518" cy="630493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7B89AB3C-1901-40AE-A7F0-AD0A7AA23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399" y="5328623"/>
            <a:ext cx="998588" cy="637560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E004C39C-D096-4BAC-8FFE-786916AE2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301" y="4518230"/>
            <a:ext cx="2395076" cy="586862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5743145C-B04D-4992-AEEA-B0AC4E358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338" y="4678157"/>
            <a:ext cx="2512448" cy="267007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FFBE2601-2750-4E3E-A8D2-FD3BD95139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521" y="5187900"/>
            <a:ext cx="2473734" cy="451976"/>
          </a:xfrm>
          <a:prstGeom prst="rect">
            <a:avLst/>
          </a:prstGeom>
        </p:spPr>
      </p:pic>
      <p:pic>
        <p:nvPicPr>
          <p:cNvPr id="13" name="Obraz 13">
            <a:extLst>
              <a:ext uri="{FF2B5EF4-FFF2-40B4-BE49-F238E27FC236}">
                <a16:creationId xmlns:a16="http://schemas.microsoft.com/office/drawing/2014/main" id="{71ABCFD3-C99D-43C5-9A9D-D334B0B3A1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885" y="5268094"/>
            <a:ext cx="1611875" cy="279296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A3CB034F-DAD7-436D-AF5C-030B020334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9801" y="5907190"/>
            <a:ext cx="1184172" cy="291587"/>
          </a:xfrm>
          <a:prstGeom prst="rect">
            <a:avLst/>
          </a:prstGeom>
        </p:spPr>
      </p:pic>
      <p:pic>
        <p:nvPicPr>
          <p:cNvPr id="15" name="Obraz 15">
            <a:extLst>
              <a:ext uri="{FF2B5EF4-FFF2-40B4-BE49-F238E27FC236}">
                <a16:creationId xmlns:a16="http://schemas.microsoft.com/office/drawing/2014/main" id="{F170C442-5B50-46F9-9161-623E271419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6838" y="5861870"/>
            <a:ext cx="2599096" cy="4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EE828-14E2-4271-83FE-245087FA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62164"/>
            <a:ext cx="9613861" cy="1080938"/>
          </a:xfrm>
        </p:spPr>
        <p:txBody>
          <a:bodyPr/>
          <a:lstStyle/>
          <a:p>
            <a:r>
              <a:rPr lang="pl-PL"/>
              <a:t>Wariant rANS </a:t>
            </a:r>
            <a:r>
              <a:rPr lang="pl-PL">
                <a:latin typeface="Trebuchet MS"/>
                <a:cs typeface="Calibri"/>
              </a:rPr>
              <a:t>(range Asymmetric Numeral System)</a:t>
            </a:r>
            <a:endParaRPr lang="pl-PL">
              <a:latin typeface="Trebuchet MS"/>
            </a:endParaRPr>
          </a:p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4192C5-C140-44A7-A812-E7588B0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Nie ma ograniczenia co do ilości znaków w alfabecie wejściowym</a:t>
            </a:r>
          </a:p>
          <a:p>
            <a:r>
              <a:rPr lang="pl-PL"/>
              <a:t>Wybieramy przedział: </a:t>
            </a:r>
            <a:r>
              <a:rPr lang="pl-PL">
                <a:latin typeface="Trebuchet MS"/>
                <a:cs typeface="Calibri"/>
              </a:rPr>
              <a:t>[0, 2</a:t>
            </a:r>
            <a:r>
              <a:rPr lang="pl-PL" baseline="30000" dirty="0">
                <a:latin typeface="Trebuchet MS"/>
                <a:cs typeface="Calibri"/>
              </a:rPr>
              <a:t>n</a:t>
            </a:r>
            <a:r>
              <a:rPr lang="pl-PL">
                <a:latin typeface="Trebuchet MS"/>
                <a:cs typeface="Calibri"/>
              </a:rPr>
              <a:t> – 1], który następnie dzielimy na podprzedziały odpowiadające każdemu znakowi wejściowemu</a:t>
            </a:r>
            <a:endParaRPr lang="pl-PL" dirty="0">
              <a:latin typeface="Trebuchet MS"/>
            </a:endParaRP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FB37FA6-97EC-4E2B-BFC7-89158944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3618243"/>
            <a:ext cx="12182166" cy="3234868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DB7771F4-5A84-43F4-B33F-D41DF9B5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21" y="3916159"/>
            <a:ext cx="1684080" cy="230135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6CFEDBDF-D8CB-4ACF-8135-5251809F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26" y="3782808"/>
            <a:ext cx="3108529" cy="545997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676BCE72-E8FE-4A74-A554-248475CD3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584" y="4425131"/>
            <a:ext cx="1576541" cy="416642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6F2AD580-77F5-4850-B44E-A59D9F555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239" y="4321405"/>
            <a:ext cx="4119715" cy="525771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9507D944-1D1D-4099-B946-ED5042F23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157" y="5125372"/>
            <a:ext cx="3179813" cy="220610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2A9A0174-A8F4-4FB4-9E3D-D77BCDFFF5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4141" y="5001547"/>
            <a:ext cx="1613104" cy="468261"/>
          </a:xfrm>
          <a:prstGeom prst="rect">
            <a:avLst/>
          </a:prstGeom>
        </p:spPr>
      </p:pic>
      <p:pic>
        <p:nvPicPr>
          <p:cNvPr id="11" name="Obraz 11">
            <a:extLst>
              <a:ext uri="{FF2B5EF4-FFF2-40B4-BE49-F238E27FC236}">
                <a16:creationId xmlns:a16="http://schemas.microsoft.com/office/drawing/2014/main" id="{055F1EDE-CEAD-468A-8CDA-4FD911669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36" y="5745564"/>
            <a:ext cx="3492909" cy="6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7F64A6-E2AE-4460-8A5E-B7923276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Wariant tANS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B7ED18-6F4D-4073-8900-EEC4354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Wartości dotyczące następnego stanu, a także wartości renormalizacyjne przechowywane są w tablicy</a:t>
            </a:r>
          </a:p>
          <a:p>
            <a:r>
              <a:rPr lang="en-US"/>
              <a:t>Ograniczony zbiór wartości stanów w granicach:     </a:t>
            </a:r>
            <a:r>
              <a:rPr lang="pl-PL"/>
              <a:t>[</a:t>
            </a:r>
            <a:r>
              <a:rPr lang="pl-PL">
                <a:ea typeface="+mn-lt"/>
                <a:cs typeface="+mn-lt"/>
              </a:rPr>
              <a:t>2</a:t>
            </a:r>
            <a:r>
              <a:rPr lang="pl-PL" baseline="30000">
                <a:ea typeface="+mn-lt"/>
                <a:cs typeface="+mn-lt"/>
              </a:rPr>
              <a:t>n</a:t>
            </a:r>
            <a:r>
              <a:rPr lang="pl-PL"/>
              <a:t>, 2</a:t>
            </a:r>
            <a:r>
              <a:rPr lang="pl-PL" baseline="30000"/>
              <a:t>n+1</a:t>
            </a:r>
            <a:r>
              <a:rPr lang="pl-PL"/>
              <a:t> – 1]</a:t>
            </a:r>
            <a:endParaRPr lang="en-US" dirty="0"/>
          </a:p>
          <a:p>
            <a:r>
              <a:rPr lang="en-US"/>
              <a:t>Duża szybkość działania</a:t>
            </a:r>
            <a:endParaRPr lang="en-US" dirty="0"/>
          </a:p>
        </p:txBody>
      </p:sp>
      <p:pic>
        <p:nvPicPr>
          <p:cNvPr id="4" name="Obraz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F7544393-FEEC-4C8C-B041-5B29C89F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97" y="707923"/>
            <a:ext cx="468294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2CBD1-833C-47EA-97E9-BD54971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Standard JPEG2000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05AAD-7B61-4E55-92FD-C49447BD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Stworzony w 2000 roku jako uzupełnienie istniejącego standardu JPEG</a:t>
            </a:r>
          </a:p>
          <a:p>
            <a:r>
              <a:rPr lang="pl-PL">
                <a:latin typeface="Calibri"/>
                <a:cs typeface="Calibri"/>
              </a:rPr>
              <a:t>Lepsza jakość obrazu dla wysoce skompresowanych danych</a:t>
            </a:r>
            <a:endParaRPr lang="pl-PL" dirty="0"/>
          </a:p>
          <a:p>
            <a:r>
              <a:rPr lang="pl-PL">
                <a:latin typeface="Calibri"/>
                <a:cs typeface="Calibri"/>
              </a:rPr>
              <a:t>Możliwość kompresji progresywnej, zarówno jakości obrazu oraz jego rozdzielczości</a:t>
            </a:r>
            <a:endParaRPr lang="pl-PL" dirty="0"/>
          </a:p>
          <a:p>
            <a:r>
              <a:rPr lang="pl-PL">
                <a:latin typeface="Calibri"/>
                <a:cs typeface="Calibri"/>
              </a:rPr>
              <a:t>Możliwość zastosowania kompresji stratnej oraz bezstratnej</a:t>
            </a:r>
            <a:endParaRPr lang="pl-PL" dirty="0"/>
          </a:p>
          <a:p>
            <a:r>
              <a:rPr lang="pl-PL">
                <a:latin typeface="Calibri"/>
                <a:cs typeface="Calibri"/>
              </a:rPr>
              <a:t>Możliwość dekompresji obrazu w różnych trybach z tego samego skompresowanego obrazu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13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3AEE391F-E222-4D74-913C-18894C54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SCHEMAT KODERA JPEG2000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3E0BDF08-6883-48B2-8282-74968758F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537" y="1909646"/>
            <a:ext cx="6243783" cy="284755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9155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2E534-EB53-4E6A-9F12-250AB435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DYSKRETNA TRANSFORMATA FALKOWA</a:t>
            </a:r>
          </a:p>
        </p:txBody>
      </p:sp>
      <p:pic>
        <p:nvPicPr>
          <p:cNvPr id="3" name="Obraz 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5C5F7BE-8373-47AD-860B-DA90014E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983154"/>
            <a:ext cx="6995651" cy="48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0F527-A6C9-4754-B80D-19BCB90C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69215"/>
          </a:xfrm>
        </p:spPr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E4CC8-24F1-4AFD-944D-8A252FF6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Cel pracy dyplomowej</a:t>
            </a:r>
          </a:p>
          <a:p>
            <a:r>
              <a:rPr lang="pl-PL" dirty="0"/>
              <a:t>Kodowanie arytmetyczne</a:t>
            </a:r>
          </a:p>
          <a:p>
            <a:r>
              <a:rPr lang="pl-PL" dirty="0"/>
              <a:t>Asymetryczny System Numeryczny (ANS)</a:t>
            </a:r>
          </a:p>
          <a:p>
            <a:r>
              <a:rPr lang="pl-PL" dirty="0"/>
              <a:t>Standard JPEG2000</a:t>
            </a:r>
          </a:p>
          <a:p>
            <a:r>
              <a:rPr lang="pl-PL" dirty="0"/>
              <a:t>Implementacja</a:t>
            </a:r>
          </a:p>
          <a:p>
            <a:r>
              <a:rPr lang="pl-PL" dirty="0"/>
              <a:t>Testowanie i oczekiwane wyniki</a:t>
            </a:r>
          </a:p>
          <a:p>
            <a:r>
              <a:rPr lang="pl-PL" dirty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304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54F77-2D81-490E-ABF7-14647B22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Koder i dekoder MQ</a:t>
            </a:r>
          </a:p>
        </p:txBody>
      </p:sp>
      <p:pic>
        <p:nvPicPr>
          <p:cNvPr id="3" name="Obraz 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D90E0974-D423-48A0-BED4-3C10B3C2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" y="2056937"/>
            <a:ext cx="6946490" cy="2350835"/>
          </a:xfrm>
          <a:prstGeom prst="rect">
            <a:avLst/>
          </a:prstGeom>
        </p:spPr>
      </p:pic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471E2992-8E73-44C3-9AEF-4D371784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" y="4414914"/>
            <a:ext cx="6946489" cy="2354364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D0EC7C41-1FF4-4B6F-805E-63DBF5FA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94" y="6203029"/>
            <a:ext cx="5422490" cy="584813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183125D6-98A8-4343-8CFB-D223FB6B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643" y="2053099"/>
            <a:ext cx="5348133" cy="42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5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5737-BA80-454F-96F3-21420DFB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2055AA-9E5C-4510-93EF-C8E2212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Praca dyplomowa polegała na zaimplementowaniu kodera i dekodera ANS w gotowej implementacji kodeka obrazu JJ2000 napisanej w języku Java, zgodnej ze standardem JPEG2000</a:t>
            </a:r>
          </a:p>
          <a:p>
            <a:r>
              <a:rPr lang="pl-PL" dirty="0"/>
              <a:t>Podczas implementacji zastosowałem wariant </a:t>
            </a:r>
            <a:r>
              <a:rPr lang="pl-PL" dirty="0" err="1"/>
              <a:t>tANS</a:t>
            </a:r>
          </a:p>
          <a:p>
            <a:r>
              <a:rPr lang="pl-PL" dirty="0"/>
              <a:t>Każdemu modelowi prawdopodobieństwa odpowiada oddzielna tablica kodowania</a:t>
            </a:r>
          </a:p>
          <a:p>
            <a:r>
              <a:rPr lang="pl-PL" dirty="0"/>
              <a:t>Dopuszczalne wartości stanów kodeka mieszczą się w granicach [1024, 2047], w przypadku, gdy wartość miałaby przekroczyć górny limit, stosowana jest </a:t>
            </a:r>
            <a:r>
              <a:rPr lang="pl-PL" dirty="0" err="1"/>
              <a:t>renormalizacja</a:t>
            </a:r>
          </a:p>
        </p:txBody>
      </p:sp>
    </p:spTree>
    <p:extLst>
      <p:ext uri="{BB962C8B-B14F-4D97-AF65-F5344CB8AC3E}">
        <p14:creationId xmlns:p14="http://schemas.microsoft.com/office/powerpoint/2010/main" val="88933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68EF2C-24E3-41CC-90DB-DDD2C2CD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Tworzenie tablicy kodowania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76513-98E6-4766-8782-C73B5F8B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l-PL"/>
              <a:t>Tablica kodowania jest czterowymiarową tablicą przechowującą wartości: następny stan kodera, ilość bitów zwracanych na wyjście, wartości zwracanych bitów</a:t>
            </a:r>
          </a:p>
          <a:p>
            <a:r>
              <a:rPr lang="pl-PL"/>
              <a:t>Wartości te zależą od: stosowanego modelu prawdopodobieństwa, aktualnego stanu, kodowanego symbolu</a:t>
            </a:r>
          </a:p>
          <a:p>
            <a:r>
              <a:rPr lang="pl-PL"/>
              <a:t>Zamiast prawdopodobieństw występowania znaków, stosuję 47 modeli prawdopodobieństw, z których każdy zawiera przypisane mu prawdopodobieństwo mniej prawdopodobnego bitu</a:t>
            </a:r>
          </a:p>
          <a:p>
            <a:r>
              <a:rPr lang="pl-PL"/>
              <a:t>Każdy stan kontekstu przechowuje wartość aktualnie stosowanego modelu prawdopodobieństwa oraz wartość mniej prawdopodobnego bitu</a:t>
            </a:r>
            <a:endParaRPr lang="pl-PL" dirty="0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89DD4045-CE02-4F0D-BD57-357315E6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203356"/>
            <a:ext cx="8249264" cy="3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2AF01-66EE-401C-B1EA-142FD49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Adaptacyjność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2867DD-2A80-4E5E-A420-235D9A72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ANS w przeciwieństwie do kodowania arytmetycznego dekoduje symbole od końca</a:t>
            </a:r>
          </a:p>
          <a:p>
            <a:r>
              <a:rPr lang="pl-PL" dirty="0"/>
              <a:t>W związku z tym musiałem porzucić adaptację stanów dla każdego kontekstu, zamiast tego wyliczam dla każdego kontekstu najbliższy mu model prawdopodobieństw, który stosowany jest dla każdego symbolu z tym kontekstem w danym kodowanym fragmencie</a:t>
            </a:r>
          </a:p>
          <a:p>
            <a:r>
              <a:rPr lang="pl-PL" dirty="0"/>
              <a:t>Na początku zakodowanego bloku danych dodawana jest informacja o stanach kontekstów stosowanych podczas kodowania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316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86D2A1-AEE8-4E96-81E1-28F23953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Wyliczanie wartości dla tablicy kodowania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4A3EC0-7250-4B43-B903-EFDE9528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Do wyliczenia następnych stanów umieszczonych w tablicy stosuję odpowiednie wzory: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CC25AE99-A88E-4ADE-9499-F28EED40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4" y="3523088"/>
            <a:ext cx="6958779" cy="1003984"/>
          </a:xfrm>
          <a:prstGeom prst="rect">
            <a:avLst/>
          </a:prstGeom>
        </p:spPr>
      </p:pic>
      <p:pic>
        <p:nvPicPr>
          <p:cNvPr id="5" name="Obraz 5" descr="Obraz zawierający zrzut ekranu, ptak&#10;&#10;Opis wygenerowany przy bardzo wysokim poziomie pewności">
            <a:extLst>
              <a:ext uri="{FF2B5EF4-FFF2-40B4-BE49-F238E27FC236}">
                <a16:creationId xmlns:a16="http://schemas.microsoft.com/office/drawing/2014/main" id="{FFF25083-6A35-475E-93B6-A073604B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4" y="4979440"/>
            <a:ext cx="6958780" cy="10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9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6A3613-CD07-42F0-ACB9-9B881564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Znaczniki w ciągu bitowym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8BC58B-7217-4619-90E3-34E7433B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 standardzie JPEG2000 stosowane są w zakodowanym ciągu danych znaczniki, oznaczające takie rzeczy jak np. początek bloku danych. Znaczniki zajmują wartości od 0xFF90 do 0xFFFF</a:t>
            </a:r>
          </a:p>
          <a:p>
            <a:r>
              <a:rPr lang="pl-PL"/>
              <a:t>Trzeba w takim razie zadbać, by te wartości nie znajdowały się w ciągu wyjściowym kodera</a:t>
            </a:r>
          </a:p>
          <a:p>
            <a:r>
              <a:rPr lang="pl-PL"/>
              <a:t>Dlatego przed wysłaniem zakodowanego ciągu na wyjście, wstawiam dodatkowy bit 0 po każdym wykrytym bajcie 0xFF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838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EA02B1-B7AF-4841-8582-A10836C5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Odwrócenie ciągu bitów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BE2FEB-481A-4507-857B-1616F5B9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Żeby dekodowanie przebiegało w odpowiedniej kolejności potrzebne jest buforowanie danych wejściowych, a następnie odwrócenie kolejności znaków w buforze</a:t>
            </a:r>
          </a:p>
          <a:p>
            <a:r>
              <a:rPr lang="pl-PL"/>
              <a:t>Dane wyjściowe, również należy odwrócić, by ostatnie zwrócone bity z kodera, były pierwszymi na wejście dekodera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0454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AE244-8864-414D-89BB-D89F5197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Tworzenie tablicy dekodowania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923713-BA9E-49C4-846E-C37D368B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Tablica dekodowania jest trzywymiarową tablicą przechowującą wartości: następny stan dekodera przed </a:t>
            </a:r>
            <a:r>
              <a:rPr lang="pl-PL" err="1">
                <a:ea typeface="+mn-lt"/>
                <a:cs typeface="+mn-lt"/>
              </a:rPr>
              <a:t>renormalizacją</a:t>
            </a:r>
            <a:r>
              <a:rPr lang="pl-PL" dirty="0">
                <a:ea typeface="+mn-lt"/>
                <a:cs typeface="+mn-lt"/>
              </a:rPr>
              <a:t>, ilość bitów pobieranych z wejścia, wartość zdekodowanego bitu</a:t>
            </a:r>
            <a:endParaRPr lang="en-US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Wartości te zależą od: stosowanego modelu prawdopodobieństwa, aktualnego stanu dekodera</a:t>
            </a:r>
            <a:endParaRPr lang="en-US" dirty="0">
              <a:ea typeface="+mn-lt"/>
              <a:cs typeface="+mn-lt"/>
            </a:endParaRPr>
          </a:p>
          <a:p>
            <a:r>
              <a:rPr lang="pl-PL" dirty="0"/>
              <a:t>Do utworzenia tej tablicy nie stosuję wzorów, tylko utworzonej tablicy kodowania</a:t>
            </a:r>
          </a:p>
        </p:txBody>
      </p:sp>
    </p:spTree>
    <p:extLst>
      <p:ext uri="{BB962C8B-B14F-4D97-AF65-F5344CB8AC3E}">
        <p14:creationId xmlns:p14="http://schemas.microsoft.com/office/powerpoint/2010/main" val="125543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EC826-E8A1-4DFA-AAF0-AD5CE45A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Pobieranie wartości z wejścia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278F3A-F605-4B3E-AD10-09A62A9E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Podczas renormalizacji bity pobierane są z bufora bitowego, który uzupełniany jest w ramach potrzeby</a:t>
            </a:r>
          </a:p>
          <a:p>
            <a:r>
              <a:rPr lang="pl-PL"/>
              <a:t>Po każdym uzupełnieniu bufora, usuwane są dodatkowe bity 0, znajdujące się po każdym znalezionym bajcie 0xFF</a:t>
            </a:r>
          </a:p>
          <a:p>
            <a:r>
              <a:rPr lang="pl-PL"/>
              <a:t>Podczas dekodowania nie ma już potrzeby odwracania ciągu bitowego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0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EEB004-5E72-4FD2-AB08-A876180A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Wartości kontekstów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102F6E-D1B6-43B5-8718-143B92B9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 implementacji stosowanych jest łącznie 19 kontekstów</a:t>
            </a:r>
          </a:p>
          <a:p>
            <a:r>
              <a:rPr lang="pl-PL" dirty="0"/>
              <a:t>Podczas buforowania danych wejściowych w koderze wyliczane są prawdopodobieństwa dla wszystkich kontekstów, dla których następnie wybierane są najbliższe dopasowania modeli prawdopodobieństw</a:t>
            </a:r>
          </a:p>
          <a:p>
            <a:r>
              <a:rPr lang="pl-PL" dirty="0"/>
              <a:t>Dekoder podczas inicjalizacji pobiera z wejścia wartości kontekstów, które będzie stosował podczas dekodowania</a:t>
            </a:r>
          </a:p>
        </p:txBody>
      </p:sp>
    </p:spTree>
    <p:extLst>
      <p:ext uri="{BB962C8B-B14F-4D97-AF65-F5344CB8AC3E}">
        <p14:creationId xmlns:p14="http://schemas.microsoft.com/office/powerpoint/2010/main" val="24341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83F00-2767-4C33-82E9-590D9CC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 dyplomowej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29315-FCF1-4AC7-A410-9F58E686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latin typeface="Trebuchet MS"/>
              <a:cs typeface="Calibri"/>
            </a:endParaRPr>
          </a:p>
          <a:p>
            <a:r>
              <a:rPr lang="pl-PL" dirty="0"/>
              <a:t>Zastąpienie kodowania arytmetycznego w implementacji referencyjnej JJ2000 kodera i dekodera zgodnych ze standardem JPEG2000 na asymetryczne kodowanie numeryczne</a:t>
            </a:r>
          </a:p>
          <a:p>
            <a:r>
              <a:rPr lang="pl-PL" dirty="0">
                <a:ea typeface="+mn-lt"/>
                <a:cs typeface="+mn-lt"/>
              </a:rPr>
              <a:t>Przetestowanie poprawności implementacji</a:t>
            </a:r>
          </a:p>
          <a:p>
            <a:r>
              <a:rPr lang="pl-PL" dirty="0">
                <a:ea typeface="+mn-lt"/>
                <a:cs typeface="+mn-lt"/>
              </a:rPr>
              <a:t>Porównanie otrzymanych wyników z oczekiwanymi wynikami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727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76FCD-84F0-49B8-AB5E-D7EEE423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32C2FC-55E1-4561-8452-97A7AF0A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Dla bardzo niskich prawdopodobieństw, niezależnie od ilości wyprowadzanych na wyjście bitów, po kodowaniu wartość następnego stanu przekraczała górną granicę, w związku z tym musiałem usunąć część stosowanych modeli prawdopodobieństw o niskich wartościach</a:t>
            </a:r>
          </a:p>
          <a:p>
            <a:r>
              <a:rPr lang="pl-PL"/>
              <a:t>Renormalizacja dla stanów nieparzystych – w przypadku renormalizacji stanu nieparzystego, zdarzało się, że żadna z wartości po zakodowaniu nie zwracała stanu w dopuszczalnym przedziale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6305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8EF0B-3C39-4390-AF15-2F157ACA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Rozwiązanie problemu renormalizacji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D901E6-ADB8-4752-9399-E7149B72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42170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Na początku próbowałem rozwiązać ten problem dodając dodatkowy stan 1023, ale pojawił się problem niejednoznaczności dekodowania</a:t>
            </a:r>
          </a:p>
          <a:p>
            <a:r>
              <a:rPr lang="pl-PL"/>
              <a:t>Dlatego następnie dodałem dodatkowy krok korekcyjny, który modyfikował nieznacznie niektóre wartości w tablicy kodowania</a:t>
            </a:r>
            <a:endParaRPr lang="pl-PL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3CDA18B1-4961-40E2-8E24-305512C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661" y="2207342"/>
            <a:ext cx="25534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2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82185-D688-44DB-B77F-212781D1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541DF7-787C-4647-84AA-B537E21B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Poprawność: przetestowałem poprawność implementacji na 10 obrazach PPM, 4 obrazach PGM i 3 obrazach PGX</a:t>
            </a:r>
          </a:p>
          <a:p>
            <a:r>
              <a:rPr lang="pl-PL"/>
              <a:t>Stopień kompresji: podobny do oryginalnej implementacji</a:t>
            </a:r>
          </a:p>
          <a:p>
            <a:r>
              <a:rPr lang="pl-PL"/>
              <a:t>Szybkość: na obecny moment moja implementacja jest wolniejsza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22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7DBE4-355E-4AB3-943C-289CFEA5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B1BDFB-DDC4-431A-8E40-1580E445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Kodowanie arytmetyczne</a:t>
            </a:r>
          </a:p>
          <a:p>
            <a:r>
              <a:rPr lang="pl-PL" dirty="0"/>
              <a:t>Kodowanie ANS</a:t>
            </a:r>
          </a:p>
          <a:p>
            <a:r>
              <a:rPr lang="pl-PL" dirty="0"/>
              <a:t>Standard JPEG2000</a:t>
            </a:r>
          </a:p>
          <a:p>
            <a:r>
              <a:rPr lang="pl-PL" dirty="0"/>
              <a:t>Zmodyfikowany kodek działa, ale wymaga jeszcze poprawek</a:t>
            </a:r>
          </a:p>
        </p:txBody>
      </p:sp>
    </p:spTree>
    <p:extLst>
      <p:ext uri="{BB962C8B-B14F-4D97-AF65-F5344CB8AC3E}">
        <p14:creationId xmlns:p14="http://schemas.microsoft.com/office/powerpoint/2010/main" val="929056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951AEF-8A7F-4FDC-B814-18F1FA0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E7B4C0-87ED-4F02-876F-4C5D82CD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75861" cy="40916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l-PL" dirty="0" err="1">
                <a:ea typeface="+mn-lt"/>
                <a:cs typeface="+mn-lt"/>
              </a:rPr>
              <a:t>Przelaskowski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>
                <a:latin typeface="Liberation Serif"/>
              </a:rPr>
              <a:t>„Kompresja danych: podstawy, metody bezstratne, kodery obrazów”</a:t>
            </a:r>
            <a:endParaRPr lang="pl-PL" dirty="0"/>
          </a:p>
          <a:p>
            <a:r>
              <a:rPr lang="pl-PL" dirty="0">
                <a:latin typeface="Liberation Serif"/>
              </a:rPr>
              <a:t>D. </a:t>
            </a:r>
            <a:r>
              <a:rPr lang="pl-PL" dirty="0" err="1">
                <a:latin typeface="Liberation Serif"/>
              </a:rPr>
              <a:t>Huffman</a:t>
            </a:r>
            <a:r>
              <a:rPr lang="pl-PL" dirty="0">
                <a:latin typeface="Liberation Serif"/>
              </a:rPr>
              <a:t> „A Method for the Construction of Minimum-</a:t>
            </a:r>
            <a:r>
              <a:rPr lang="pl-PL" dirty="0" err="1">
                <a:latin typeface="Liberation Serif"/>
              </a:rPr>
              <a:t>Redundancy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Codes</a:t>
            </a:r>
            <a:r>
              <a:rPr lang="pl-PL" dirty="0">
                <a:latin typeface="Liberation Serif"/>
              </a:rPr>
              <a:t>”</a:t>
            </a:r>
            <a:endParaRPr lang="pl-PL" dirty="0"/>
          </a:p>
          <a:p>
            <a:r>
              <a:rPr lang="pl-PL" dirty="0">
                <a:latin typeface="Liberation Serif"/>
              </a:rPr>
              <a:t>JPEG2000 Image </a:t>
            </a:r>
            <a:r>
              <a:rPr lang="pl-PL" dirty="0" err="1">
                <a:latin typeface="Liberation Serif"/>
              </a:rPr>
              <a:t>Compression</a:t>
            </a:r>
            <a:r>
              <a:rPr lang="pl-PL" dirty="0">
                <a:latin typeface="Liberation Serif"/>
              </a:rPr>
              <a:t> Fundamentals, Standard and </a:t>
            </a:r>
            <a:r>
              <a:rPr lang="pl-PL" dirty="0" err="1">
                <a:latin typeface="Liberation Serif"/>
              </a:rPr>
              <a:t>Practise</a:t>
            </a:r>
            <a:r>
              <a:rPr lang="pl-PL" dirty="0">
                <a:latin typeface="Liberation Serif"/>
              </a:rPr>
              <a:t> - David S. </a:t>
            </a:r>
            <a:r>
              <a:rPr lang="pl-PL" dirty="0" err="1">
                <a:latin typeface="Liberation Serif"/>
              </a:rPr>
              <a:t>Taubman</a:t>
            </a:r>
            <a:r>
              <a:rPr lang="pl-PL" dirty="0">
                <a:latin typeface="Liberation Serif"/>
              </a:rPr>
              <a:t>, Michael W. </a:t>
            </a:r>
            <a:r>
              <a:rPr lang="pl-PL" dirty="0" err="1">
                <a:latin typeface="Liberation Serif"/>
              </a:rPr>
              <a:t>Marcellin</a:t>
            </a:r>
            <a:endParaRPr lang="pl-PL" dirty="0" err="1"/>
          </a:p>
          <a:p>
            <a:r>
              <a:rPr lang="pl-PL" dirty="0" err="1">
                <a:latin typeface="Liberation Serif"/>
              </a:rPr>
              <a:t>Asymetric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numeral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systems</a:t>
            </a:r>
            <a:r>
              <a:rPr lang="pl-PL" dirty="0">
                <a:latin typeface="Liberation Serif"/>
              </a:rPr>
              <a:t> : </a:t>
            </a:r>
            <a:r>
              <a:rPr lang="pl-PL" dirty="0" err="1">
                <a:latin typeface="Liberation Serif"/>
              </a:rPr>
              <a:t>entropy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coding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combining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speed</a:t>
            </a:r>
            <a:r>
              <a:rPr lang="pl-PL" dirty="0">
                <a:latin typeface="Liberation Serif"/>
              </a:rPr>
              <a:t> of </a:t>
            </a:r>
            <a:r>
              <a:rPr lang="pl-PL" dirty="0" err="1">
                <a:latin typeface="Liberation Serif"/>
              </a:rPr>
              <a:t>Huffman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coding</a:t>
            </a:r>
            <a:r>
              <a:rPr lang="pl-PL" dirty="0">
                <a:latin typeface="Liberation Serif"/>
              </a:rPr>
              <a:t> with </a:t>
            </a:r>
            <a:r>
              <a:rPr lang="pl-PL" dirty="0" err="1">
                <a:latin typeface="Liberation Serif"/>
              </a:rPr>
              <a:t>compression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rate</a:t>
            </a:r>
            <a:r>
              <a:rPr lang="pl-PL" dirty="0">
                <a:latin typeface="Liberation Serif"/>
              </a:rPr>
              <a:t> of </a:t>
            </a:r>
            <a:r>
              <a:rPr lang="pl-PL" dirty="0" err="1">
                <a:latin typeface="Liberation Serif"/>
              </a:rPr>
              <a:t>arithmetic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coding</a:t>
            </a:r>
            <a:r>
              <a:rPr lang="pl-PL" dirty="0">
                <a:latin typeface="Liberation Serif"/>
              </a:rPr>
              <a:t> - J. Duda</a:t>
            </a:r>
            <a:endParaRPr lang="pl-PL" dirty="0"/>
          </a:p>
          <a:p>
            <a:r>
              <a:rPr lang="pl-PL" dirty="0">
                <a:latin typeface="Liberation Serif"/>
                <a:hlinkClick r:id="rId2"/>
              </a:rPr>
              <a:t>https://www.cm.com/blog/the-more-personalized-the-better-why-you-need-a-customer-data-platform/</a:t>
            </a:r>
            <a:endParaRPr lang="pl-PL"/>
          </a:p>
          <a:p>
            <a:r>
              <a:rPr lang="pl-PL" dirty="0">
                <a:latin typeface="Liberation Serif"/>
              </a:rPr>
              <a:t>Glen G. Langdon, Jr „</a:t>
            </a:r>
            <a:r>
              <a:rPr lang="pl-PL" dirty="0" err="1">
                <a:latin typeface="Liberation Serif"/>
              </a:rPr>
              <a:t>An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Introduction</a:t>
            </a:r>
            <a:r>
              <a:rPr lang="pl-PL" dirty="0">
                <a:latin typeface="Liberation Serif"/>
              </a:rPr>
              <a:t> to </a:t>
            </a:r>
            <a:r>
              <a:rPr lang="pl-PL" dirty="0" err="1">
                <a:latin typeface="Liberation Serif"/>
              </a:rPr>
              <a:t>Arithmetic</a:t>
            </a:r>
            <a:r>
              <a:rPr lang="pl-PL" dirty="0">
                <a:latin typeface="Liberation Serif"/>
              </a:rPr>
              <a:t> </a:t>
            </a:r>
            <a:r>
              <a:rPr lang="pl-PL" dirty="0" err="1">
                <a:latin typeface="Liberation Serif"/>
              </a:rPr>
              <a:t>Coding</a:t>
            </a:r>
            <a:r>
              <a:rPr lang="pl-PL" dirty="0">
                <a:latin typeface="Liberation Serif"/>
              </a:rPr>
              <a:t>”</a:t>
            </a:r>
            <a:endParaRPr lang="pl-PL" dirty="0"/>
          </a:p>
          <a:p>
            <a:r>
              <a:rPr lang="pl-PL" dirty="0">
                <a:latin typeface="Liberation Serif"/>
                <a:hlinkClick r:id="rId3"/>
              </a:rPr>
              <a:t>https://www.sciencedirect.com/topics/computer-science/arithmetic-coding</a:t>
            </a:r>
            <a:endParaRPr lang="pl-PL"/>
          </a:p>
          <a:p>
            <a:r>
              <a:rPr lang="pl-PL" dirty="0">
                <a:latin typeface="Liberation Serif"/>
                <a:hlinkClick r:id="rId4"/>
              </a:rPr>
              <a:t>https://www.researchgate.net/figure/CABAC-block-diagram-from-the-encoder-perspective-Binarization-context-modeling_fig1_290180658</a:t>
            </a:r>
            <a:endParaRPr lang="pl-PL"/>
          </a:p>
          <a:p>
            <a:r>
              <a:rPr lang="pl-PL" dirty="0">
                <a:latin typeface="Liberation Serif"/>
                <a:hlinkClick r:id="rId5"/>
              </a:rPr>
              <a:t>https://github.com/Unidata/jj2000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74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843EF0-05BC-45AE-8AF0-25CA69B100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83194" y="2645186"/>
            <a:ext cx="5459770" cy="1388345"/>
          </a:xfrm>
        </p:spPr>
        <p:txBody>
          <a:bodyPr>
            <a:norm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42879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D66A2A-92EC-48BA-8C23-5F22D1D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Cele kompresji danych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5AD05DE-9950-4C86-AE97-38696370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83805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/>
                <a:cs typeface="Calibri"/>
              </a:rPr>
              <a:t>Ciągły wzrost rozmiaru danych przechowywanych na świecie</a:t>
            </a:r>
            <a:endParaRPr lang="pl-PL" dirty="0">
              <a:latin typeface="Trebuchet MS"/>
            </a:endParaRPr>
          </a:p>
          <a:p>
            <a:r>
              <a:rPr lang="pl-PL" dirty="0">
                <a:latin typeface="Trebuchet MS"/>
                <a:cs typeface="Calibri"/>
              </a:rPr>
              <a:t>Wzrost zapotrzebowania na szybkie przesyłanie dużych danych</a:t>
            </a:r>
            <a:endParaRPr lang="en-US" sz="1800" dirty="0">
              <a:latin typeface="Trebuchet MS"/>
            </a:endParaRPr>
          </a:p>
          <a:p>
            <a:endParaRPr lang="en-US" sz="1800" dirty="0"/>
          </a:p>
        </p:txBody>
      </p:sp>
      <p:pic>
        <p:nvPicPr>
          <p:cNvPr id="20" name="Obraz 20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21C3E46B-23EA-4C5E-A7BC-6605D4CA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10" y="2168480"/>
            <a:ext cx="7021817" cy="376760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7611DC2E-DB49-43E0-85F5-0A8ABFCD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85" y="5937129"/>
            <a:ext cx="6764215" cy="4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D879F-730B-40A0-B69B-CBF1848B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entropijne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11D01-C43A-4EE6-B59A-FB590063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Ma na celu usunięcie nadmiarowości z ciągu danych wejściowych</a:t>
            </a:r>
          </a:p>
          <a:p>
            <a:r>
              <a:rPr lang="pl-PL" dirty="0"/>
              <a:t>Wykorzystywane jako ostatni etap kompresji danych</a:t>
            </a:r>
          </a:p>
          <a:p>
            <a:r>
              <a:rPr lang="pl-PL" dirty="0"/>
              <a:t>Może być poprzedzone przez </a:t>
            </a:r>
            <a:r>
              <a:rPr lang="pl-PL" dirty="0">
                <a:latin typeface="Trebuchet MS"/>
                <a:cs typeface="Calibri"/>
              </a:rPr>
              <a:t>wiele zróżnicowanych metod przekształcenia oryginalnych danych do postaci, która jest bardziej podatna na proces kodowania takich jak: metody predykcyjne i dekompozycja </a:t>
            </a:r>
            <a:r>
              <a:rPr lang="pl-PL" dirty="0" err="1">
                <a:latin typeface="Trebuchet MS"/>
                <a:cs typeface="Calibri"/>
              </a:rPr>
              <a:t>falkowa</a:t>
            </a:r>
            <a:r>
              <a:rPr lang="pl-PL" dirty="0">
                <a:latin typeface="Trebuchet MS"/>
                <a:cs typeface="Calibri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277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F3BA67-9B37-4C44-BAAC-7C5E34C3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Kodowanie Huffmana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2E8A44-CF52-45BC-8F88-B8AD9817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Szybkie</a:t>
            </a:r>
            <a:r>
              <a:rPr lang="en-US" dirty="0"/>
              <a:t> </a:t>
            </a:r>
            <a:r>
              <a:rPr lang="en-US" dirty="0" err="1"/>
              <a:t>działanie</a:t>
            </a:r>
            <a:endParaRPr lang="en-US"/>
          </a:p>
          <a:p>
            <a:r>
              <a:rPr lang="en-US" dirty="0" err="1"/>
              <a:t>Prosta</a:t>
            </a:r>
            <a:r>
              <a:rPr lang="en-US" dirty="0"/>
              <a:t> </a:t>
            </a:r>
            <a:r>
              <a:rPr lang="en-US" dirty="0" err="1"/>
              <a:t>implementacja</a:t>
            </a:r>
            <a:endParaRPr lang="en-US"/>
          </a:p>
          <a:p>
            <a:r>
              <a:rPr lang="en-US" dirty="0" err="1"/>
              <a:t>Względnie</a:t>
            </a:r>
            <a:r>
              <a:rPr lang="en-US" dirty="0"/>
              <a:t> </a:t>
            </a:r>
            <a:r>
              <a:rPr lang="en-US" dirty="0" err="1"/>
              <a:t>niski</a:t>
            </a:r>
            <a:r>
              <a:rPr lang="en-US" dirty="0"/>
              <a:t> </a:t>
            </a:r>
            <a:r>
              <a:rPr lang="en-US" dirty="0" err="1"/>
              <a:t>stopień</a:t>
            </a:r>
            <a:r>
              <a:rPr lang="en-US" dirty="0"/>
              <a:t> </a:t>
            </a:r>
            <a:r>
              <a:rPr lang="en-US" dirty="0" err="1"/>
              <a:t>kompresji</a:t>
            </a:r>
            <a:endParaRPr lang="en-US"/>
          </a:p>
          <a:p>
            <a:r>
              <a:rPr lang="en-US" dirty="0" err="1"/>
              <a:t>Przesyłanie</a:t>
            </a:r>
            <a:r>
              <a:rPr lang="en-US" dirty="0"/>
              <a:t> </a:t>
            </a:r>
            <a:r>
              <a:rPr lang="en-US" dirty="0" err="1"/>
              <a:t>drzewa</a:t>
            </a:r>
            <a:r>
              <a:rPr lang="en-US" dirty="0"/>
              <a:t> </a:t>
            </a:r>
            <a:r>
              <a:rPr lang="en-US" dirty="0" err="1"/>
              <a:t>kodowego</a:t>
            </a:r>
            <a:endParaRPr lang="en-US"/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79AC1C60-2FC8-4E3F-93D4-BF9EF543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30" y="2181817"/>
            <a:ext cx="5566666" cy="443835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4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372876-7E62-473F-B95D-606BAECF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arytmetyczne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9373F1-5C67-4FE8-8659-1B125449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/>
                <a:cs typeface="Calibri"/>
              </a:rPr>
              <a:t>Opracowany około 1960 roku przez Petera Eliasa</a:t>
            </a:r>
            <a:endParaRPr lang="pl-PL" dirty="0">
              <a:latin typeface="Trebuchet MS"/>
            </a:endParaRPr>
          </a:p>
          <a:p>
            <a:r>
              <a:rPr lang="pl-PL" dirty="0"/>
              <a:t>Wielkość danych wyjściowych zbliżona jest do entropii</a:t>
            </a:r>
          </a:p>
          <a:p>
            <a:r>
              <a:rPr lang="pl-PL" dirty="0"/>
              <a:t>Niska szybkość działania</a:t>
            </a:r>
          </a:p>
          <a:p>
            <a:r>
              <a:rPr lang="pl-PL" dirty="0"/>
              <a:t>Pierwszy zakodowany znak będzie pierwszym znakiem zdekodowanym</a:t>
            </a:r>
          </a:p>
          <a:p>
            <a:r>
              <a:rPr lang="pl-PL" dirty="0"/>
              <a:t>Wymaga wprowadzenia modyfikacji w celu implementacji</a:t>
            </a:r>
          </a:p>
        </p:txBody>
      </p:sp>
    </p:spTree>
    <p:extLst>
      <p:ext uri="{BB962C8B-B14F-4D97-AF65-F5344CB8AC3E}">
        <p14:creationId xmlns:p14="http://schemas.microsoft.com/office/powerpoint/2010/main" val="20484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6A1EA-CC6B-4554-B473-BE15DF9B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Kodowanie arytmetyczne – algorytm kodowania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2309FC-57DD-4DEB-8D6F-F44BFDC9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868983" cy="41277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Ustaw wartość przedziału na wartość początkową wynoszącą [0, 1) oraz wylicz prawdopodobieństwa wszystkich znaków</a:t>
            </a:r>
            <a:endParaRPr lang="pl-PL" dirty="0">
              <a:latin typeface="Trebuchet MS"/>
              <a:cs typeface="Calibri"/>
            </a:endParaRPr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Podziel przedział na podprzedziały przypisane do każdego ze znaków wejściowych o długościach będących iloczynem długości aktualnego przedziału oraz prawdopodobieństwa tego znaku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Pobierz kolejny znak z wejścia kodera, jeśli nie ma już znaków do zakodowania, przejdź do punktu 5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Ustaw przedział przypisany do pobranego znaku jako aktualny przedział kodera i wróć do punktu 3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Wybierz dowolną wartość zawierającą się w końcowym przedziale i zwróć ją na wyjście</a:t>
            </a:r>
            <a:endParaRPr lang="pl-PL" dirty="0"/>
          </a:p>
          <a:p>
            <a:endParaRPr lang="pl-PL" dirty="0"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4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C4E88-AB0D-48E2-A2D5-BD5898F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arytmetyczne – algorytm dekodowania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6DD99-1FEB-40D9-8CD0-D0677875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Ustaw wartość przedziału na wartość początkową wynoszącą [0, 1) oraz pobierz prawdopodobieństwa wszystkich znaków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Podziel przedział na podprzedziały przypisane do każdego ze znaków o długościach będących iloczynem długości aktualnego przedziału oraz prawdopodobieństwa tego znaku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Sprawdź do którego z utworzonych właśnie przedziałów należy zakodowana wartość i zwróć znak przypisany do wybranego przedziału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Ustaw wybrany przedział jako aktualny stan dekodera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>
                <a:latin typeface="Calibri"/>
                <a:cs typeface="Calibri"/>
              </a:rPr>
              <a:t>Jeśli nie zdekodowano jeszcze wszystkich znaków przejdź do punktu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33420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0</Words>
  <Application>Microsoft Office PowerPoint</Application>
  <PresentationFormat>Panoramiczny</PresentationFormat>
  <Paragraphs>0</Paragraphs>
  <Slides>35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Berlin</vt:lpstr>
      <vt:lpstr>Kodek obrazu wykorzystujący Asymetryczny System Numeryczny</vt:lpstr>
      <vt:lpstr>Spis treści</vt:lpstr>
      <vt:lpstr>Cel pracy dyplomowej</vt:lpstr>
      <vt:lpstr>Cele kompresji danych</vt:lpstr>
      <vt:lpstr>Kodowanie entropijne</vt:lpstr>
      <vt:lpstr>Kodowanie Huffmana</vt:lpstr>
      <vt:lpstr>Kodowanie arytmetyczne</vt:lpstr>
      <vt:lpstr>Kodowanie arytmetyczne – algorytm kodowania</vt:lpstr>
      <vt:lpstr>Kodowanie arytmetyczne – algorytm dekodowania</vt:lpstr>
      <vt:lpstr>Kodowanie arytmetyczne - przykład dla ciągu ABAC</vt:lpstr>
      <vt:lpstr>CABAC - kontekstowo-adaptacyjny binarny koder arytmetyczny </vt:lpstr>
      <vt:lpstr>Asymetryczny System Numeryczny</vt:lpstr>
      <vt:lpstr>Asymetryczny System Numeryczny</vt:lpstr>
      <vt:lpstr>Wariant uABS</vt:lpstr>
      <vt:lpstr>Wariant rANS (range Asymmetric Numeral System) </vt:lpstr>
      <vt:lpstr>Wariant tANS</vt:lpstr>
      <vt:lpstr>Standard JPEG2000</vt:lpstr>
      <vt:lpstr>SCHEMAT KODERA JPEG2000</vt:lpstr>
      <vt:lpstr>DYSKRETNA TRANSFORMATA FALKOWA</vt:lpstr>
      <vt:lpstr>Koder i dekoder MQ</vt:lpstr>
      <vt:lpstr>Implementacja</vt:lpstr>
      <vt:lpstr>Tworzenie tablicy kodowania</vt:lpstr>
      <vt:lpstr>Adaptacyjność</vt:lpstr>
      <vt:lpstr>Wyliczanie wartości dla tablicy kodowania</vt:lpstr>
      <vt:lpstr>Znaczniki w ciągu bitowym</vt:lpstr>
      <vt:lpstr>Odwrócenie ciągu bitów</vt:lpstr>
      <vt:lpstr>Tworzenie tablicy dekodowania</vt:lpstr>
      <vt:lpstr>Pobieranie wartości z wejścia</vt:lpstr>
      <vt:lpstr>Wartości kontekstów</vt:lpstr>
      <vt:lpstr>Napotkane problemy</vt:lpstr>
      <vt:lpstr>Rozwiązanie problemu renormalizacji</vt:lpstr>
      <vt:lpstr>Wyniki</vt:lpstr>
      <vt:lpstr>Podsumowanie</vt:lpstr>
      <vt:lpstr>Bibliografia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2043</cp:revision>
  <dcterms:created xsi:type="dcterms:W3CDTF">2020-05-06T11:09:35Z</dcterms:created>
  <dcterms:modified xsi:type="dcterms:W3CDTF">2020-05-27T20:42:17Z</dcterms:modified>
</cp:coreProperties>
</file>