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6" r:id="rId9"/>
    <p:sldId id="267" r:id="rId10"/>
    <p:sldId id="268" r:id="rId11"/>
    <p:sldId id="269" r:id="rId12"/>
    <p:sldId id="286" r:id="rId13"/>
    <p:sldId id="282" r:id="rId14"/>
    <p:sldId id="270" r:id="rId15"/>
    <p:sldId id="271" r:id="rId16"/>
    <p:sldId id="272" r:id="rId17"/>
    <p:sldId id="284" r:id="rId18"/>
    <p:sldId id="283" r:id="rId19"/>
    <p:sldId id="273" r:id="rId20"/>
    <p:sldId id="274" r:id="rId21"/>
    <p:sldId id="275" r:id="rId22"/>
    <p:sldId id="276" r:id="rId23"/>
    <p:sldId id="278" r:id="rId24"/>
    <p:sldId id="279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7"/>
    <p:restoredTop sz="94710"/>
  </p:normalViewPr>
  <p:slideViewPr>
    <p:cSldViewPr snapToGrid="0" snapToObjects="1">
      <p:cViewPr>
        <p:scale>
          <a:sx n="95" d="100"/>
          <a:sy n="95" d="100"/>
        </p:scale>
        <p:origin x="2632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3942D-1B26-B34F-A1FA-7B36970146F9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399CC-51E9-D943-9D3B-AD5A79187C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1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399CC-51E9-D943-9D3B-AD5A79187C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2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399CC-51E9-D943-9D3B-AD5A79187C4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1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E9F0-FBB5-BD44-A0AB-A8512ADE1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F1897-CEAD-F640-95CE-DEF3487A9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DF441-9C71-2846-A964-37F25BCA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64F1-495E-D64A-9951-285D14B51E07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BD189-12D7-EA40-9D4E-34AF7545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38BF-640C-8E49-8425-A1BC67D2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B522-139B-E645-95B5-2368EEEF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69386-7934-6C4D-9E38-D2191BF96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4E4C5-79BF-2349-B001-6041FF14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0754-1D90-7342-88E9-1E8713A596F2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1918B-A5FA-1043-9FA9-E24DB6B0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AA74D-C7A9-BD46-ACE8-D2FDAD90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6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01BB0-C067-2541-81E4-BAE2647B4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6BC51-4DD9-7B42-BA01-51EE6FFA7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AE45E-7459-E34D-AFDF-C0934D25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4635-1385-4D42-851C-18D329501B26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61166-E03B-CC4F-8D46-FF350932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2AA03-EE45-AA4D-883C-3E188524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4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4513-4472-A740-802C-35E62FF6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4274-981A-B449-9C45-AA6C68BC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4D9E-588E-B94D-BBF6-F1EA5FF6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DA0-D508-0C47-A49C-B9F499628BA5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DA87B-4918-884E-9E99-91B3D231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B250-8593-8A41-9685-A70ABD54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1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3BA9-F582-CF4C-916E-3861DCF8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5C37C-BD4A-064C-922D-959F8F8BC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B8C38-1C4E-8442-87B5-5E4AE6B4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20C-9F3E-AA41-B7BA-75AB7BCA1F33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DA562-E58D-C64A-A46D-6EC65383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EF03-489F-EE47-9A65-B4340421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4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137C-6F05-864E-AD0A-4E617FBC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42A10-F254-1F49-9BB2-6A94A02AB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D82BB-3CA1-F849-934B-C54981846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27572-A3A5-F741-85B6-CF4623B2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95A-60E4-0944-B5C8-12DEADB23FDB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80675-B0A2-4D4E-AA65-C72A04E3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6F300-56DB-EB40-A06E-1D5C76C6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7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7ED9-9450-6A4B-90F2-B59CEE31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3818F-F953-EE40-B19E-CBE60B255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47A69-FE25-9344-8756-2270B54D2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164A5-F07B-CD45-9645-DCA7D6E2B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7DFE4-C797-2B42-8FB0-4EE34F2A5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EA3AD-908A-734A-9D18-FDCEB3D7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E13F-3EB4-B344-ADA7-28FD2EFE2B83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491AB-349C-1544-BBD9-ED182ACB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7F740-E4D4-7943-AEC5-8257DD21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4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7330-09D0-6743-A025-3CABFFC7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72529-C175-7940-A337-6F897B86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38BB-18F8-E140-BB07-65F010BD7273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9A2A8-E558-F943-92C1-960708D8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EF4CE-6618-CC42-AA7D-8B6656BF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3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B03E9-9845-D445-8E50-C1E4A606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0C00-D6FC-9F46-BE39-E62682010D85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C185E-F201-674C-83D2-60F7A8B9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C58AA-803F-4043-9D3C-4A3F4568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5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25B5-191A-C042-BCEF-ECE5E3D9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C8AE-DD40-A34A-B17D-7E1530EE0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C90C7-B7AD-A148-9EB8-185613ADF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C78F0-A7D1-534C-B36F-252C3E8D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8D5F-91CE-0B41-8151-99A72D492E28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2E937-94C5-3742-9B64-ABFAEF17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DABAB-EA90-044F-8409-5572457E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7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1596-6D4A-4F4D-9FD1-E69C3AA3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46A74-9324-3049-9DE5-63B5B5D2B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29C4F-00E2-F045-9EBA-C9F0763ED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A19A2-C509-0945-A7CF-ABD6F925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D28F-EEF2-B64B-A372-BEC155D5979E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3512E-4423-744F-A555-402298F0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FF7FF-A15B-9344-BE5A-270C8F0B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4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3CC73-B622-E84F-806A-3F2F9CC7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23F7-4A98-3D4E-8DA1-74178E354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4FC05-D9D4-2A45-9D6A-4402FBDEC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94393-00BD-6B4B-AE92-FF662B1173B0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4643-DB83-864C-BBC3-AA2838B54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0EC69-52A4-D144-8D58-22C47C8C3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C18B3-368A-A348-9F65-3AEFFA4BE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7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kakani/OPTIMIZING-SEARCH-ENGINE-RELEVANCE/blob/master/Arun_Final_Wells_Fargo.ipynb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usejournal.com/a-quick-introduction-to-k-nearest-neighbors-algorithm-62214cea29c7" TargetMode="External"/><Relationship Id="rId2" Type="http://schemas.openxmlformats.org/officeDocument/2006/relationships/hyperlink" Target="https://www.stat.berkeley.edu/~breiman/RandomForests/cc_home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ecision_tree_learning" TargetMode="External"/><Relationship Id="rId4" Type="http://schemas.openxmlformats.org/officeDocument/2006/relationships/hyperlink" Target="https://en.wikipedia.org/wiki/Logistic_regress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A821-BFDE-A14D-A387-B08A3E23C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Simulation: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SEARCH ENGINE RELEVANCE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5595B-9997-C143-8FB5-B72614F9C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Arun Kakani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F52E2-DFDB-664C-8B92-BD9AA0FC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51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34EA-16E8-A24A-9E5A-714EF555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Pairplot  sig7, sig8</a:t>
            </a:r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5D1BAA7-A3E2-2F44-AE84-1BBAEF1DA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4200" y="2585244"/>
            <a:ext cx="3403600" cy="2832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22E5FA-3C0B-024F-A499-3E0C439C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6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2F3F-881D-AA4D-8821-6A8657D9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DF3B-0005-C342-AD8D-2E351AC6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Selection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Elimination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70/30 split -- Training/Test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3EF48-3754-D54C-982C-78375A22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7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0162-9F79-8E4C-8524-8A354A2E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Plot/ Heat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28A804-99C4-5D4C-A63E-19994290C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268" y="2065322"/>
            <a:ext cx="7238408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447C3-5A32-FD45-88BC-68D13033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3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E715-4CB9-4EE5-8AFC-55E5BF82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C38BE4-233B-418A-B9B6-0B88BB9E7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0250" y="3080544"/>
            <a:ext cx="3111500" cy="1841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C77399-A8FC-BF4D-B459-B3A7A8EB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0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6879-72E8-6F47-8A1B-AE8722C4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9C28-6838-6E4F-B44F-E4DAC865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models we are going to test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Criterion: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ABEA2-886F-7349-8287-4429E9C9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CBB6-6801-444C-B6D0-9E8644DB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1DFD-1046-9440-8792-5583C872C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a statistical model that uses a logistic function to model a binary dependent variable (Relevance in our case)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prone to overfitting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implement, interpret and efficient to train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assumes linearity between dependent and independent variables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005E6-C920-8A40-BD27-53314833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0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2354-F475-1247-9161-A7E458F0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8CE417-4B38-4435-AA4C-84B42D98E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632" y="2394674"/>
            <a:ext cx="5019675" cy="1762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ABEAA-CEB9-4909-9111-55F904D4E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695" y="1807679"/>
            <a:ext cx="4343400" cy="40576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06C15C-E281-FF48-82BE-F03EEBD4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0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A138-B9E8-3847-84DF-089BA229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2: Decision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5A2A-146F-CC4D-8A17-5F7FE052A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decision tree  as a predictive model to go from observations about an item (represented in the branches) to conclusions about the item's target value (represented in the leaves)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to understand and interpret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handle categorical and numerical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create very complex trees --  can lead to overfitting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4DCEB-9344-8B46-B7F0-98D150AF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86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1D38-DFD2-4EB0-9486-CD244EA8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B6F9EC-D7E6-4650-95C1-13BF10535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706" y="2697403"/>
            <a:ext cx="5553075" cy="1971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39D892-142A-4D51-B1ED-94C4F73C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119" y="1913538"/>
            <a:ext cx="4067175" cy="38576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DC508C-324E-D741-96D0-C6FF7A8C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08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A561-2123-C246-B770-B17F84B8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3: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BFA5-0F39-1C49-903A-5CBFCE0E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 grows many classification trees, where each tree gives a classification and the forest chooses the best classification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well on large data bases (80k)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accurate compared to other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FBCD4-F522-3C4C-B71C-8E44D890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0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9794-35E3-7A44-8EAC-6F8208B8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977F8-32A2-9F40-89CC-1F8D23CD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plot /Heat map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Pairplots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Selection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all Models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(GitHub link provided)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68FA-3B27-9249-BCB5-5F561BDC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23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19E8-A6D8-AC46-9616-A11A4513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224303-A0D5-46C7-BC12-6DFBE57BA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9449" y="2120899"/>
            <a:ext cx="4185397" cy="3462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83CEE1-900D-4007-AE11-BAC9799D1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29" y="2557462"/>
            <a:ext cx="5362575" cy="17430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DE454-346F-D246-ACD5-7F61A9BF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57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77B9-5033-2643-AB6B-3287D1F4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4: KNN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D7A9BB-6D17-42D7-A47F-EA94EECC0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2984173"/>
            <a:ext cx="5080000" cy="3136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1AF2F9-590A-9049-842F-9431288B2C17}"/>
              </a:ext>
            </a:extLst>
          </p:cNvPr>
          <p:cNvSpPr txBox="1"/>
          <p:nvPr/>
        </p:nvSpPr>
        <p:spPr>
          <a:xfrm>
            <a:off x="897834" y="1510748"/>
            <a:ext cx="1045596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is an algorithm based on feature similarity, it is lazy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is classified by a majority vote of its neighbors, with the object being assigned to the class most common among its k nearest neighbors.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25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7893D-2E52-2C4C-8A73-C6E4E77F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47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BFC5-DDEB-4A4A-8744-6DB9A596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E6C714-0B07-4600-897A-8E6C1C4F1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470" y="2284309"/>
            <a:ext cx="5095875" cy="194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86DE40-D1AC-42C2-AA60-3BEA8251B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77" y="1973746"/>
            <a:ext cx="4067175" cy="39243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88E313-E456-1A49-AADC-C0055F5E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42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EBE3-6F1C-CC4E-B991-771BF853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F2B7-C970-3D4A-B951-41B1FAA6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the highest precision, recall, f1- score and accuracy of all the models we’ve tested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0D6C9-2E63-C548-9983-123BD908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676293"/>
            <a:ext cx="5362575" cy="174307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D0E7C-CE46-7C44-9EEB-DA909E95A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563" y="2858785"/>
            <a:ext cx="4752975" cy="39338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694A-0A3B-3C48-B817-5121CF72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1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DB0D-7B22-CD47-8748-365A84D7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43D9-4F10-7E48-99F8-A5DAFE0AF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https://github.com/atkakani/OPTIMIZING-SEARCH-ENGINE-RELEVANCE/blob/master/Arun_Final_Wells_Fargo.ipynb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1238-79F0-0045-B0EE-EB54AF37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68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EDC2-BA27-0148-82D1-06CCCEAA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33F64-A0EF-DC4B-AFA5-04677B0A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https://www.stat.berkeley.edu/~breiman/RandomForests/cc_home.htm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https://blog.usejournal.com/a-quick-introduction-to-k-nearest-neighbors-algorithm-62214cea29c7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https://en.wikipedia.org/wiki/Logistic_regression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https://en.wikipedia.org/wiki/Decision_tree_learning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26F20-B1EC-3043-8720-07267D32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3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3B20-5CF8-5344-ABAE-5F8737D3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421D-853D-2B44-9F49-F2AC5D7F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presentation, I try to find a solution for optimizing search engine relevance. My technology team has given me a dataset of 80K responses, each flagged as relevant or not relevant based on extensive user testing.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also contains information about whether the response was a home page, the length of the input query and eight additional features not labelled.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 classification model for optimizing relevance.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73947-B19D-EE49-8B53-3FF80E869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" y="4721225"/>
            <a:ext cx="9906000" cy="1590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F219F-5159-D049-B37B-363A4D77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8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B807-55C7-754F-9284-6C69BB82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A77390-CA2B-6644-9DD3-06DAD4515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136" y="2045378"/>
            <a:ext cx="4864963" cy="29517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67DD86-874A-1D45-9A3D-F0F87D98F530}"/>
              </a:ext>
            </a:extLst>
          </p:cNvPr>
          <p:cNvSpPr txBox="1"/>
          <p:nvPr/>
        </p:nvSpPr>
        <p:spPr>
          <a:xfrm>
            <a:off x="6547945" y="1813106"/>
            <a:ext cx="4939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 not relevant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 not home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home page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broadly indicates that when the query is not a home page, then it is more likely that it is not relevant.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93461-317D-0044-B876-648C3AC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4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55B8-2BD8-BC43-AB2E-56926005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557053-1263-8B4A-858F-F739415A6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938" y="1462088"/>
            <a:ext cx="4102125" cy="259490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2608A66-2B0D-2D40-8F93-1EB4BD362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2088"/>
            <a:ext cx="4182003" cy="2594905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46C8B8F-7D77-6A4E-9E58-132324EF0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634" y="4056993"/>
            <a:ext cx="4102125" cy="2646273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8F4ACD5-8080-7D43-B89B-132ADB09E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878" y="4056993"/>
            <a:ext cx="4102125" cy="2561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8CDC6-41B4-F146-8BDB-30F4C0A854D9}"/>
              </a:ext>
            </a:extLst>
          </p:cNvPr>
          <p:cNvSpPr txBox="1"/>
          <p:nvPr/>
        </p:nvSpPr>
        <p:spPr>
          <a:xfrm>
            <a:off x="10552386" y="1345324"/>
            <a:ext cx="1492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axis: sig values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axis: frequency of sig values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98C160-0161-8A45-910A-73AD4459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3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3A83-13B4-F344-BF24-6CD4D1F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8029-8D48-534D-95A8-A527CEEB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 = 80046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= 13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 = Relevance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Appears to be clean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07C9D-5AD4-0F47-868B-B5992FFD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9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0162-9F79-8E4C-8524-8A354A2E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Plot/ Heat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28A804-99C4-5D4C-A63E-19994290C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467" y="1690688"/>
            <a:ext cx="7238408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69E5FA-2FD3-0A46-9ABA-26F7E5918833}"/>
              </a:ext>
            </a:extLst>
          </p:cNvPr>
          <p:cNvSpPr txBox="1"/>
          <p:nvPr/>
        </p:nvSpPr>
        <p:spPr>
          <a:xfrm>
            <a:off x="8229600" y="1690688"/>
            <a:ext cx="3563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will help us see if there is a correlation between any of the variables which could help us for variable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AD215-A774-ED45-A44B-62749B38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9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4A16-F3C4-EB4F-85DB-C687633E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Pairplot  sig1, sig2, sig3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5D6D8-8AD3-AE44-8194-BE0AC269E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69" y="1828038"/>
            <a:ext cx="5502471" cy="47769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5394DE-BB71-014B-9D71-48D0DCAB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9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05CB-EC6F-CD49-BE4B-BDC02498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Pairplot  sig4, sig5, sig6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B2DB28-5EFF-6D41-92C8-F53DC05E2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200" y="1798992"/>
            <a:ext cx="5365760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2B02A-42DC-C14A-8C6B-7F872E4F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18B3-368A-A348-9F65-3AEFFA4BE8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3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7889</TotalTime>
  <Words>618</Words>
  <Application>Microsoft Macintosh PowerPoint</Application>
  <PresentationFormat>Widescreen</PresentationFormat>
  <Paragraphs>126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Job Simulation: OPTIMIZING SEARCH ENGINE RELEVANCE</vt:lpstr>
      <vt:lpstr>Index</vt:lpstr>
      <vt:lpstr>Introduction</vt:lpstr>
      <vt:lpstr>Data Analysis</vt:lpstr>
      <vt:lpstr>Distribution</vt:lpstr>
      <vt:lpstr>Observations about the Data</vt:lpstr>
      <vt:lpstr>Correlation Plot/ Heat Map</vt:lpstr>
      <vt:lpstr>Pairplot  sig1, sig2, sig3</vt:lpstr>
      <vt:lpstr>Pairplot  sig4, sig5, sig6</vt:lpstr>
      <vt:lpstr>Pairplot  sig7, sig8</vt:lpstr>
      <vt:lpstr>Variable Selection</vt:lpstr>
      <vt:lpstr>Correlation Plot/ Heat Map</vt:lpstr>
      <vt:lpstr>Feature Importance</vt:lpstr>
      <vt:lpstr>Classification Models</vt:lpstr>
      <vt:lpstr>Model 1: Logistic Regression</vt:lpstr>
      <vt:lpstr>Logistic Regression Results</vt:lpstr>
      <vt:lpstr>Model 2: Decision Tree</vt:lpstr>
      <vt:lpstr>Decision Tree Results</vt:lpstr>
      <vt:lpstr>Model 3: Random Forest</vt:lpstr>
      <vt:lpstr>Random Forest Results</vt:lpstr>
      <vt:lpstr>Model 4: KNN</vt:lpstr>
      <vt:lpstr>KNN Results</vt:lpstr>
      <vt:lpstr>Recommendation</vt:lpstr>
      <vt:lpstr>Code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Simulation: OPTIMIZING SEARCH ENGINE RELEVANCE</dc:title>
  <dc:creator>Arun Kakani</dc:creator>
  <cp:lastModifiedBy>Arun Kakani</cp:lastModifiedBy>
  <cp:revision>29</cp:revision>
  <dcterms:created xsi:type="dcterms:W3CDTF">2020-02-02T03:32:06Z</dcterms:created>
  <dcterms:modified xsi:type="dcterms:W3CDTF">2020-02-14T22:08:21Z</dcterms:modified>
</cp:coreProperties>
</file>