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1616">
          <p15:clr>
            <a:srgbClr val="000000"/>
          </p15:clr>
        </p15:guide>
        <p15:guide id="3" orient="horz" pos="1026">
          <p15:clr>
            <a:srgbClr val="000000"/>
          </p15:clr>
        </p15:guide>
        <p15:guide id="4" orient="horz" pos="3702">
          <p15:clr>
            <a:srgbClr val="000000"/>
          </p15:clr>
        </p15:guide>
        <p15:guide id="5" orient="horz" pos="164">
          <p15:clr>
            <a:srgbClr val="000000"/>
          </p15:clr>
        </p15:guide>
        <p15:guide id="6" orient="horz" pos="618">
          <p15:clr>
            <a:srgbClr val="000000"/>
          </p15:clr>
        </p15:guide>
        <p15:guide id="7" orient="horz" pos="845">
          <p15:clr>
            <a:srgbClr val="000000"/>
          </p15:clr>
        </p15:guide>
        <p15:guide id="8" orient="horz" pos="4020">
          <p15:clr>
            <a:srgbClr val="000000"/>
          </p15:clr>
        </p15:guide>
        <p15:guide id="9" orient="horz" pos="2568">
          <p15:clr>
            <a:srgbClr val="000000"/>
          </p15:clr>
        </p15:guide>
        <p15:guide id="10" orient="horz" pos="2704">
          <p15:clr>
            <a:srgbClr val="000000"/>
          </p15:clr>
        </p15:guide>
        <p15:guide id="11" orient="horz" pos="3793">
          <p15:clr>
            <a:srgbClr val="000000"/>
          </p15:clr>
        </p15:guide>
        <p15:guide id="12" pos="2880">
          <p15:clr>
            <a:srgbClr val="000000"/>
          </p15:clr>
        </p15:guide>
        <p15:guide id="13" pos="5602">
          <p15:clr>
            <a:srgbClr val="000000"/>
          </p15:clr>
        </p15:guide>
        <p15:guide id="14" pos="4422">
          <p15:clr>
            <a:srgbClr val="000000"/>
          </p15:clr>
        </p15:guide>
        <p15:guide id="15" pos="1066">
          <p15:clr>
            <a:srgbClr val="000000"/>
          </p15:clr>
        </p15:guide>
        <p15:guide id="16" pos="3061">
          <p15:clr>
            <a:srgbClr val="000000"/>
          </p15:clr>
        </p15:guide>
        <p15:guide id="17" pos="2154">
          <p15:clr>
            <a:srgbClr val="000000"/>
          </p15:clr>
        </p15:guide>
        <p15:guide id="18" pos="3606">
          <p15:clr>
            <a:srgbClr val="000000"/>
          </p15:clr>
        </p15:guide>
        <p15:guide id="19" pos="3969">
          <p15:clr>
            <a:srgbClr val="000000"/>
          </p15:clr>
        </p15:guide>
        <p15:guide id="20" pos="476">
          <p15:clr>
            <a:srgbClr val="000000"/>
          </p15:clr>
        </p15:guide>
        <p15:guide id="21" pos="1292">
          <p15:clr>
            <a:srgbClr val="000000"/>
          </p15:clr>
        </p15:guide>
        <p15:guide id="22" pos="29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oQW+p7HkXH9SLH5Vg8zUpiN9L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16" orient="horz"/>
        <p:guide pos="1026" orient="horz"/>
        <p:guide pos="3702" orient="horz"/>
        <p:guide pos="164" orient="horz"/>
        <p:guide pos="618" orient="horz"/>
        <p:guide pos="845" orient="horz"/>
        <p:guide pos="4020" orient="horz"/>
        <p:guide pos="2568" orient="horz"/>
        <p:guide pos="2704" orient="horz"/>
        <p:guide pos="3793" orient="horz"/>
        <p:guide pos="2880"/>
        <p:guide pos="5602"/>
        <p:guide pos="4422"/>
        <p:guide pos="1066"/>
        <p:guide pos="3061"/>
        <p:guide pos="2154"/>
        <p:guide pos="3606"/>
        <p:guide pos="3969"/>
        <p:guide pos="476"/>
        <p:guide pos="1292"/>
        <p:guide pos="2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79512" y="116632"/>
            <a:ext cx="8784976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  <a:defRPr sz="36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79512" y="116632"/>
            <a:ext cx="8784976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sz="40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sz="40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b="1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3600"/>
              <a:buNone/>
              <a:defRPr b="1" sz="3600">
                <a:solidFill>
                  <a:srgbClr val="0000CC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512" y="116632"/>
            <a:ext cx="8784976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sz="40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79512" y="116632"/>
            <a:ext cx="8784976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sz="40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78271" y="12645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78271" y="1904330"/>
            <a:ext cx="4040188" cy="440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706689" y="12645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706689" y="1904330"/>
            <a:ext cx="4041775" cy="440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1" name="Google Shape;51;p7"/>
          <p:cNvCxnSpPr/>
          <p:nvPr/>
        </p:nvCxnSpPr>
        <p:spPr>
          <a:xfrm>
            <a:off x="4572000" y="1180084"/>
            <a:ext cx="3820" cy="5263200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79512" y="116632"/>
            <a:ext cx="8784976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Calibri"/>
              <a:buNone/>
              <a:defRPr b="1" sz="2000">
                <a:solidFill>
                  <a:srgbClr val="0000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79512" y="116632"/>
            <a:ext cx="8784976" cy="1026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1171352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-1588" y="645333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bdourahmaneTintou/Rice-image-detection/blob/main/Evaluate.ipynb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12" y="109707"/>
            <a:ext cx="8784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fr-FR" sz="2500"/>
              <a:t>Projet  </a:t>
            </a:r>
            <a:r>
              <a:rPr i="1" lang="fr-FR" sz="1700"/>
              <a:t>Détection de la</a:t>
            </a:r>
            <a:r>
              <a:rPr i="1" lang="fr-FR" sz="1700"/>
              <a:t> variété de riz par machine learning</a:t>
            </a:r>
            <a:endParaRPr i="1" sz="2500"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i="1" lang="fr-FR">
                <a:solidFill>
                  <a:srgbClr val="0000CC"/>
                </a:solidFill>
              </a:rPr>
              <a:t>Utilisation du machine learning pour </a:t>
            </a:r>
            <a:r>
              <a:rPr i="1" lang="fr-FR">
                <a:solidFill>
                  <a:srgbClr val="0000CC"/>
                </a:solidFill>
              </a:rPr>
              <a:t>détecter</a:t>
            </a:r>
            <a:r>
              <a:rPr i="1" lang="fr-FR">
                <a:solidFill>
                  <a:srgbClr val="0000CC"/>
                </a:solidFill>
              </a:rPr>
              <a:t> la </a:t>
            </a:r>
            <a:r>
              <a:rPr i="1" lang="fr-FR">
                <a:solidFill>
                  <a:srgbClr val="0000CC"/>
                </a:solidFill>
              </a:rPr>
              <a:t>variété</a:t>
            </a:r>
            <a:r>
              <a:rPr i="1" lang="fr-FR">
                <a:solidFill>
                  <a:srgbClr val="0000CC"/>
                </a:solidFill>
              </a:rPr>
              <a:t> de riz à partir d’une image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308610" lvl="0" marL="342900" rtl="0" algn="l"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fr-FR">
                <a:solidFill>
                  <a:srgbClr val="0000CC"/>
                </a:solidFill>
              </a:rPr>
              <a:t>Ce projet a pour objectif de produire des modèles d’apprentissage automatique qui détectent à partir d’une photo de riz la variété à laquelle ce grain appartient. Les 5 </a:t>
            </a:r>
            <a:r>
              <a:rPr lang="fr-FR">
                <a:solidFill>
                  <a:srgbClr val="0000CC"/>
                </a:solidFill>
              </a:rPr>
              <a:t>variétés</a:t>
            </a:r>
            <a:r>
              <a:rPr lang="fr-FR">
                <a:solidFill>
                  <a:srgbClr val="0000CC"/>
                </a:solidFill>
              </a:rPr>
              <a:t> sont : Arborio,  Basmati, Karacadag, Jasmine et Ipsala</a:t>
            </a:r>
            <a:endParaRPr>
              <a:solidFill>
                <a:srgbClr val="0000CC"/>
              </a:solidFill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308610" lvl="0" marL="342900" rtl="0" algn="l"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fr-FR">
                <a:solidFill>
                  <a:srgbClr val="0000CC"/>
                </a:solidFill>
              </a:rPr>
              <a:t>Il s’agit de modèles entraînés pour cette tâche qui ont été développés en utilisant les technologies suivantes</a:t>
            </a:r>
            <a:endParaRPr/>
          </a:p>
          <a:p>
            <a:pPr indent="-255269" lvl="1" marL="742950" rtl="0" algn="l"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–"/>
            </a:pPr>
            <a:r>
              <a:rPr lang="fr-FR">
                <a:solidFill>
                  <a:srgbClr val="0000CC"/>
                </a:solidFill>
              </a:rPr>
              <a:t>Bibliothèques python</a:t>
            </a:r>
            <a:r>
              <a:rPr lang="fr-FR">
                <a:solidFill>
                  <a:srgbClr val="0000CC"/>
                </a:solidFill>
              </a:rPr>
              <a:t> : Keras, sklearn</a:t>
            </a:r>
            <a:endParaRPr/>
          </a:p>
          <a:p>
            <a:pPr indent="-255269" lvl="1" marL="742950" rtl="0" algn="l"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–"/>
            </a:pPr>
            <a:r>
              <a:rPr lang="fr-FR">
                <a:solidFill>
                  <a:srgbClr val="0000CC"/>
                </a:solidFill>
              </a:rPr>
              <a:t>Sources de données : </a:t>
            </a:r>
            <a:r>
              <a:rPr lang="fr-FR">
                <a:solidFill>
                  <a:srgbClr val="0000CC"/>
                </a:solidFill>
              </a:rPr>
              <a:t>https://www.kaggle.com/datasets/muratkokludataset/rice-image-dataset</a:t>
            </a:r>
            <a:endParaRPr>
              <a:solidFill>
                <a:srgbClr val="0000CC"/>
              </a:solidFill>
            </a:endParaRPr>
          </a:p>
          <a:p>
            <a:pPr indent="-255269" lvl="1" marL="742950" rtl="0" algn="l"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–"/>
            </a:pPr>
            <a:r>
              <a:rPr lang="fr-FR">
                <a:solidFill>
                  <a:srgbClr val="0000CC"/>
                </a:solidFill>
              </a:rPr>
              <a:t>Modèles utilisés : Random Forest, </a:t>
            </a:r>
            <a:r>
              <a:rPr lang="fr-FR">
                <a:solidFill>
                  <a:srgbClr val="0000CC"/>
                </a:solidFill>
              </a:rPr>
              <a:t>Régression</a:t>
            </a:r>
            <a:r>
              <a:rPr lang="fr-FR">
                <a:solidFill>
                  <a:srgbClr val="0000CC"/>
                </a:solidFill>
              </a:rPr>
              <a:t> Logistique, Réseaux de neurones dense et convolutif.</a:t>
            </a:r>
            <a:endParaRPr>
              <a:solidFill>
                <a:srgbClr val="0000CC"/>
              </a:solidFill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CC"/>
              </a:solidFill>
            </a:endParaRPr>
          </a:p>
          <a:p>
            <a:pPr indent="-308610" lvl="0" marL="342900" rtl="0" algn="l"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•"/>
            </a:pPr>
            <a:r>
              <a:rPr lang="fr-FR">
                <a:solidFill>
                  <a:srgbClr val="0000CC"/>
                </a:solidFill>
              </a:rPr>
              <a:t>Liens</a:t>
            </a:r>
            <a:endParaRPr/>
          </a:p>
          <a:p>
            <a:pPr indent="-255269" lvl="1" marL="742950" rtl="0" algn="l"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–"/>
            </a:pPr>
            <a:r>
              <a:rPr lang="fr-FR">
                <a:solidFill>
                  <a:srgbClr val="0000CC"/>
                </a:solidFill>
              </a:rPr>
              <a:t>github :</a:t>
            </a:r>
            <a:r>
              <a:rPr lang="fr-FR"/>
              <a:t>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https://github.com/AbdourahmaneTintou/Rice-image-detection/blob/main/Evaluate.ipynb</a:t>
            </a:r>
            <a:endParaRPr>
              <a:solidFill>
                <a:srgbClr val="0000CC"/>
              </a:solidFill>
            </a:endParaRPr>
          </a:p>
          <a:p>
            <a:pPr indent="-255269" lvl="1" marL="742950" rtl="0" algn="l"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SzPct val="100000"/>
              <a:buChar char="–"/>
            </a:pPr>
            <a:r>
              <a:rPr lang="fr-FR">
                <a:solidFill>
                  <a:srgbClr val="0000CC"/>
                </a:solidFill>
              </a:rPr>
              <a:t>présentation :  https://drive.google.com/file/d/1j78YxniPrWA9uPvOj6ou29qeAkIQUu_g/view?usp=sharing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9723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2915816" y="6456759"/>
            <a:ext cx="33200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Stage PY4BD</a:t>
            </a:r>
            <a:endParaRPr/>
          </a:p>
        </p:txBody>
      </p:sp>
      <p:sp>
        <p:nvSpPr>
          <p:cNvPr id="95" name="Google Shape;95;p1"/>
          <p:cNvSpPr txBox="1"/>
          <p:nvPr>
            <p:ph idx="10" type="dt"/>
          </p:nvPr>
        </p:nvSpPr>
        <p:spPr>
          <a:xfrm>
            <a:off x="12700" y="64567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019925" y="57745"/>
            <a:ext cx="18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Abdourahmane Tintou KAMARA</a:t>
            </a:r>
            <a:endParaRPr i="1"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11316" y="260350"/>
            <a:ext cx="1179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Mars 2023</a:t>
            </a: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56" y="6457950"/>
            <a:ext cx="936000" cy="31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200" y="2258825"/>
            <a:ext cx="3703301" cy="3075175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2018-09-19T17:08:06Z</dcterms:created>
  <dc:creator>Georges Georgoulis</dc:creator>
</cp:coreProperties>
</file>