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9" r:id="rId1"/>
  </p:sldMasterIdLst>
  <p:notesMasterIdLst>
    <p:notesMasterId r:id="rId49"/>
  </p:notesMasterIdLst>
  <p:sldIdLst>
    <p:sldId id="256" r:id="rId2"/>
    <p:sldId id="257" r:id="rId3"/>
    <p:sldId id="266" r:id="rId4"/>
    <p:sldId id="259" r:id="rId5"/>
    <p:sldId id="258" r:id="rId6"/>
    <p:sldId id="260" r:id="rId7"/>
    <p:sldId id="261" r:id="rId8"/>
    <p:sldId id="278" r:id="rId9"/>
    <p:sldId id="281" r:id="rId10"/>
    <p:sldId id="284" r:id="rId11"/>
    <p:sldId id="282" r:id="rId12"/>
    <p:sldId id="283" r:id="rId13"/>
    <p:sldId id="267" r:id="rId14"/>
    <p:sldId id="268" r:id="rId15"/>
    <p:sldId id="265" r:id="rId16"/>
    <p:sldId id="276" r:id="rId17"/>
    <p:sldId id="285" r:id="rId18"/>
    <p:sldId id="269" r:id="rId19"/>
    <p:sldId id="262" r:id="rId20"/>
    <p:sldId id="263" r:id="rId21"/>
    <p:sldId id="264" r:id="rId22"/>
    <p:sldId id="270" r:id="rId23"/>
    <p:sldId id="271" r:id="rId24"/>
    <p:sldId id="292" r:id="rId25"/>
    <p:sldId id="280" r:id="rId26"/>
    <p:sldId id="293" r:id="rId27"/>
    <p:sldId id="296" r:id="rId28"/>
    <p:sldId id="294" r:id="rId29"/>
    <p:sldId id="295" r:id="rId30"/>
    <p:sldId id="297" r:id="rId31"/>
    <p:sldId id="272" r:id="rId32"/>
    <p:sldId id="298" r:id="rId33"/>
    <p:sldId id="299" r:id="rId34"/>
    <p:sldId id="273" r:id="rId35"/>
    <p:sldId id="287" r:id="rId36"/>
    <p:sldId id="288" r:id="rId37"/>
    <p:sldId id="289" r:id="rId38"/>
    <p:sldId id="274" r:id="rId39"/>
    <p:sldId id="290" r:id="rId40"/>
    <p:sldId id="291" r:id="rId41"/>
    <p:sldId id="279" r:id="rId42"/>
    <p:sldId id="286" r:id="rId43"/>
    <p:sldId id="300" r:id="rId44"/>
    <p:sldId id="301" r:id="rId45"/>
    <p:sldId id="302" r:id="rId46"/>
    <p:sldId id="303" r:id="rId47"/>
    <p:sldId id="304"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Φωτεινό στυλ 2 - Έμφαση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snapToGrid="0">
      <p:cViewPr varScale="1">
        <p:scale>
          <a:sx n="74" d="100"/>
          <a:sy n="74" d="100"/>
        </p:scale>
        <p:origin x="6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C5242C-8153-44ED-9DB9-A694BE29E507}" type="datetimeFigureOut">
              <a:rPr lang="el-GR" smtClean="0"/>
              <a:t>22/5/2021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718C56-3D3E-4AA6-ACBE-E02C5DA7E7A6}" type="slidenum">
              <a:rPr lang="el-GR" smtClean="0"/>
              <a:t>‹#›</a:t>
            </a:fld>
            <a:endParaRPr lang="el-GR"/>
          </a:p>
        </p:txBody>
      </p:sp>
    </p:spTree>
    <p:extLst>
      <p:ext uri="{BB962C8B-B14F-4D97-AF65-F5344CB8AC3E}">
        <p14:creationId xmlns:p14="http://schemas.microsoft.com/office/powerpoint/2010/main" val="124099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81718C56-3D3E-4AA6-ACBE-E02C5DA7E7A6}" type="slidenum">
              <a:rPr lang="el-GR" smtClean="0"/>
              <a:t>21</a:t>
            </a:fld>
            <a:endParaRPr lang="el-GR"/>
          </a:p>
        </p:txBody>
      </p:sp>
    </p:spTree>
    <p:extLst>
      <p:ext uri="{BB962C8B-B14F-4D97-AF65-F5344CB8AC3E}">
        <p14:creationId xmlns:p14="http://schemas.microsoft.com/office/powerpoint/2010/main" val="18090747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l-GR" smtClean="0"/>
              <a:t>Στυλ κύριου τίτλου</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Στυλ κύριου υπότιτλου</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134B93C1-612D-42B1-9713-A0843A3E69DE}" type="datetime1">
              <a:rPr lang="en-US" smtClean="0"/>
              <a:t>5/22/2021</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146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l-GR" smtClean="0"/>
              <a:t>Στυλ κύριου τίτλου</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5" name="Date Placeholder 4"/>
          <p:cNvSpPr>
            <a:spLocks noGrp="1"/>
          </p:cNvSpPr>
          <p:nvPr>
            <p:ph type="dt" sz="half" idx="10"/>
          </p:nvPr>
        </p:nvSpPr>
        <p:spPr/>
        <p:txBody>
          <a:bodyPr/>
          <a:lstStyle/>
          <a:p>
            <a:fld id="{A52BFD14-A2BD-4DEC-95DC-26CEA412136E}" type="datetime1">
              <a:rPr lang="en-US" smtClean="0"/>
              <a:t>5/22/2021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8637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l-GR" smtClean="0"/>
              <a:t>Στυλ κύριου τίτλου</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4" name="Date Placeholder 3"/>
          <p:cNvSpPr>
            <a:spLocks noGrp="1"/>
          </p:cNvSpPr>
          <p:nvPr>
            <p:ph type="dt" sz="half" idx="10"/>
          </p:nvPr>
        </p:nvSpPr>
        <p:spPr/>
        <p:txBody>
          <a:bodyPr/>
          <a:lstStyle/>
          <a:p>
            <a:fld id="{F1EF197A-E6E0-4BA0-BBA3-6C9BD0FCF6F9}" type="datetime1">
              <a:rPr lang="en-US" smtClean="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5891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Εισαγωγικά με λεζάντα">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l-GR" smtClean="0"/>
              <a:t>Στυλ κύριου τίτλου</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4" name="Date Placeholder 3"/>
          <p:cNvSpPr>
            <a:spLocks noGrp="1"/>
          </p:cNvSpPr>
          <p:nvPr>
            <p:ph type="dt" sz="half" idx="10"/>
          </p:nvPr>
        </p:nvSpPr>
        <p:spPr/>
        <p:txBody>
          <a:bodyPr/>
          <a:lstStyle/>
          <a:p>
            <a:fld id="{E6C67023-EEF5-46DD-A9AA-D31E734BB39E}" type="datetime1">
              <a:rPr lang="en-US" smtClean="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4531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Κάρτα ονόματος">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l-GR" smtClean="0"/>
              <a:t>Στυλ κύριου τίτλου</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Στυλ υποδείγματος κειμένου</a:t>
            </a:r>
          </a:p>
        </p:txBody>
      </p:sp>
      <p:sp>
        <p:nvSpPr>
          <p:cNvPr id="4" name="Date Placeholder 3"/>
          <p:cNvSpPr>
            <a:spLocks noGrp="1"/>
          </p:cNvSpPr>
          <p:nvPr>
            <p:ph type="dt" sz="half" idx="10"/>
          </p:nvPr>
        </p:nvSpPr>
        <p:spPr/>
        <p:txBody>
          <a:bodyPr/>
          <a:lstStyle/>
          <a:p>
            <a:fld id="{6A1AC196-5790-472F-B12A-F55A9F97B970}" type="datetime1">
              <a:rPr lang="en-US" smtClean="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5060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στήλες">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l-GR" smtClean="0"/>
              <a:t>Στυλ κύριου τίτλου</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6091BA7-11DF-4EF4-B18C-905F656F3ECF}" type="datetime1">
              <a:rPr lang="en-US" smtClean="0"/>
              <a:t>5/22/2021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2675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Στήλη 3 εικόνων">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l-GR" smtClean="0"/>
              <a:t>Στυλ κύριου τίτλου</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C6BF94A-996F-4187-AFF3-05DA1399E519}" type="datetime1">
              <a:rPr lang="en-US" smtClean="0"/>
              <a:t>5/22/2021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0703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l-GR" smtClean="0"/>
              <a:t>Στυλ κύριου τίτλου</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fld id="{B82425CB-5563-4972-9775-CA4AEDE99357}" type="datetime1">
              <a:rPr lang="en-US" smtClean="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862700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l-GR" smtClean="0"/>
              <a:t>Στυλ κύριου τίτλου</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fld id="{9B0F2FB7-A773-49AA-BD3A-0ADF548FB4ED}" type="datetime1">
              <a:rPr lang="en-US" smtClean="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2816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l-GR" smtClean="0"/>
              <a:t>Στυλ κύριου τίτλου</a:t>
            </a:r>
            <a:endParaRPr lang="en-US" dirty="0"/>
          </a:p>
        </p:txBody>
      </p:sp>
      <p:sp>
        <p:nvSpPr>
          <p:cNvPr id="3" name="Content Placeholder 2"/>
          <p:cNvSpPr>
            <a:spLocks noGrp="1"/>
          </p:cNvSpPr>
          <p:nvPr>
            <p:ph idx="1"/>
          </p:nvPr>
        </p:nvSpPr>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fld id="{7EEC3E65-3AEA-4E0C-B59D-C8DEBA3C23B7}" type="datetime1">
              <a:rPr lang="en-US" smtClean="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209980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l-GR" smtClean="0"/>
              <a:t>Στυλ κύριου τίτλου</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Στυλ υποδείγματος κειμένου</a:t>
            </a:r>
          </a:p>
        </p:txBody>
      </p:sp>
      <p:sp>
        <p:nvSpPr>
          <p:cNvPr id="4" name="Date Placeholder 3"/>
          <p:cNvSpPr>
            <a:spLocks noGrp="1"/>
          </p:cNvSpPr>
          <p:nvPr>
            <p:ph type="dt" sz="half" idx="10"/>
          </p:nvPr>
        </p:nvSpPr>
        <p:spPr/>
        <p:txBody>
          <a:bodyPr/>
          <a:lstStyle/>
          <a:p>
            <a:fld id="{DBCD71EF-6747-4E8F-AE67-5C61A6128EAC}" type="datetime1">
              <a:rPr lang="en-US" smtClean="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4161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Date Placeholder 4"/>
          <p:cNvSpPr>
            <a:spLocks noGrp="1"/>
          </p:cNvSpPr>
          <p:nvPr>
            <p:ph type="dt" sz="half" idx="10"/>
          </p:nvPr>
        </p:nvSpPr>
        <p:spPr/>
        <p:txBody>
          <a:bodyPr/>
          <a:lstStyle/>
          <a:p>
            <a:fld id="{E4FB6043-8F78-40E3-9225-1EA69CD335FE}" type="datetime1">
              <a:rPr lang="en-US" smtClean="0"/>
              <a:t>5/22/2021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484107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l-GR" smtClean="0"/>
              <a:t>Στυλ κύριου τίτλου</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7" name="Date Placeholder 6"/>
          <p:cNvSpPr>
            <a:spLocks noGrp="1"/>
          </p:cNvSpPr>
          <p:nvPr>
            <p:ph type="dt" sz="half" idx="10"/>
          </p:nvPr>
        </p:nvSpPr>
        <p:spPr/>
        <p:txBody>
          <a:bodyPr/>
          <a:lstStyle/>
          <a:p>
            <a:fld id="{4DBA9600-66C1-4C95-8FD8-BF2DD99D9607}" type="datetime1">
              <a:rPr lang="en-US" smtClean="0"/>
              <a:t>5/22/2021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22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Date Placeholder 2"/>
          <p:cNvSpPr>
            <a:spLocks noGrp="1"/>
          </p:cNvSpPr>
          <p:nvPr>
            <p:ph type="dt" sz="half" idx="10"/>
          </p:nvPr>
        </p:nvSpPr>
        <p:spPr/>
        <p:txBody>
          <a:bodyPr/>
          <a:lstStyle/>
          <a:p>
            <a:fld id="{B87D7F0A-6A58-4664-A02D-2AB37F9151CB}" type="datetime1">
              <a:rPr lang="en-US" smtClean="0"/>
              <a:t>5/22/2021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348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ή">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ED4E7-E222-4854-91A0-46A82E6D3721}" type="datetime1">
              <a:rPr lang="en-US" smtClean="0"/>
              <a:t>5/22/2021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6736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l-GR" smtClean="0"/>
              <a:t>Στυλ κύριου τίτλου</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5" name="Date Placeholder 4"/>
          <p:cNvSpPr>
            <a:spLocks noGrp="1"/>
          </p:cNvSpPr>
          <p:nvPr>
            <p:ph type="dt" sz="half" idx="10"/>
          </p:nvPr>
        </p:nvSpPr>
        <p:spPr/>
        <p:txBody>
          <a:bodyPr/>
          <a:lstStyle/>
          <a:p>
            <a:fld id="{8548B8F6-15D5-449B-92A7-1A4D0C9F4536}" type="datetime1">
              <a:rPr lang="en-US" smtClean="0"/>
              <a:t>5/22/2021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53539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l-GR" smtClean="0"/>
              <a:t>Στυλ κύριου τίτλου</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5" name="Date Placeholder 4"/>
          <p:cNvSpPr>
            <a:spLocks noGrp="1"/>
          </p:cNvSpPr>
          <p:nvPr>
            <p:ph type="dt" sz="half" idx="10"/>
          </p:nvPr>
        </p:nvSpPr>
        <p:spPr/>
        <p:txBody>
          <a:bodyPr/>
          <a:lstStyle/>
          <a:p>
            <a:fld id="{B1749127-75AB-4FD1-881D-897FCAD53192}" type="datetime1">
              <a:rPr lang="en-US" smtClean="0"/>
              <a:t>5/22/2021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811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l-GR" smtClean="0"/>
              <a:t>Στυλ κύριου τίτλου</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9E1E6C7-1CD0-4AFA-A276-5393ADADF428}" type="datetime1">
              <a:rPr lang="en-US" smtClean="0"/>
              <a:t>5/22/2021</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045751"/>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p:cNvSpPr>
            <a:spLocks noGrp="1"/>
          </p:cNvSpPr>
          <p:nvPr>
            <p:ph type="subTitle" idx="1"/>
          </p:nvPr>
        </p:nvSpPr>
        <p:spPr>
          <a:xfrm>
            <a:off x="3315171" y="4874783"/>
            <a:ext cx="6567747" cy="1195615"/>
          </a:xfrm>
        </p:spPr>
        <p:txBody>
          <a:bodyPr>
            <a:normAutofit/>
          </a:bodyPr>
          <a:lstStyle/>
          <a:p>
            <a:pPr algn="ctr"/>
            <a:r>
              <a:rPr lang="el-GR" b="1" dirty="0">
                <a:solidFill>
                  <a:schemeClr val="bg1">
                    <a:lumMod val="75000"/>
                  </a:schemeClr>
                </a:solidFill>
                <a:effectLst>
                  <a:outerShdw blurRad="38100" dist="38100" dir="2700000" algn="tl">
                    <a:srgbClr val="000000">
                      <a:alpha val="43137"/>
                    </a:srgbClr>
                  </a:outerShdw>
                </a:effectLst>
                <a:cs typeface="Arial" panose="020B0604020202020204" pitchFamily="34" charset="0"/>
              </a:rPr>
              <a:t>ΟΜΑΔΑ 1</a:t>
            </a:r>
            <a:endParaRPr lang="en-US" b="1" dirty="0">
              <a:solidFill>
                <a:schemeClr val="bg1">
                  <a:lumMod val="75000"/>
                </a:schemeClr>
              </a:solidFill>
              <a:effectLst>
                <a:outerShdw blurRad="38100" dist="38100" dir="2700000" algn="tl">
                  <a:srgbClr val="000000">
                    <a:alpha val="43137"/>
                  </a:srgbClr>
                </a:outerShdw>
              </a:effectLst>
              <a:cs typeface="Arial" panose="020B0604020202020204" pitchFamily="34" charset="0"/>
            </a:endParaRPr>
          </a:p>
          <a:p>
            <a:pPr algn="ctr"/>
            <a:r>
              <a:rPr lang="el-GR" dirty="0">
                <a:solidFill>
                  <a:schemeClr val="bg1">
                    <a:lumMod val="75000"/>
                  </a:schemeClr>
                </a:solidFill>
                <a:cs typeface="Arial" panose="020B0604020202020204" pitchFamily="34" charset="0"/>
              </a:rPr>
              <a:t>Καρανίκα Αθανασία 2530</a:t>
            </a:r>
          </a:p>
          <a:p>
            <a:pPr algn="ctr"/>
            <a:r>
              <a:rPr lang="el-GR" dirty="0">
                <a:solidFill>
                  <a:schemeClr val="bg1">
                    <a:lumMod val="75000"/>
                  </a:schemeClr>
                </a:solidFill>
                <a:cs typeface="Arial" panose="020B0604020202020204" pitchFamily="34" charset="0"/>
              </a:rPr>
              <a:t>Λευκοπούλου Ελένη Μαρία 2557</a:t>
            </a:r>
          </a:p>
          <a:p>
            <a:endParaRPr lang="el-GR" dirty="0">
              <a:solidFill>
                <a:schemeClr val="bg1">
                  <a:lumMod val="75000"/>
                </a:schemeClr>
              </a:solidFill>
            </a:endParaRPr>
          </a:p>
        </p:txBody>
      </p:sp>
      <p:cxnSp>
        <p:nvCxnSpPr>
          <p:cNvPr id="6" name="Ευθεία γραμμή σύνδεσης 5"/>
          <p:cNvCxnSpPr/>
          <p:nvPr/>
        </p:nvCxnSpPr>
        <p:spPr>
          <a:xfrm>
            <a:off x="3283902" y="4565695"/>
            <a:ext cx="6552112"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7" name="Ευθεία γραμμή σύνδεσης 6"/>
          <p:cNvCxnSpPr/>
          <p:nvPr/>
        </p:nvCxnSpPr>
        <p:spPr>
          <a:xfrm>
            <a:off x="3299537" y="3439534"/>
            <a:ext cx="6552112" cy="0"/>
          </a:xfrm>
          <a:prstGeom prst="line">
            <a:avLst/>
          </a:prstGeom>
          <a:ln w="76200"/>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3315171" y="3602505"/>
            <a:ext cx="6536478" cy="800219"/>
          </a:xfrm>
          <a:prstGeom prst="rect">
            <a:avLst/>
          </a:prstGeom>
          <a:noFill/>
        </p:spPr>
        <p:txBody>
          <a:bodyPr wrap="square" rtlCol="0">
            <a:spAutoFit/>
          </a:bodyPr>
          <a:lstStyle/>
          <a:p>
            <a:pPr algn="ctr"/>
            <a:r>
              <a:rPr lang="el-GR" sz="3200" b="1" dirty="0" smtClean="0">
                <a:solidFill>
                  <a:schemeClr val="bg1">
                    <a:lumMod val="75000"/>
                  </a:schemeClr>
                </a:solidFill>
                <a:effectLst>
                  <a:outerShdw blurRad="38100" dist="38100" dir="2700000" algn="tl">
                    <a:srgbClr val="000000">
                      <a:alpha val="43137"/>
                    </a:srgbClr>
                  </a:outerShdw>
                </a:effectLst>
                <a:cs typeface="Arial" panose="020B0604020202020204" pitchFamily="34" charset="0"/>
              </a:rPr>
              <a:t>Εργασία </a:t>
            </a:r>
            <a:r>
              <a:rPr lang="en-US" sz="3200" b="1" dirty="0">
                <a:solidFill>
                  <a:schemeClr val="bg1">
                    <a:lumMod val="75000"/>
                  </a:schemeClr>
                </a:solidFill>
                <a:effectLst>
                  <a:outerShdw blurRad="38100" dist="38100" dir="2700000" algn="tl">
                    <a:srgbClr val="000000">
                      <a:alpha val="43137"/>
                    </a:srgbClr>
                  </a:outerShdw>
                </a:effectLst>
                <a:cs typeface="Arial" panose="020B0604020202020204" pitchFamily="34" charset="0"/>
              </a:rPr>
              <a:t>3</a:t>
            </a:r>
            <a:r>
              <a:rPr lang="el-GR" sz="3200" b="1" baseline="30000" dirty="0" smtClean="0">
                <a:solidFill>
                  <a:schemeClr val="bg1">
                    <a:lumMod val="75000"/>
                  </a:schemeClr>
                </a:solidFill>
                <a:effectLst>
                  <a:outerShdw blurRad="38100" dist="38100" dir="2700000" algn="tl">
                    <a:srgbClr val="000000">
                      <a:alpha val="43137"/>
                    </a:srgbClr>
                  </a:outerShdw>
                </a:effectLst>
                <a:cs typeface="Arial" panose="020B0604020202020204" pitchFamily="34" charset="0"/>
              </a:rPr>
              <a:t>η</a:t>
            </a:r>
            <a:r>
              <a:rPr lang="el-GR" sz="3200" b="1" dirty="0" smtClean="0">
                <a:solidFill>
                  <a:schemeClr val="bg1">
                    <a:lumMod val="75000"/>
                  </a:schemeClr>
                </a:solidFill>
                <a:effectLst>
                  <a:outerShdw blurRad="38100" dist="38100" dir="2700000" algn="tl">
                    <a:srgbClr val="000000">
                      <a:alpha val="43137"/>
                    </a:srgbClr>
                  </a:outerShdw>
                </a:effectLst>
                <a:cs typeface="Arial" panose="020B0604020202020204" pitchFamily="34" charset="0"/>
              </a:rPr>
              <a:t> </a:t>
            </a:r>
          </a:p>
          <a:p>
            <a:pPr algn="ctr"/>
            <a:r>
              <a:rPr lang="el-GR" sz="1400" dirty="0" smtClean="0">
                <a:solidFill>
                  <a:schemeClr val="bg1">
                    <a:lumMod val="75000"/>
                  </a:schemeClr>
                </a:solidFill>
              </a:rPr>
              <a:t>Δικτυακό </a:t>
            </a:r>
            <a:r>
              <a:rPr lang="el-GR" sz="1400" dirty="0">
                <a:solidFill>
                  <a:schemeClr val="bg1">
                    <a:lumMod val="75000"/>
                  </a:schemeClr>
                </a:solidFill>
              </a:rPr>
              <a:t>σύστημα </a:t>
            </a:r>
            <a:r>
              <a:rPr lang="el-GR" sz="1400" dirty="0" smtClean="0">
                <a:solidFill>
                  <a:schemeClr val="bg1">
                    <a:lumMod val="75000"/>
                  </a:schemeClr>
                </a:solidFill>
              </a:rPr>
              <a:t>αρχείων</a:t>
            </a:r>
            <a:endParaRPr lang="el-GR" sz="1050" i="1" dirty="0">
              <a:solidFill>
                <a:schemeClr val="bg1">
                  <a:lumMod val="75000"/>
                </a:schemeClr>
              </a:solidFill>
              <a:cs typeface="Arial" panose="020B0604020202020204" pitchFamily="34" charset="0"/>
            </a:endParaRPr>
          </a:p>
        </p:txBody>
      </p:sp>
      <p:sp>
        <p:nvSpPr>
          <p:cNvPr id="9" name="TextBox 8"/>
          <p:cNvSpPr txBox="1"/>
          <p:nvPr/>
        </p:nvSpPr>
        <p:spPr>
          <a:xfrm>
            <a:off x="2393059" y="571315"/>
            <a:ext cx="8365067" cy="954107"/>
          </a:xfrm>
          <a:prstGeom prst="rect">
            <a:avLst/>
          </a:prstGeom>
          <a:noFill/>
        </p:spPr>
        <p:txBody>
          <a:bodyPr wrap="square" rtlCol="0">
            <a:spAutoFit/>
          </a:bodyPr>
          <a:lstStyle/>
          <a:p>
            <a:pPr algn="ctr"/>
            <a:r>
              <a:rPr lang="el-GR" sz="2800" b="1" dirty="0" smtClean="0">
                <a:solidFill>
                  <a:schemeClr val="bg1">
                    <a:lumMod val="75000"/>
                  </a:schemeClr>
                </a:solidFill>
                <a:effectLst>
                  <a:outerShdw blurRad="38100" dist="38100" dir="2700000" algn="tl">
                    <a:srgbClr val="000000">
                      <a:alpha val="43137"/>
                    </a:srgbClr>
                  </a:outerShdw>
                </a:effectLst>
                <a:cs typeface="Arial" panose="020B0604020202020204" pitchFamily="34" charset="0"/>
              </a:rPr>
              <a:t>Πανεπιστήμιο Θεσσαλίας</a:t>
            </a:r>
          </a:p>
          <a:p>
            <a:pPr algn="ctr"/>
            <a:endParaRPr lang="el-GR" sz="2800" b="1" dirty="0">
              <a:solidFill>
                <a:schemeClr val="bg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0" name="TextBox 9"/>
          <p:cNvSpPr txBox="1"/>
          <p:nvPr/>
        </p:nvSpPr>
        <p:spPr>
          <a:xfrm>
            <a:off x="4640846" y="6419564"/>
            <a:ext cx="3838222" cy="400110"/>
          </a:xfrm>
          <a:prstGeom prst="rect">
            <a:avLst/>
          </a:prstGeom>
          <a:noFill/>
        </p:spPr>
        <p:txBody>
          <a:bodyPr wrap="square" rtlCol="0">
            <a:spAutoFit/>
          </a:bodyPr>
          <a:lstStyle/>
          <a:p>
            <a:pPr algn="ctr"/>
            <a:r>
              <a:rPr lang="el-GR" sz="2000" i="1" dirty="0" smtClean="0">
                <a:solidFill>
                  <a:schemeClr val="accent1"/>
                </a:solidFill>
              </a:rPr>
              <a:t>Εαρινό εξάμηνο 2020-2021</a:t>
            </a:r>
            <a:endParaRPr lang="el-GR" sz="2000" i="1" dirty="0">
              <a:solidFill>
                <a:schemeClr val="accent1"/>
              </a:solidFill>
            </a:endParaRPr>
          </a:p>
        </p:txBody>
      </p:sp>
      <p:pic>
        <p:nvPicPr>
          <p:cNvPr id="12" name="Εικόνα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9706" y="1059776"/>
            <a:ext cx="2280502" cy="2280502"/>
          </a:xfrm>
          <a:prstGeom prst="rect">
            <a:avLst/>
          </a:prstGeom>
        </p:spPr>
      </p:pic>
      <p:sp>
        <p:nvSpPr>
          <p:cNvPr id="13" name="Θέση αριθμού διαφάνειας 12"/>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003464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Hidden memory class</a:t>
            </a:r>
            <a:endParaRPr lang="el-GR" dirty="0"/>
          </a:p>
        </p:txBody>
      </p:sp>
      <p:pic>
        <p:nvPicPr>
          <p:cNvPr id="6" name="Θέση περιεχομένου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4954" y="2603500"/>
            <a:ext cx="4828576" cy="3377705"/>
          </a:xfrm>
        </p:spPr>
      </p:pic>
      <p:sp>
        <p:nvSpPr>
          <p:cNvPr id="4" name="Θέση περιεχομένου 3"/>
          <p:cNvSpPr>
            <a:spLocks noGrp="1"/>
          </p:cNvSpPr>
          <p:nvPr>
            <p:ph sz="half" idx="2"/>
          </p:nvPr>
        </p:nvSpPr>
        <p:spPr/>
        <p:txBody>
          <a:bodyPr>
            <a:normAutofit/>
          </a:bodyPr>
          <a:lstStyle/>
          <a:p>
            <a:r>
              <a:rPr lang="en-US" b="1" dirty="0" err="1" smtClean="0"/>
              <a:t>Block_data</a:t>
            </a:r>
            <a:r>
              <a:rPr lang="en-US" dirty="0" smtClean="0"/>
              <a:t> : here is </a:t>
            </a:r>
            <a:r>
              <a:rPr lang="en-US" dirty="0" err="1" smtClean="0"/>
              <a:t>keeped</a:t>
            </a:r>
            <a:r>
              <a:rPr lang="en-US" dirty="0" smtClean="0"/>
              <a:t> the bytes from a block</a:t>
            </a:r>
          </a:p>
          <a:p>
            <a:r>
              <a:rPr lang="en-US" b="1" dirty="0" smtClean="0"/>
              <a:t>Freshness</a:t>
            </a:r>
            <a:r>
              <a:rPr lang="en-US" dirty="0" smtClean="0"/>
              <a:t> : the time of the last update</a:t>
            </a:r>
          </a:p>
          <a:p>
            <a:r>
              <a:rPr lang="en-US" b="1" dirty="0" err="1" smtClean="0"/>
              <a:t>Tmod</a:t>
            </a:r>
            <a:r>
              <a:rPr lang="en-US" dirty="0" smtClean="0"/>
              <a:t> : the version of the file from which I have the data</a:t>
            </a:r>
          </a:p>
          <a:p>
            <a:r>
              <a:rPr lang="en-US" b="1" dirty="0" smtClean="0"/>
              <a:t>Codename</a:t>
            </a:r>
            <a:r>
              <a:rPr lang="en-US" dirty="0" smtClean="0"/>
              <a:t> : the code name of the file</a:t>
            </a:r>
          </a:p>
          <a:p>
            <a:r>
              <a:rPr lang="en-US" b="1" dirty="0" err="1" smtClean="0"/>
              <a:t>Num_of_block</a:t>
            </a:r>
            <a:r>
              <a:rPr lang="en-US" dirty="0" smtClean="0"/>
              <a:t> : number of the block hat is saved </a:t>
            </a:r>
          </a:p>
          <a:p>
            <a:endParaRPr lang="el-GR" dirty="0"/>
          </a:p>
        </p:txBody>
      </p:sp>
      <p:sp>
        <p:nvSpPr>
          <p:cNvPr id="5" name="Θέση αριθμού διαφάνειας 4"/>
          <p:cNvSpPr>
            <a:spLocks noGrp="1"/>
          </p:cNvSpPr>
          <p:nvPr>
            <p:ph type="sldNum" sz="quarter" idx="12"/>
          </p:nvPr>
        </p:nvSpPr>
        <p:spPr/>
        <p:txBody>
          <a:bodyPr/>
          <a:lstStyle/>
          <a:p>
            <a:fld id="{519954A3-9DFD-4C44-94BA-B95130A3BA1C}" type="slidenum">
              <a:rPr lang="en-US" smtClean="0"/>
              <a:t>10</a:t>
            </a:fld>
            <a:endParaRPr lang="en-US" dirty="0"/>
          </a:p>
        </p:txBody>
      </p:sp>
    </p:spTree>
    <p:extLst>
      <p:ext uri="{BB962C8B-B14F-4D97-AF65-F5344CB8AC3E}">
        <p14:creationId xmlns:p14="http://schemas.microsoft.com/office/powerpoint/2010/main" val="15652312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Meaning and use of hidden memory(1/2)</a:t>
            </a:r>
            <a:endParaRPr lang="el-GR" dirty="0"/>
          </a:p>
        </p:txBody>
      </p:sp>
      <p:sp>
        <p:nvSpPr>
          <p:cNvPr id="3" name="Θέση περιεχομένου 2"/>
          <p:cNvSpPr>
            <a:spLocks noGrp="1"/>
          </p:cNvSpPr>
          <p:nvPr>
            <p:ph idx="1"/>
          </p:nvPr>
        </p:nvSpPr>
        <p:spPr/>
        <p:txBody>
          <a:bodyPr>
            <a:normAutofit fontScale="92500" lnSpcReduction="10000"/>
          </a:bodyPr>
          <a:lstStyle/>
          <a:p>
            <a:r>
              <a:rPr lang="en-US" dirty="0" smtClean="0"/>
              <a:t>The meaning of hidden memory is to keep in store some of the blocks that we have used in the past and when we need them again if is not expired use it from memory instead of the server send it again and again.</a:t>
            </a:r>
          </a:p>
          <a:p>
            <a:r>
              <a:rPr lang="en-US" dirty="0" smtClean="0"/>
              <a:t>What about the freshness ? In hidden memory we keep the last time that server inform us about this block.</a:t>
            </a:r>
          </a:p>
          <a:p>
            <a:r>
              <a:rPr lang="en-US" dirty="0" smtClean="0"/>
              <a:t>When the client need that data again check if there is in memory and if they are look if </a:t>
            </a:r>
            <a:r>
              <a:rPr lang="en-US" dirty="0" err="1" smtClean="0"/>
              <a:t>current_time</a:t>
            </a:r>
            <a:r>
              <a:rPr lang="en-US" dirty="0" smtClean="0"/>
              <a:t> – </a:t>
            </a:r>
            <a:r>
              <a:rPr lang="en-US" dirty="0" err="1" smtClean="0"/>
              <a:t>last_update_time</a:t>
            </a:r>
            <a:r>
              <a:rPr lang="en-US" dirty="0" smtClean="0"/>
              <a:t> &gt; </a:t>
            </a:r>
            <a:r>
              <a:rPr lang="en-US" dirty="0" err="1" smtClean="0"/>
              <a:t>freshT</a:t>
            </a:r>
            <a:r>
              <a:rPr lang="en-US" dirty="0" smtClean="0"/>
              <a:t>. </a:t>
            </a:r>
          </a:p>
          <a:p>
            <a:r>
              <a:rPr lang="en-US" dirty="0" smtClean="0"/>
              <a:t>If it is that means that maybe the data is expired. So send a message to server and ask if </a:t>
            </a:r>
            <a:r>
              <a:rPr lang="en-US" dirty="0" err="1" smtClean="0"/>
              <a:t>tmod</a:t>
            </a:r>
            <a:r>
              <a:rPr lang="en-US" dirty="0" smtClean="0"/>
              <a:t>(the number that equals to the version of the file ) is right .</a:t>
            </a:r>
          </a:p>
          <a:p>
            <a:r>
              <a:rPr lang="en-US" dirty="0" smtClean="0"/>
              <a:t> The server answer with ok if the </a:t>
            </a:r>
            <a:r>
              <a:rPr lang="en-US" dirty="0" err="1" smtClean="0"/>
              <a:t>tmod</a:t>
            </a:r>
            <a:r>
              <a:rPr lang="en-US" dirty="0" smtClean="0"/>
              <a:t> is the same and the client use the data from memory  but if the </a:t>
            </a:r>
            <a:r>
              <a:rPr lang="en-US" dirty="0" err="1" smtClean="0"/>
              <a:t>tmod</a:t>
            </a:r>
            <a:r>
              <a:rPr lang="en-US" dirty="0" smtClean="0"/>
              <a:t> is different the server send the new </a:t>
            </a:r>
            <a:r>
              <a:rPr lang="en-US" dirty="0" err="1" smtClean="0"/>
              <a:t>tmod</a:t>
            </a:r>
            <a:r>
              <a:rPr lang="en-US" dirty="0" smtClean="0"/>
              <a:t> + the new data. </a:t>
            </a:r>
            <a:endParaRPr lang="el-GR" dirty="0"/>
          </a:p>
        </p:txBody>
      </p:sp>
      <p:sp>
        <p:nvSpPr>
          <p:cNvPr id="4" name="Θέση αριθμού διαφάνειας 3"/>
          <p:cNvSpPr>
            <a:spLocks noGrp="1"/>
          </p:cNvSpPr>
          <p:nvPr>
            <p:ph type="sldNum" sz="quarter" idx="12"/>
          </p:nvPr>
        </p:nvSpPr>
        <p:spPr/>
        <p:txBody>
          <a:bodyPr/>
          <a:lstStyle/>
          <a:p>
            <a:fld id="{519954A3-9DFD-4C44-94BA-B95130A3BA1C}" type="slidenum">
              <a:rPr lang="en-US" smtClean="0"/>
              <a:t>11</a:t>
            </a:fld>
            <a:endParaRPr lang="en-US" dirty="0"/>
          </a:p>
        </p:txBody>
      </p:sp>
    </p:spTree>
    <p:extLst>
      <p:ext uri="{BB962C8B-B14F-4D97-AF65-F5344CB8AC3E}">
        <p14:creationId xmlns:p14="http://schemas.microsoft.com/office/powerpoint/2010/main" val="25944559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a:t>Meaning and use of hidden memory(1/2)</a:t>
            </a:r>
            <a:endParaRPr lang="el-GR" dirty="0"/>
          </a:p>
        </p:txBody>
      </p:sp>
      <p:sp>
        <p:nvSpPr>
          <p:cNvPr id="3" name="Θέση περιεχομένου 2"/>
          <p:cNvSpPr>
            <a:spLocks noGrp="1"/>
          </p:cNvSpPr>
          <p:nvPr>
            <p:ph idx="1"/>
          </p:nvPr>
        </p:nvSpPr>
        <p:spPr/>
        <p:txBody>
          <a:bodyPr/>
          <a:lstStyle/>
          <a:p>
            <a:r>
              <a:rPr lang="en-US" dirty="0" smtClean="0"/>
              <a:t>If </a:t>
            </a:r>
            <a:r>
              <a:rPr lang="en-US" dirty="0" err="1" smtClean="0"/>
              <a:t>current_time</a:t>
            </a:r>
            <a:r>
              <a:rPr lang="en-US" dirty="0" smtClean="0"/>
              <a:t> </a:t>
            </a:r>
            <a:r>
              <a:rPr lang="en-US" dirty="0"/>
              <a:t>– </a:t>
            </a:r>
            <a:r>
              <a:rPr lang="en-US" dirty="0" err="1" smtClean="0"/>
              <a:t>last_update_time</a:t>
            </a:r>
            <a:r>
              <a:rPr lang="en-US" dirty="0" smtClean="0"/>
              <a:t> &lt; </a:t>
            </a:r>
            <a:r>
              <a:rPr lang="en-US" dirty="0" err="1" smtClean="0"/>
              <a:t>freshT</a:t>
            </a:r>
            <a:r>
              <a:rPr lang="en-US" dirty="0" smtClean="0"/>
              <a:t> then the client use the data directly from hidden memory.</a:t>
            </a:r>
          </a:p>
          <a:p>
            <a:r>
              <a:rPr lang="en-US" dirty="0" smtClean="0"/>
              <a:t>The lower the </a:t>
            </a:r>
            <a:r>
              <a:rPr lang="en-US" dirty="0" err="1" smtClean="0"/>
              <a:t>freshT</a:t>
            </a:r>
            <a:r>
              <a:rPr lang="en-US" dirty="0" smtClean="0"/>
              <a:t>  the greater the validity of the data. That means that if for example the </a:t>
            </a:r>
            <a:r>
              <a:rPr lang="en-US" dirty="0" err="1" smtClean="0"/>
              <a:t>freshT</a:t>
            </a:r>
            <a:r>
              <a:rPr lang="en-US" dirty="0" smtClean="0"/>
              <a:t> is 0 we get the newest data every time but we load more the server with out request. In the other hand if the </a:t>
            </a:r>
            <a:r>
              <a:rPr lang="en-US" dirty="0" err="1" smtClean="0"/>
              <a:t>freshT</a:t>
            </a:r>
            <a:r>
              <a:rPr lang="en-US" dirty="0" smtClean="0"/>
              <a:t> is very big we might read old data without understand it. </a:t>
            </a:r>
          </a:p>
          <a:p>
            <a:r>
              <a:rPr lang="en-US" dirty="0" smtClean="0"/>
              <a:t>From the server side …we keep for each file a </a:t>
            </a:r>
            <a:r>
              <a:rPr lang="en-US" dirty="0" err="1" smtClean="0"/>
              <a:t>tmod</a:t>
            </a:r>
            <a:r>
              <a:rPr lang="en-US" dirty="0" smtClean="0"/>
              <a:t> and every time that someone write or truncate the file we increase it.</a:t>
            </a:r>
            <a:endParaRPr lang="el-GR" dirty="0"/>
          </a:p>
        </p:txBody>
      </p:sp>
      <p:sp>
        <p:nvSpPr>
          <p:cNvPr id="4" name="Θέση αριθμού διαφάνειας 3"/>
          <p:cNvSpPr>
            <a:spLocks noGrp="1"/>
          </p:cNvSpPr>
          <p:nvPr>
            <p:ph type="sldNum" sz="quarter" idx="12"/>
          </p:nvPr>
        </p:nvSpPr>
        <p:spPr/>
        <p:txBody>
          <a:bodyPr/>
          <a:lstStyle/>
          <a:p>
            <a:fld id="{519954A3-9DFD-4C44-94BA-B95130A3BA1C}" type="slidenum">
              <a:rPr lang="en-US" smtClean="0"/>
              <a:t>12</a:t>
            </a:fld>
            <a:endParaRPr lang="en-US" dirty="0"/>
          </a:p>
        </p:txBody>
      </p:sp>
    </p:spTree>
    <p:extLst>
      <p:ext uri="{BB962C8B-B14F-4D97-AF65-F5344CB8AC3E}">
        <p14:creationId xmlns:p14="http://schemas.microsoft.com/office/powerpoint/2010/main" val="5281047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Server</a:t>
            </a:r>
            <a:endParaRPr lang="el-GR" dirty="0"/>
          </a:p>
        </p:txBody>
      </p:sp>
      <p:sp>
        <p:nvSpPr>
          <p:cNvPr id="3" name="Θέση κειμένου 2"/>
          <p:cNvSpPr>
            <a:spLocks noGrp="1"/>
          </p:cNvSpPr>
          <p:nvPr>
            <p:ph type="body" idx="1"/>
          </p:nvPr>
        </p:nvSpPr>
        <p:spPr/>
        <p:txBody>
          <a:bodyPr/>
          <a:lstStyle/>
          <a:p>
            <a:r>
              <a:rPr lang="en-US" dirty="0" smtClean="0"/>
              <a:t>SERVER API</a:t>
            </a:r>
          </a:p>
          <a:p>
            <a:r>
              <a:rPr lang="en-US" dirty="0" smtClean="0"/>
              <a:t>Server </a:t>
            </a:r>
            <a:r>
              <a:rPr lang="en-US" dirty="0" err="1" smtClean="0"/>
              <a:t>Sturctures</a:t>
            </a:r>
            <a:endParaRPr lang="el-GR" dirty="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7223421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Server api</a:t>
            </a:r>
            <a:endParaRPr lang="el-GR" dirty="0"/>
          </a:p>
        </p:txBody>
      </p:sp>
      <p:sp>
        <p:nvSpPr>
          <p:cNvPr id="3" name="Θέση περιεχομένου 2"/>
          <p:cNvSpPr txBox="1">
            <a:spLocks/>
          </p:cNvSpPr>
          <p:nvPr/>
        </p:nvSpPr>
        <p:spPr>
          <a:xfrm>
            <a:off x="1154953" y="2382592"/>
            <a:ext cx="9302692" cy="412123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smtClean="0"/>
              <a:t>The server receive messages from client </a:t>
            </a:r>
          </a:p>
          <a:p>
            <a:r>
              <a:rPr lang="en-US" dirty="0" smtClean="0"/>
              <a:t>Open files , read from them or write to them , truncate them .</a:t>
            </a:r>
          </a:p>
          <a:p>
            <a:r>
              <a:rPr lang="en-US" dirty="0" smtClean="0"/>
              <a:t>Make client believes that is his own file system , but in reality is </a:t>
            </a:r>
            <a:r>
              <a:rPr lang="en-US" dirty="0"/>
              <a:t>a </a:t>
            </a:r>
            <a:r>
              <a:rPr lang="en-US" dirty="0" smtClean="0"/>
              <a:t>distributed</a:t>
            </a:r>
            <a:r>
              <a:rPr lang="el-GR" dirty="0" smtClean="0"/>
              <a:t> </a:t>
            </a:r>
            <a:r>
              <a:rPr lang="en-US" dirty="0" smtClean="0"/>
              <a:t>remote</a:t>
            </a:r>
            <a:r>
              <a:rPr lang="el-GR" dirty="0" smtClean="0"/>
              <a:t> </a:t>
            </a:r>
            <a:r>
              <a:rPr lang="en-US" dirty="0" smtClean="0"/>
              <a:t>file system based on the server host.</a:t>
            </a:r>
          </a:p>
          <a:p>
            <a:r>
              <a:rPr lang="en-US" dirty="0" smtClean="0"/>
              <a:t>Has a thread which run the read _</a:t>
            </a:r>
            <a:r>
              <a:rPr lang="en-US" dirty="0" err="1" smtClean="0"/>
              <a:t>from_socket_function</a:t>
            </a:r>
            <a:r>
              <a:rPr lang="en-US" dirty="0" smtClean="0"/>
              <a:t>()</a:t>
            </a:r>
          </a:p>
          <a:p>
            <a:r>
              <a:rPr lang="en-US" dirty="0" smtClean="0"/>
              <a:t>Keep info about the files that have open with the filename and the codename that has send to the clients and also the </a:t>
            </a:r>
            <a:r>
              <a:rPr lang="en-US" dirty="0" err="1" smtClean="0"/>
              <a:t>tmod</a:t>
            </a:r>
            <a:r>
              <a:rPr lang="en-US" dirty="0" smtClean="0"/>
              <a:t> which is the number of last version of the file.</a:t>
            </a:r>
          </a:p>
          <a:p>
            <a:r>
              <a:rPr lang="en-US" dirty="0" smtClean="0"/>
              <a:t>The communication is with udp so the client resent the messages until he get response.</a:t>
            </a:r>
          </a:p>
          <a:p>
            <a:r>
              <a:rPr lang="en-US" dirty="0" smtClean="0"/>
              <a:t>The client is possible to receive an answer more than one time but he is capable of understand that this is an answer for </a:t>
            </a:r>
            <a:r>
              <a:rPr lang="en-US" dirty="0" err="1" smtClean="0"/>
              <a:t>retransmition</a:t>
            </a:r>
            <a:r>
              <a:rPr lang="en-US" dirty="0" smtClean="0"/>
              <a:t> and ignore it </a:t>
            </a:r>
            <a:endParaRPr lang="el-GR" dirty="0" smtClean="0"/>
          </a:p>
          <a:p>
            <a:endParaRPr lang="el-GR" dirty="0"/>
          </a:p>
        </p:txBody>
      </p:sp>
      <p:sp>
        <p:nvSpPr>
          <p:cNvPr id="7" name="Θέση αριθμού διαφάνειας 6"/>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455860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Server api functions</a:t>
            </a:r>
            <a:endParaRPr lang="el-GR" dirty="0"/>
          </a:p>
        </p:txBody>
      </p:sp>
      <p:sp>
        <p:nvSpPr>
          <p:cNvPr id="3" name="Θέση περιεχομένου 2"/>
          <p:cNvSpPr>
            <a:spLocks noGrp="1"/>
          </p:cNvSpPr>
          <p:nvPr>
            <p:ph idx="1"/>
          </p:nvPr>
        </p:nvSpPr>
        <p:spPr>
          <a:xfrm>
            <a:off x="1154954" y="3401990"/>
            <a:ext cx="8761413" cy="2007137"/>
          </a:xfrm>
        </p:spPr>
        <p:txBody>
          <a:bodyPr/>
          <a:lstStyle/>
          <a:p>
            <a:r>
              <a:rPr lang="en-US" b="1" dirty="0" smtClean="0"/>
              <a:t>Init() </a:t>
            </a:r>
            <a:r>
              <a:rPr lang="en-US" dirty="0" smtClean="0"/>
              <a:t>:  Create or open a file if exist to read the current version and then write to file the new version and initialize the socket for the communication. </a:t>
            </a:r>
          </a:p>
          <a:p>
            <a:endParaRPr lang="en-US" dirty="0" smtClean="0"/>
          </a:p>
          <a:p>
            <a:r>
              <a:rPr lang="en-US" b="1" dirty="0"/>
              <a:t>read_from_socket</a:t>
            </a:r>
            <a:r>
              <a:rPr lang="en-US" b="1" dirty="0" smtClean="0"/>
              <a:t>() :  </a:t>
            </a:r>
            <a:r>
              <a:rPr lang="en-US" dirty="0" smtClean="0"/>
              <a:t>Reading the messages from client and analyzing them based on the type . </a:t>
            </a:r>
          </a:p>
          <a:p>
            <a:endParaRPr lang="el-GR" dirty="0"/>
          </a:p>
        </p:txBody>
      </p:sp>
      <p:sp>
        <p:nvSpPr>
          <p:cNvPr id="4" name="Θέση αριθμού διαφάνειας 3"/>
          <p:cNvSpPr>
            <a:spLocks noGrp="1"/>
          </p:cNvSpPr>
          <p:nvPr>
            <p:ph type="sldNum" sz="quarter" idx="12"/>
          </p:nvPr>
        </p:nvSpPr>
        <p:spPr/>
        <p:txBody>
          <a:bodyPr/>
          <a:lstStyle/>
          <a:p>
            <a:fld id="{519954A3-9DFD-4C44-94BA-B95130A3BA1C}" type="slidenum">
              <a:rPr lang="en-US" smtClean="0"/>
              <a:t>15</a:t>
            </a:fld>
            <a:endParaRPr lang="en-US" dirty="0"/>
          </a:p>
        </p:txBody>
      </p:sp>
    </p:spTree>
    <p:extLst>
      <p:ext uri="{BB962C8B-B14F-4D97-AF65-F5344CB8AC3E}">
        <p14:creationId xmlns:p14="http://schemas.microsoft.com/office/powerpoint/2010/main" val="25686261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Init</a:t>
            </a:r>
            <a:endParaRPr lang="el-GR" dirty="0"/>
          </a:p>
        </p:txBody>
      </p:sp>
      <p:sp>
        <p:nvSpPr>
          <p:cNvPr id="3" name="Θέση κειμένου 2"/>
          <p:cNvSpPr>
            <a:spLocks noGrp="1"/>
          </p:cNvSpPr>
          <p:nvPr>
            <p:ph type="body" idx="1"/>
          </p:nvPr>
        </p:nvSpPr>
        <p:spPr/>
        <p:txBody>
          <a:bodyPr/>
          <a:lstStyle/>
          <a:p>
            <a:pPr marL="342900" indent="-342900">
              <a:buFont typeface="Wingdings" panose="05000000000000000000" pitchFamily="2" charset="2"/>
              <a:buChar char="v"/>
            </a:pPr>
            <a:r>
              <a:rPr lang="en-US" dirty="0" smtClean="0"/>
              <a:t>INIT CLIENT SIDE</a:t>
            </a:r>
            <a:endParaRPr lang="el-GR" dirty="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338434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Init client side</a:t>
            </a:r>
            <a:endParaRPr lang="el-GR" dirty="0"/>
          </a:p>
        </p:txBody>
      </p:sp>
      <p:sp>
        <p:nvSpPr>
          <p:cNvPr id="3" name="Θέση περιεχομένου 2"/>
          <p:cNvSpPr>
            <a:spLocks noGrp="1"/>
          </p:cNvSpPr>
          <p:nvPr>
            <p:ph idx="1"/>
          </p:nvPr>
        </p:nvSpPr>
        <p:spPr/>
        <p:txBody>
          <a:bodyPr/>
          <a:lstStyle/>
          <a:p>
            <a:r>
              <a:rPr lang="en-US" dirty="0" smtClean="0"/>
              <a:t>Init function is useful because give the opportunity to the user to choose the </a:t>
            </a:r>
            <a:r>
              <a:rPr lang="en-US" dirty="0" err="1" smtClean="0"/>
              <a:t>chacheblock</a:t>
            </a:r>
            <a:r>
              <a:rPr lang="en-US" dirty="0" smtClean="0"/>
              <a:t> the </a:t>
            </a:r>
            <a:r>
              <a:rPr lang="en-US" dirty="0" err="1" smtClean="0"/>
              <a:t>blockize</a:t>
            </a:r>
            <a:r>
              <a:rPr lang="en-US" dirty="0" smtClean="0"/>
              <a:t> and the </a:t>
            </a:r>
            <a:r>
              <a:rPr lang="en-US" dirty="0" err="1" smtClean="0"/>
              <a:t>freshT</a:t>
            </a:r>
            <a:r>
              <a:rPr lang="en-US" dirty="0" smtClean="0"/>
              <a:t>.</a:t>
            </a:r>
          </a:p>
          <a:p>
            <a:r>
              <a:rPr lang="en-US" dirty="0" smtClean="0"/>
              <a:t>In this way it is easy to do more experiments and </a:t>
            </a:r>
            <a:r>
              <a:rPr lang="en-US" dirty="0" err="1" smtClean="0"/>
              <a:t>measurments</a:t>
            </a:r>
            <a:r>
              <a:rPr lang="en-US" dirty="0" smtClean="0"/>
              <a:t> about the data that is used each time and the messages that are send in each situation.</a:t>
            </a:r>
          </a:p>
          <a:p>
            <a:r>
              <a:rPr lang="en-US" dirty="0" smtClean="0"/>
              <a:t>The </a:t>
            </a:r>
            <a:r>
              <a:rPr lang="en-US" dirty="0" err="1" smtClean="0"/>
              <a:t>init</a:t>
            </a:r>
            <a:r>
              <a:rPr lang="en-US" dirty="0" smtClean="0"/>
              <a:t> also initialize the socket with an ip and a port ant make the client capable to communicate with the server.</a:t>
            </a:r>
          </a:p>
          <a:p>
            <a:endParaRPr lang="en-US" dirty="0"/>
          </a:p>
          <a:p>
            <a:endParaRPr lang="en-US" dirty="0" smtClean="0"/>
          </a:p>
          <a:p>
            <a:endParaRPr lang="en-US" dirty="0"/>
          </a:p>
          <a:p>
            <a:endParaRPr lang="en-US" dirty="0" smtClean="0"/>
          </a:p>
          <a:p>
            <a:endParaRPr lang="el-GR" dirty="0"/>
          </a:p>
        </p:txBody>
      </p:sp>
      <p:sp>
        <p:nvSpPr>
          <p:cNvPr id="4" name="Θέση αριθμού διαφάνειας 3"/>
          <p:cNvSpPr>
            <a:spLocks noGrp="1"/>
          </p:cNvSpPr>
          <p:nvPr>
            <p:ph type="sldNum" sz="quarter" idx="12"/>
          </p:nvPr>
        </p:nvSpPr>
        <p:spPr/>
        <p:txBody>
          <a:bodyPr/>
          <a:lstStyle/>
          <a:p>
            <a:fld id="{519954A3-9DFD-4C44-94BA-B95130A3BA1C}" type="slidenum">
              <a:rPr lang="en-US" smtClean="0"/>
              <a:t>17</a:t>
            </a:fld>
            <a:endParaRPr lang="en-US" dirty="0"/>
          </a:p>
        </p:txBody>
      </p:sp>
    </p:spTree>
    <p:extLst>
      <p:ext uri="{BB962C8B-B14F-4D97-AF65-F5344CB8AC3E}">
        <p14:creationId xmlns:p14="http://schemas.microsoft.com/office/powerpoint/2010/main" val="20480158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Open</a:t>
            </a:r>
            <a:endParaRPr lang="el-GR" dirty="0"/>
          </a:p>
        </p:txBody>
      </p:sp>
      <p:sp>
        <p:nvSpPr>
          <p:cNvPr id="3" name="Θέση κειμένου 2"/>
          <p:cNvSpPr>
            <a:spLocks noGrp="1"/>
          </p:cNvSpPr>
          <p:nvPr>
            <p:ph type="body" idx="1"/>
          </p:nvPr>
        </p:nvSpPr>
        <p:spPr/>
        <p:txBody>
          <a:bodyPr/>
          <a:lstStyle/>
          <a:p>
            <a:pPr marL="342900" indent="-342900">
              <a:buFont typeface="Wingdings" panose="05000000000000000000" pitchFamily="2" charset="2"/>
              <a:buChar char="v"/>
            </a:pPr>
            <a:r>
              <a:rPr lang="en-US" dirty="0"/>
              <a:t>Open client </a:t>
            </a:r>
            <a:r>
              <a:rPr lang="en-US" dirty="0" smtClean="0"/>
              <a:t>side</a:t>
            </a:r>
          </a:p>
          <a:p>
            <a:pPr marL="342900" indent="-342900">
              <a:buFont typeface="Wingdings" panose="05000000000000000000" pitchFamily="2" charset="2"/>
              <a:buChar char="v"/>
            </a:pPr>
            <a:r>
              <a:rPr lang="en-US" dirty="0"/>
              <a:t>Open server </a:t>
            </a:r>
            <a:r>
              <a:rPr lang="en-US" dirty="0" smtClean="0"/>
              <a:t>side</a:t>
            </a:r>
          </a:p>
          <a:p>
            <a:endParaRPr lang="el-GR" dirty="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4934543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528441" y="857768"/>
            <a:ext cx="8761413" cy="728480"/>
          </a:xfrm>
        </p:spPr>
        <p:txBody>
          <a:bodyPr/>
          <a:lstStyle/>
          <a:p>
            <a:pPr algn="ctr"/>
            <a:r>
              <a:rPr lang="en-US" dirty="0" smtClean="0"/>
              <a:t>Open client side(1/2)</a:t>
            </a:r>
            <a:endParaRPr lang="el-GR" dirty="0"/>
          </a:p>
        </p:txBody>
      </p:sp>
      <p:sp>
        <p:nvSpPr>
          <p:cNvPr id="5" name="Στρογγυλεμένο ορθογώνιο 4"/>
          <p:cNvSpPr/>
          <p:nvPr/>
        </p:nvSpPr>
        <p:spPr>
          <a:xfrm>
            <a:off x="3133750" y="2559900"/>
            <a:ext cx="5988676" cy="435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p:cNvSpPr txBox="1"/>
          <p:nvPr/>
        </p:nvSpPr>
        <p:spPr>
          <a:xfrm>
            <a:off x="3301177" y="2559900"/>
            <a:ext cx="5821249" cy="369332"/>
          </a:xfrm>
          <a:prstGeom prst="rect">
            <a:avLst/>
          </a:prstGeom>
          <a:noFill/>
        </p:spPr>
        <p:txBody>
          <a:bodyPr wrap="square" rtlCol="0">
            <a:spAutoFit/>
          </a:bodyPr>
          <a:lstStyle/>
          <a:p>
            <a:r>
              <a:rPr lang="nn-NO" b="1" dirty="0">
                <a:solidFill>
                  <a:schemeClr val="tx1">
                    <a:lumMod val="75000"/>
                    <a:lumOff val="25000"/>
                  </a:schemeClr>
                </a:solidFill>
              </a:rPr>
              <a:t>int  mynfs_open(String filename,  List &lt;String&gt;flags)</a:t>
            </a:r>
            <a:endParaRPr lang="el-GR" b="1" dirty="0">
              <a:solidFill>
                <a:schemeClr val="tx1">
                  <a:lumMod val="75000"/>
                  <a:lumOff val="25000"/>
                </a:schemeClr>
              </a:solidFill>
            </a:endParaRPr>
          </a:p>
        </p:txBody>
      </p:sp>
      <p:graphicFrame>
        <p:nvGraphicFramePr>
          <p:cNvPr id="9" name="Θέση περιεχομένου 8"/>
          <p:cNvGraphicFramePr>
            <a:graphicFrameLocks noGrp="1"/>
          </p:cNvGraphicFramePr>
          <p:nvPr>
            <p:ph idx="1"/>
            <p:extLst>
              <p:ext uri="{D42A27DB-BD31-4B8C-83A1-F6EECF244321}">
                <p14:modId xmlns:p14="http://schemas.microsoft.com/office/powerpoint/2010/main" val="2667015926"/>
              </p:ext>
            </p:extLst>
          </p:nvPr>
        </p:nvGraphicFramePr>
        <p:xfrm>
          <a:off x="772731" y="3260324"/>
          <a:ext cx="11191742" cy="1136922"/>
        </p:xfrm>
        <a:graphic>
          <a:graphicData uri="http://schemas.openxmlformats.org/drawingml/2006/table">
            <a:tbl>
              <a:tblPr firstRow="1" bandRow="1">
                <a:tableStyleId>{5C22544A-7EE6-4342-B048-85BDC9FD1C3A}</a:tableStyleId>
              </a:tblPr>
              <a:tblGrid>
                <a:gridCol w="1017432"/>
                <a:gridCol w="1828800"/>
                <a:gridCol w="1918952"/>
                <a:gridCol w="1738648"/>
                <a:gridCol w="2279561"/>
                <a:gridCol w="2408349"/>
              </a:tblGrid>
              <a:tr h="496298">
                <a:tc>
                  <a:txBody>
                    <a:bodyPr/>
                    <a:lstStyle/>
                    <a:p>
                      <a:pPr algn="ctr"/>
                      <a:r>
                        <a:rPr lang="en-US" sz="1600" dirty="0" smtClean="0"/>
                        <a:t>type</a:t>
                      </a:r>
                      <a:endParaRPr lang="el-GR" sz="1600" dirty="0"/>
                    </a:p>
                  </a:txBody>
                  <a:tcPr/>
                </a:tc>
                <a:tc>
                  <a:txBody>
                    <a:bodyPr/>
                    <a:lstStyle/>
                    <a:p>
                      <a:pPr algn="ctr"/>
                      <a:r>
                        <a:rPr lang="en-US" sz="1600" dirty="0" err="1" smtClean="0"/>
                        <a:t>Open_seqno</a:t>
                      </a:r>
                      <a:endParaRPr lang="el-GR" sz="1600" dirty="0"/>
                    </a:p>
                  </a:txBody>
                  <a:tcPr/>
                </a:tc>
                <a:tc>
                  <a:txBody>
                    <a:bodyPr/>
                    <a:lstStyle/>
                    <a:p>
                      <a:pPr algn="ctr"/>
                      <a:r>
                        <a:rPr lang="en-US" sz="1600" dirty="0" err="1" smtClean="0"/>
                        <a:t>Filename_length</a:t>
                      </a:r>
                      <a:endParaRPr lang="el-GR" sz="16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err="1" smtClean="0"/>
                        <a:t>Num_of</a:t>
                      </a:r>
                      <a:r>
                        <a:rPr lang="en-US" sz="1600" dirty="0" smtClean="0"/>
                        <a:t>_</a:t>
                      </a:r>
                      <a:r>
                        <a:rPr lang="en-US" sz="1600" baseline="0" dirty="0" smtClean="0"/>
                        <a:t> flags</a:t>
                      </a:r>
                      <a:endParaRPr lang="el-GR" sz="1600" dirty="0" smtClean="0"/>
                    </a:p>
                    <a:p>
                      <a:pPr algn="ctr"/>
                      <a:endParaRPr lang="el-GR" sz="1600" dirty="0"/>
                    </a:p>
                  </a:txBody>
                  <a:tcPr/>
                </a:tc>
                <a:tc>
                  <a:txBody>
                    <a:bodyPr/>
                    <a:lstStyle/>
                    <a:p>
                      <a:pPr algn="ctr"/>
                      <a:r>
                        <a:rPr lang="en-US" sz="1600" dirty="0" smtClean="0"/>
                        <a:t>filename</a:t>
                      </a:r>
                      <a:endParaRPr lang="el-GR" sz="1600" dirty="0"/>
                    </a:p>
                  </a:txBody>
                  <a:tcPr/>
                </a:tc>
                <a:tc>
                  <a:txBody>
                    <a:bodyPr/>
                    <a:lstStyle/>
                    <a:p>
                      <a:pPr algn="ctr"/>
                      <a:r>
                        <a:rPr lang="en-US" sz="1600" dirty="0" smtClean="0"/>
                        <a:t>flags</a:t>
                      </a:r>
                      <a:endParaRPr lang="el-GR" sz="1600" dirty="0"/>
                    </a:p>
                  </a:txBody>
                  <a:tcPr/>
                </a:tc>
              </a:tr>
              <a:tr h="557802">
                <a:tc>
                  <a:txBody>
                    <a:bodyPr/>
                    <a:lstStyle/>
                    <a:p>
                      <a:pPr algn="ctr"/>
                      <a:r>
                        <a:rPr lang="en-US" sz="1400" dirty="0" smtClean="0"/>
                        <a:t>1 byte</a:t>
                      </a:r>
                      <a:endParaRPr lang="el-GR" sz="1400" dirty="0"/>
                    </a:p>
                  </a:txBody>
                  <a:tcPr/>
                </a:tc>
                <a:tc>
                  <a:txBody>
                    <a:bodyPr/>
                    <a:lstStyle/>
                    <a:p>
                      <a:pPr algn="ctr"/>
                      <a:r>
                        <a:rPr lang="en-US" sz="1400" dirty="0" smtClean="0"/>
                        <a:t>4 bytes</a:t>
                      </a:r>
                      <a:endParaRPr lang="el-GR" sz="1400" dirty="0"/>
                    </a:p>
                  </a:txBody>
                  <a:tcPr/>
                </a:tc>
                <a:tc>
                  <a:txBody>
                    <a:bodyPr/>
                    <a:lstStyle/>
                    <a:p>
                      <a:pPr algn="ctr"/>
                      <a:r>
                        <a:rPr lang="en-US" sz="1400" dirty="0" smtClean="0"/>
                        <a:t>4 bytes</a:t>
                      </a:r>
                      <a:endParaRPr lang="el-GR" sz="1400" dirty="0"/>
                    </a:p>
                  </a:txBody>
                  <a:tcPr/>
                </a:tc>
                <a:tc>
                  <a:txBody>
                    <a:bodyPr/>
                    <a:lstStyle/>
                    <a:p>
                      <a:pPr algn="ctr"/>
                      <a:r>
                        <a:rPr lang="en-US" sz="1400" dirty="0" smtClean="0"/>
                        <a:t>4 bytes</a:t>
                      </a:r>
                      <a:endParaRPr lang="el-GR" sz="1400" dirty="0"/>
                    </a:p>
                  </a:txBody>
                  <a:tcPr/>
                </a:tc>
                <a:tc>
                  <a:txBody>
                    <a:bodyPr/>
                    <a:lstStyle/>
                    <a:p>
                      <a:pPr algn="ctr"/>
                      <a:r>
                        <a:rPr lang="en-US" sz="1400" dirty="0" smtClean="0"/>
                        <a:t>1*</a:t>
                      </a:r>
                      <a:r>
                        <a:rPr lang="en-US" sz="1400" dirty="0" err="1" smtClean="0"/>
                        <a:t>filename_length</a:t>
                      </a:r>
                      <a:r>
                        <a:rPr lang="en-US" sz="1400" dirty="0" smtClean="0"/>
                        <a:t> bytes</a:t>
                      </a:r>
                      <a:endParaRPr lang="el-GR" sz="1400" dirty="0"/>
                    </a:p>
                  </a:txBody>
                  <a:tcPr/>
                </a:tc>
                <a:tc>
                  <a:txBody>
                    <a:bodyPr/>
                    <a:lstStyle/>
                    <a:p>
                      <a:pPr algn="ctr"/>
                      <a:r>
                        <a:rPr lang="en-US" sz="1400" dirty="0" smtClean="0"/>
                        <a:t>4 * </a:t>
                      </a:r>
                      <a:r>
                        <a:rPr lang="en-US" sz="1400" dirty="0" err="1" smtClean="0"/>
                        <a:t>num_of_flags</a:t>
                      </a:r>
                      <a:r>
                        <a:rPr lang="en-US" sz="1400" dirty="0" smtClean="0"/>
                        <a:t> bytes</a:t>
                      </a:r>
                      <a:endParaRPr lang="el-GR" sz="1400" dirty="0"/>
                    </a:p>
                  </a:txBody>
                  <a:tcPr/>
                </a:tc>
              </a:tr>
            </a:tbl>
          </a:graphicData>
        </a:graphic>
      </p:graphicFrame>
      <p:sp>
        <p:nvSpPr>
          <p:cNvPr id="11" name="Θέση περιεχομένου 2"/>
          <p:cNvSpPr txBox="1">
            <a:spLocks/>
          </p:cNvSpPr>
          <p:nvPr/>
        </p:nvSpPr>
        <p:spPr>
          <a:xfrm>
            <a:off x="824248" y="4792014"/>
            <a:ext cx="11127345" cy="20659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000" dirty="0" smtClean="0"/>
              <a:t>Type is O.</a:t>
            </a:r>
          </a:p>
          <a:p>
            <a:r>
              <a:rPr lang="en-US" sz="2000" dirty="0" smtClean="0"/>
              <a:t>The seqno is </a:t>
            </a:r>
            <a:r>
              <a:rPr lang="en-US" sz="2000" dirty="0"/>
              <a:t>a</a:t>
            </a:r>
            <a:r>
              <a:rPr lang="en-US" sz="2000" dirty="0" smtClean="0"/>
              <a:t>n increasing number for client requests</a:t>
            </a:r>
          </a:p>
          <a:p>
            <a:r>
              <a:rPr lang="en-US" sz="2000" dirty="0" smtClean="0"/>
              <a:t>Flags are converted to a corresponding </a:t>
            </a:r>
            <a:r>
              <a:rPr lang="en-US" sz="2000" dirty="0" err="1" smtClean="0"/>
              <a:t>ints</a:t>
            </a:r>
            <a:r>
              <a:rPr lang="en-US" sz="2000" dirty="0" smtClean="0"/>
              <a:t> so to the server we send a list of </a:t>
            </a:r>
            <a:r>
              <a:rPr lang="en-US" sz="2000" dirty="0" err="1" smtClean="0"/>
              <a:t>ints</a:t>
            </a:r>
            <a:r>
              <a:rPr lang="en-US" sz="2000" dirty="0" smtClean="0"/>
              <a:t> not a list of strings.</a:t>
            </a:r>
          </a:p>
        </p:txBody>
      </p:sp>
      <p:sp>
        <p:nvSpPr>
          <p:cNvPr id="12" name="Θέση αριθμού διαφάνειας 11"/>
          <p:cNvSpPr>
            <a:spLocks noGrp="1"/>
          </p:cNvSpPr>
          <p:nvPr>
            <p:ph type="sldNum" sz="quarter" idx="12"/>
          </p:nvPr>
        </p:nvSpPr>
        <p:spPr/>
        <p:txBody>
          <a:bodyPr/>
          <a:lstStyle/>
          <a:p>
            <a:fld id="{519954A3-9DFD-4C44-94BA-B95130A3BA1C}" type="slidenum">
              <a:rPr lang="en-US" smtClean="0"/>
              <a:t>19</a:t>
            </a:fld>
            <a:endParaRPr lang="en-US" dirty="0"/>
          </a:p>
        </p:txBody>
      </p:sp>
    </p:spTree>
    <p:extLst>
      <p:ext uri="{BB962C8B-B14F-4D97-AF65-F5344CB8AC3E}">
        <p14:creationId xmlns:p14="http://schemas.microsoft.com/office/powerpoint/2010/main" val="18245434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l-GR" sz="4400" dirty="0" smtClean="0">
                <a:solidFill>
                  <a:schemeClr val="bg1">
                    <a:lumMod val="95000"/>
                  </a:schemeClr>
                </a:solidFill>
              </a:rPr>
              <a:t>Περιεχόμενα</a:t>
            </a:r>
            <a:endParaRPr lang="el-GR" dirty="0">
              <a:solidFill>
                <a:schemeClr val="bg1">
                  <a:lumMod val="95000"/>
                </a:schemeClr>
              </a:solidFill>
            </a:endParaRPr>
          </a:p>
        </p:txBody>
      </p:sp>
      <p:sp>
        <p:nvSpPr>
          <p:cNvPr id="3" name="Θέση περιεχομένου 2"/>
          <p:cNvSpPr>
            <a:spLocks noGrp="1"/>
          </p:cNvSpPr>
          <p:nvPr>
            <p:ph idx="1"/>
          </p:nvPr>
        </p:nvSpPr>
        <p:spPr/>
        <p:txBody>
          <a:bodyPr>
            <a:normAutofit fontScale="92500" lnSpcReduction="10000"/>
          </a:bodyPr>
          <a:lstStyle/>
          <a:p>
            <a:pPr algn="just"/>
            <a:r>
              <a:rPr lang="en-US" dirty="0" smtClean="0"/>
              <a:t>Client</a:t>
            </a:r>
          </a:p>
          <a:p>
            <a:pPr algn="just"/>
            <a:r>
              <a:rPr lang="en-US" dirty="0"/>
              <a:t>Hidden </a:t>
            </a:r>
            <a:r>
              <a:rPr lang="en-US" dirty="0" smtClean="0"/>
              <a:t>memory</a:t>
            </a:r>
          </a:p>
          <a:p>
            <a:pPr algn="just"/>
            <a:r>
              <a:rPr lang="en-US" dirty="0" smtClean="0"/>
              <a:t>Server</a:t>
            </a:r>
          </a:p>
          <a:p>
            <a:pPr algn="just"/>
            <a:r>
              <a:rPr lang="en-US" dirty="0" smtClean="0"/>
              <a:t>Init</a:t>
            </a:r>
            <a:endParaRPr lang="el-GR" dirty="0" smtClean="0"/>
          </a:p>
          <a:p>
            <a:pPr algn="just"/>
            <a:r>
              <a:rPr lang="en-US" dirty="0" smtClean="0"/>
              <a:t>Open </a:t>
            </a:r>
          </a:p>
          <a:p>
            <a:pPr algn="just"/>
            <a:r>
              <a:rPr lang="en-US" dirty="0" smtClean="0"/>
              <a:t>Read</a:t>
            </a:r>
          </a:p>
          <a:p>
            <a:pPr algn="just"/>
            <a:r>
              <a:rPr lang="en-US" dirty="0" smtClean="0"/>
              <a:t>Write</a:t>
            </a:r>
          </a:p>
          <a:p>
            <a:pPr algn="just"/>
            <a:r>
              <a:rPr lang="en-US" dirty="0" smtClean="0"/>
              <a:t>Seek</a:t>
            </a:r>
          </a:p>
          <a:p>
            <a:pPr algn="just"/>
            <a:r>
              <a:rPr lang="en-US" dirty="0" smtClean="0"/>
              <a:t>Truncate</a:t>
            </a:r>
            <a:endParaRPr lang="en-US" dirty="0" smtClean="0"/>
          </a:p>
        </p:txBody>
      </p:sp>
      <p:sp>
        <p:nvSpPr>
          <p:cNvPr id="5" name="Θέση αριθμού διαφάνειας 4"/>
          <p:cNvSpPr>
            <a:spLocks noGrp="1"/>
          </p:cNvSpPr>
          <p:nvPr>
            <p:ph type="sldNum" sz="quarter" idx="12"/>
          </p:nvPr>
        </p:nvSpPr>
        <p:spPr/>
        <p:txBody>
          <a:bodyPr/>
          <a:lstStyle/>
          <a:p>
            <a:fld id="{519954A3-9DFD-4C44-94BA-B95130A3BA1C}" type="slidenum">
              <a:rPr lang="en-US" smtClean="0"/>
              <a:t>2</a:t>
            </a:fld>
            <a:endParaRPr lang="en-US" dirty="0"/>
          </a:p>
        </p:txBody>
      </p:sp>
    </p:spTree>
    <p:extLst>
      <p:ext uri="{BB962C8B-B14F-4D97-AF65-F5344CB8AC3E}">
        <p14:creationId xmlns:p14="http://schemas.microsoft.com/office/powerpoint/2010/main" val="41655406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a:t>Open client </a:t>
            </a:r>
            <a:r>
              <a:rPr lang="en-US" dirty="0" smtClean="0"/>
              <a:t>side(2/2</a:t>
            </a:r>
            <a:r>
              <a:rPr lang="en-US" dirty="0"/>
              <a:t>)</a:t>
            </a:r>
            <a:endParaRPr lang="el-GR" dirty="0"/>
          </a:p>
        </p:txBody>
      </p:sp>
      <p:sp>
        <p:nvSpPr>
          <p:cNvPr id="3" name="Θέση περιεχομένου 2"/>
          <p:cNvSpPr>
            <a:spLocks noGrp="1"/>
          </p:cNvSpPr>
          <p:nvPr>
            <p:ph idx="1"/>
          </p:nvPr>
        </p:nvSpPr>
        <p:spPr>
          <a:xfrm>
            <a:off x="1373894" y="2912592"/>
            <a:ext cx="9418602" cy="3416300"/>
          </a:xfrm>
        </p:spPr>
        <p:txBody>
          <a:bodyPr>
            <a:normAutofit/>
          </a:bodyPr>
          <a:lstStyle/>
          <a:p>
            <a:r>
              <a:rPr lang="en-US" sz="2000" dirty="0"/>
              <a:t>Every time that </a:t>
            </a:r>
            <a:r>
              <a:rPr lang="en-US" sz="2000" dirty="0" err="1"/>
              <a:t>myfns_open</a:t>
            </a:r>
            <a:r>
              <a:rPr lang="en-US" sz="2000" dirty="0"/>
              <a:t> is called the api add a new </a:t>
            </a:r>
            <a:r>
              <a:rPr lang="en-US" sz="2000" dirty="0" err="1"/>
              <a:t>client_file</a:t>
            </a:r>
            <a:r>
              <a:rPr lang="en-US" sz="2000" dirty="0"/>
              <a:t> node and wait until the field of codename take a value</a:t>
            </a:r>
            <a:r>
              <a:rPr lang="en-US" sz="2000" dirty="0" smtClean="0"/>
              <a:t>.</a:t>
            </a:r>
          </a:p>
          <a:p>
            <a:r>
              <a:rPr lang="en-US" sz="2000" dirty="0" smtClean="0"/>
              <a:t>If </a:t>
            </a:r>
            <a:r>
              <a:rPr lang="en-US" sz="2000" dirty="0"/>
              <a:t>it do not take value for a specific time we resend the open message to the server.</a:t>
            </a:r>
          </a:p>
          <a:p>
            <a:r>
              <a:rPr lang="en-US" sz="2000" dirty="0"/>
              <a:t>Returns an </a:t>
            </a:r>
            <a:r>
              <a:rPr lang="en-US" sz="2000" dirty="0" err="1"/>
              <a:t>fd</a:t>
            </a:r>
            <a:r>
              <a:rPr lang="en-US" sz="2000" dirty="0"/>
              <a:t> to the app layer which is an int &gt;0 or -1 in failure</a:t>
            </a:r>
            <a:r>
              <a:rPr lang="en-US" sz="2000" dirty="0" smtClean="0"/>
              <a:t>.</a:t>
            </a:r>
          </a:p>
          <a:p>
            <a:r>
              <a:rPr lang="en-US" sz="2000" dirty="0" smtClean="0"/>
              <a:t>The thread that receive the open response put the data in the node from list that we keep info for files.</a:t>
            </a:r>
            <a:endParaRPr lang="en-US" sz="2000" dirty="0"/>
          </a:p>
          <a:p>
            <a:r>
              <a:rPr lang="en-US" sz="2000" dirty="0" smtClean="0"/>
              <a:t>The current position is set to 0.</a:t>
            </a:r>
            <a:endParaRPr lang="el-GR" sz="2000" dirty="0"/>
          </a:p>
        </p:txBody>
      </p:sp>
      <p:sp>
        <p:nvSpPr>
          <p:cNvPr id="4" name="Θέση αριθμού διαφάνειας 3"/>
          <p:cNvSpPr>
            <a:spLocks noGrp="1"/>
          </p:cNvSpPr>
          <p:nvPr>
            <p:ph type="sldNum" sz="quarter" idx="12"/>
          </p:nvPr>
        </p:nvSpPr>
        <p:spPr/>
        <p:txBody>
          <a:bodyPr/>
          <a:lstStyle/>
          <a:p>
            <a:fld id="{519954A3-9DFD-4C44-94BA-B95130A3BA1C}" type="slidenum">
              <a:rPr lang="en-US" smtClean="0"/>
              <a:t>20</a:t>
            </a:fld>
            <a:endParaRPr lang="en-US" dirty="0"/>
          </a:p>
        </p:txBody>
      </p:sp>
    </p:spTree>
    <p:extLst>
      <p:ext uri="{BB962C8B-B14F-4D97-AF65-F5344CB8AC3E}">
        <p14:creationId xmlns:p14="http://schemas.microsoft.com/office/powerpoint/2010/main" val="27142188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a:t>Open </a:t>
            </a:r>
            <a:r>
              <a:rPr lang="en-US" dirty="0" smtClean="0"/>
              <a:t>server side(1/2</a:t>
            </a:r>
            <a:r>
              <a:rPr lang="en-US" dirty="0"/>
              <a:t>)</a:t>
            </a:r>
            <a:endParaRPr lang="el-GR" dirty="0"/>
          </a:p>
        </p:txBody>
      </p:sp>
      <p:sp>
        <p:nvSpPr>
          <p:cNvPr id="3" name="Θέση περιεχομένου 2"/>
          <p:cNvSpPr>
            <a:spLocks noGrp="1"/>
          </p:cNvSpPr>
          <p:nvPr>
            <p:ph idx="1"/>
          </p:nvPr>
        </p:nvSpPr>
        <p:spPr/>
        <p:txBody>
          <a:bodyPr/>
          <a:lstStyle/>
          <a:p>
            <a:r>
              <a:rPr lang="en-US" dirty="0" smtClean="0"/>
              <a:t>Check if file exist</a:t>
            </a:r>
          </a:p>
          <a:p>
            <a:r>
              <a:rPr lang="en-US" dirty="0" smtClean="0"/>
              <a:t>If exist and client </a:t>
            </a:r>
            <a:r>
              <a:rPr lang="en-US" dirty="0"/>
              <a:t>has gave </a:t>
            </a:r>
            <a:r>
              <a:rPr lang="en-US" dirty="0" smtClean="0"/>
              <a:t>O_CREAT and O_EXCL </a:t>
            </a:r>
            <a:r>
              <a:rPr lang="en-US" dirty="0" smtClean="0">
                <a:sym typeface="Wingdings" panose="05000000000000000000" pitchFamily="2" charset="2"/>
              </a:rPr>
              <a:t> failure’</a:t>
            </a:r>
          </a:p>
          <a:p>
            <a:r>
              <a:rPr lang="en-US" dirty="0" smtClean="0">
                <a:sym typeface="Wingdings" panose="05000000000000000000" pitchFamily="2" charset="2"/>
              </a:rPr>
              <a:t>Else check if exist already in the list with open files , if is already open take the data from the node else open the file with </a:t>
            </a:r>
            <a:r>
              <a:rPr lang="en-US" dirty="0" err="1" smtClean="0">
                <a:sym typeface="Wingdings" panose="05000000000000000000" pitchFamily="2" charset="2"/>
              </a:rPr>
              <a:t>RandomAccessFile</a:t>
            </a:r>
            <a:endParaRPr lang="en-US" dirty="0" smtClean="0">
              <a:sym typeface="Wingdings" panose="05000000000000000000" pitchFamily="2" charset="2"/>
            </a:endParaRPr>
          </a:p>
          <a:p>
            <a:r>
              <a:rPr lang="en-US" dirty="0" smtClean="0">
                <a:sym typeface="Wingdings" panose="05000000000000000000" pitchFamily="2" charset="2"/>
              </a:rPr>
              <a:t>Create a new codename for this file </a:t>
            </a:r>
          </a:p>
          <a:p>
            <a:r>
              <a:rPr lang="en-US" dirty="0" smtClean="0">
                <a:sym typeface="Wingdings" panose="05000000000000000000" pitchFamily="2" charset="2"/>
              </a:rPr>
              <a:t>If the file does not exist </a:t>
            </a:r>
            <a:r>
              <a:rPr lang="en-US" dirty="0">
                <a:sym typeface="Wingdings" panose="05000000000000000000" pitchFamily="2" charset="2"/>
              </a:rPr>
              <a:t>and client </a:t>
            </a:r>
            <a:r>
              <a:rPr lang="en-US" dirty="0" smtClean="0">
                <a:sym typeface="Wingdings" panose="05000000000000000000" pitchFamily="2" charset="2"/>
              </a:rPr>
              <a:t>has gave O_CREAT  success and create a file with a given filename else failure</a:t>
            </a:r>
          </a:p>
          <a:p>
            <a:r>
              <a:rPr lang="en-US" dirty="0" smtClean="0">
                <a:sym typeface="Wingdings" panose="05000000000000000000" pitchFamily="2" charset="2"/>
              </a:rPr>
              <a:t>If a </a:t>
            </a:r>
            <a:r>
              <a:rPr lang="en-US" dirty="0">
                <a:sym typeface="Wingdings" panose="05000000000000000000" pitchFamily="2" charset="2"/>
              </a:rPr>
              <a:t>failure come </a:t>
            </a:r>
            <a:r>
              <a:rPr lang="en-US" dirty="0" smtClean="0">
                <a:sym typeface="Wingdings" panose="05000000000000000000" pitchFamily="2" charset="2"/>
              </a:rPr>
              <a:t>of</a:t>
            </a:r>
            <a:r>
              <a:rPr lang="el-GR" dirty="0" smtClean="0">
                <a:sym typeface="Wingdings" panose="05000000000000000000" pitchFamily="2" charset="2"/>
              </a:rPr>
              <a:t> </a:t>
            </a:r>
            <a:r>
              <a:rPr lang="en-US" dirty="0" smtClean="0">
                <a:sym typeface="Wingdings" panose="05000000000000000000" pitchFamily="2" charset="2"/>
              </a:rPr>
              <a:t>on the opening or on the creating the </a:t>
            </a:r>
            <a:r>
              <a:rPr lang="en-US" dirty="0" err="1" smtClean="0">
                <a:sym typeface="Wingdings" panose="05000000000000000000" pitchFamily="2" charset="2"/>
              </a:rPr>
              <a:t>servevr</a:t>
            </a:r>
            <a:r>
              <a:rPr lang="en-US" dirty="0" smtClean="0">
                <a:sym typeface="Wingdings" panose="05000000000000000000" pitchFamily="2" charset="2"/>
              </a:rPr>
              <a:t> return to client a failure code.</a:t>
            </a:r>
            <a:endParaRPr lang="en-US" dirty="0">
              <a:sym typeface="Wingdings" panose="05000000000000000000" pitchFamily="2" charset="2"/>
            </a:endParaRPr>
          </a:p>
          <a:p>
            <a:endParaRPr lang="el-GR" dirty="0"/>
          </a:p>
        </p:txBody>
      </p:sp>
      <p:sp>
        <p:nvSpPr>
          <p:cNvPr id="5" name="Θέση αριθμού διαφάνειας 4"/>
          <p:cNvSpPr>
            <a:spLocks noGrp="1"/>
          </p:cNvSpPr>
          <p:nvPr>
            <p:ph type="sldNum" sz="quarter" idx="12"/>
          </p:nvPr>
        </p:nvSpPr>
        <p:spPr/>
        <p:txBody>
          <a:bodyPr/>
          <a:lstStyle/>
          <a:p>
            <a:fld id="{519954A3-9DFD-4C44-94BA-B95130A3BA1C}" type="slidenum">
              <a:rPr lang="en-US" smtClean="0"/>
              <a:t>21</a:t>
            </a:fld>
            <a:endParaRPr lang="en-US" dirty="0"/>
          </a:p>
        </p:txBody>
      </p:sp>
    </p:spTree>
    <p:extLst>
      <p:ext uri="{BB962C8B-B14F-4D97-AF65-F5344CB8AC3E}">
        <p14:creationId xmlns:p14="http://schemas.microsoft.com/office/powerpoint/2010/main" val="5706486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a:t>Open server </a:t>
            </a:r>
            <a:r>
              <a:rPr lang="en-US" dirty="0" smtClean="0"/>
              <a:t>side(2/2</a:t>
            </a:r>
            <a:r>
              <a:rPr lang="en-US" dirty="0"/>
              <a:t>)</a:t>
            </a:r>
            <a:endParaRPr lang="el-GR" dirty="0"/>
          </a:p>
        </p:txBody>
      </p:sp>
      <p:graphicFrame>
        <p:nvGraphicFramePr>
          <p:cNvPr id="5" name="Θέση περιεχομένου 4"/>
          <p:cNvGraphicFramePr>
            <a:graphicFrameLocks noGrp="1"/>
          </p:cNvGraphicFramePr>
          <p:nvPr>
            <p:ph idx="1"/>
            <p:extLst>
              <p:ext uri="{D42A27DB-BD31-4B8C-83A1-F6EECF244321}">
                <p14:modId xmlns:p14="http://schemas.microsoft.com/office/powerpoint/2010/main" val="2502169102"/>
              </p:ext>
            </p:extLst>
          </p:nvPr>
        </p:nvGraphicFramePr>
        <p:xfrm>
          <a:off x="2366315" y="2678807"/>
          <a:ext cx="7086780" cy="793240"/>
        </p:xfrm>
        <a:graphic>
          <a:graphicData uri="http://schemas.openxmlformats.org/drawingml/2006/table">
            <a:tbl>
              <a:tblPr firstRow="1" bandRow="1">
                <a:tableStyleId>{5C22544A-7EE6-4342-B048-85BDC9FD1C3A}</a:tableStyleId>
              </a:tblPr>
              <a:tblGrid>
                <a:gridCol w="2076897"/>
                <a:gridCol w="2647623"/>
                <a:gridCol w="2362260"/>
              </a:tblGrid>
              <a:tr h="422400">
                <a:tc>
                  <a:txBody>
                    <a:bodyPr/>
                    <a:lstStyle/>
                    <a:p>
                      <a:r>
                        <a:rPr lang="en-US" dirty="0" smtClean="0"/>
                        <a:t>type</a:t>
                      </a:r>
                      <a:endParaRPr lang="el-GR" dirty="0"/>
                    </a:p>
                  </a:txBody>
                  <a:tcPr/>
                </a:tc>
                <a:tc>
                  <a:txBody>
                    <a:bodyPr/>
                    <a:lstStyle/>
                    <a:p>
                      <a:r>
                        <a:rPr lang="en-US" dirty="0" smtClean="0"/>
                        <a:t>codename</a:t>
                      </a:r>
                      <a:endParaRPr lang="el-GR" dirty="0"/>
                    </a:p>
                  </a:txBody>
                  <a:tcPr/>
                </a:tc>
                <a:tc>
                  <a:txBody>
                    <a:bodyPr/>
                    <a:lstStyle/>
                    <a:p>
                      <a:r>
                        <a:rPr lang="en-US" dirty="0" smtClean="0"/>
                        <a:t>seqno</a:t>
                      </a:r>
                      <a:endParaRPr lang="el-GR" dirty="0"/>
                    </a:p>
                  </a:txBody>
                  <a:tcPr/>
                </a:tc>
              </a:tr>
              <a:tr h="370840">
                <a:tc>
                  <a:txBody>
                    <a:bodyPr/>
                    <a:lstStyle/>
                    <a:p>
                      <a:r>
                        <a:rPr lang="en-US" dirty="0" smtClean="0"/>
                        <a:t>4 bytes</a:t>
                      </a:r>
                      <a:endParaRPr lang="el-GR" dirty="0"/>
                    </a:p>
                  </a:txBody>
                  <a:tcPr/>
                </a:tc>
                <a:tc>
                  <a:txBody>
                    <a:bodyPr/>
                    <a:lstStyle/>
                    <a:p>
                      <a:r>
                        <a:rPr lang="en-US" dirty="0" smtClean="0"/>
                        <a:t>4 bytes</a:t>
                      </a:r>
                      <a:endParaRPr lang="el-GR" dirty="0"/>
                    </a:p>
                  </a:txBody>
                  <a:tcPr/>
                </a:tc>
                <a:tc>
                  <a:txBody>
                    <a:bodyPr/>
                    <a:lstStyle/>
                    <a:p>
                      <a:r>
                        <a:rPr lang="en-US" dirty="0" smtClean="0"/>
                        <a:t>4 bytes</a:t>
                      </a:r>
                      <a:endParaRPr lang="el-GR" dirty="0"/>
                    </a:p>
                  </a:txBody>
                  <a:tcPr/>
                </a:tc>
              </a:tr>
            </a:tbl>
          </a:graphicData>
        </a:graphic>
      </p:graphicFrame>
      <p:sp>
        <p:nvSpPr>
          <p:cNvPr id="4" name="Θέση αριθμού διαφάνειας 3"/>
          <p:cNvSpPr>
            <a:spLocks noGrp="1"/>
          </p:cNvSpPr>
          <p:nvPr>
            <p:ph type="sldNum" sz="quarter" idx="12"/>
          </p:nvPr>
        </p:nvSpPr>
        <p:spPr/>
        <p:txBody>
          <a:bodyPr/>
          <a:lstStyle/>
          <a:p>
            <a:fld id="{519954A3-9DFD-4C44-94BA-B95130A3BA1C}" type="slidenum">
              <a:rPr lang="en-US" smtClean="0"/>
              <a:t>22</a:t>
            </a:fld>
            <a:endParaRPr lang="en-US" dirty="0"/>
          </a:p>
        </p:txBody>
      </p:sp>
      <p:sp>
        <p:nvSpPr>
          <p:cNvPr id="7" name="Θέση περιεχομένου 2"/>
          <p:cNvSpPr txBox="1">
            <a:spLocks/>
          </p:cNvSpPr>
          <p:nvPr/>
        </p:nvSpPr>
        <p:spPr>
          <a:xfrm>
            <a:off x="1528441" y="4365936"/>
            <a:ext cx="9418602" cy="27099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000" dirty="0" smtClean="0"/>
              <a:t>Type is O .</a:t>
            </a:r>
          </a:p>
          <a:p>
            <a:r>
              <a:rPr lang="en-US" sz="2000" dirty="0" smtClean="0"/>
              <a:t>Codename is the combination of version and a number</a:t>
            </a:r>
          </a:p>
          <a:p>
            <a:r>
              <a:rPr lang="en-US" sz="2000" dirty="0" smtClean="0"/>
              <a:t>If an error occur codename is set to -1</a:t>
            </a:r>
          </a:p>
          <a:p>
            <a:r>
              <a:rPr lang="en-US" sz="2000" dirty="0" smtClean="0"/>
              <a:t>Seqno is the characteristic number for the request.</a:t>
            </a:r>
          </a:p>
          <a:p>
            <a:endParaRPr lang="en-US" sz="2000" dirty="0" smtClean="0"/>
          </a:p>
          <a:p>
            <a:endParaRPr lang="el-GR" sz="2000" dirty="0"/>
          </a:p>
        </p:txBody>
      </p:sp>
    </p:spTree>
    <p:extLst>
      <p:ext uri="{BB962C8B-B14F-4D97-AF65-F5344CB8AC3E}">
        <p14:creationId xmlns:p14="http://schemas.microsoft.com/office/powerpoint/2010/main" val="6497177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Read</a:t>
            </a:r>
            <a:endParaRPr lang="el-GR" dirty="0"/>
          </a:p>
        </p:txBody>
      </p:sp>
      <p:sp>
        <p:nvSpPr>
          <p:cNvPr id="3" name="Θέση κειμένου 2"/>
          <p:cNvSpPr>
            <a:spLocks noGrp="1"/>
          </p:cNvSpPr>
          <p:nvPr>
            <p:ph type="body" idx="1"/>
          </p:nvPr>
        </p:nvSpPr>
        <p:spPr/>
        <p:txBody>
          <a:bodyPr/>
          <a:lstStyle/>
          <a:p>
            <a:pPr marL="342900" indent="-342900">
              <a:buFont typeface="Wingdings" panose="05000000000000000000" pitchFamily="2" charset="2"/>
              <a:buChar char="v"/>
            </a:pPr>
            <a:r>
              <a:rPr lang="en-US" dirty="0" smtClean="0"/>
              <a:t>Read client side</a:t>
            </a:r>
          </a:p>
          <a:p>
            <a:pPr marL="342900" indent="-342900">
              <a:buFont typeface="Wingdings" panose="05000000000000000000" pitchFamily="2" charset="2"/>
              <a:buChar char="v"/>
            </a:pPr>
            <a:r>
              <a:rPr lang="en-US" dirty="0" smtClean="0"/>
              <a:t>Read server side</a:t>
            </a:r>
            <a:endParaRPr lang="el-GR" dirty="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6010626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a:t>Read client side (1/2)</a:t>
            </a:r>
            <a:endParaRPr lang="el-GR" dirty="0"/>
          </a:p>
        </p:txBody>
      </p:sp>
      <p:sp>
        <p:nvSpPr>
          <p:cNvPr id="3" name="Θέση περιεχομένου 2"/>
          <p:cNvSpPr>
            <a:spLocks noGrp="1"/>
          </p:cNvSpPr>
          <p:nvPr>
            <p:ph idx="1"/>
          </p:nvPr>
        </p:nvSpPr>
        <p:spPr>
          <a:xfrm>
            <a:off x="1474269" y="3169557"/>
            <a:ext cx="8761413" cy="2215243"/>
          </a:xfrm>
        </p:spPr>
        <p:txBody>
          <a:bodyPr/>
          <a:lstStyle/>
          <a:p>
            <a:r>
              <a:rPr lang="en-US" dirty="0" smtClean="0"/>
              <a:t>Calculate in which block the information are.</a:t>
            </a:r>
          </a:p>
          <a:p>
            <a:r>
              <a:rPr lang="en-US" dirty="0" smtClean="0"/>
              <a:t>If he do not have this block on memory or if the freshness has expired he send message to the server to ask these blocks.</a:t>
            </a:r>
          </a:p>
          <a:p>
            <a:r>
              <a:rPr lang="en-US" dirty="0" smtClean="0"/>
              <a:t>If we has the block in memory and it is not expired take the data .</a:t>
            </a:r>
          </a:p>
          <a:p>
            <a:r>
              <a:rPr lang="en-US" dirty="0" smtClean="0"/>
              <a:t>If a response do not come in a specific time send the request again.</a:t>
            </a:r>
          </a:p>
        </p:txBody>
      </p:sp>
      <p:sp>
        <p:nvSpPr>
          <p:cNvPr id="4" name="Θέση αριθμού διαφάνειας 3"/>
          <p:cNvSpPr>
            <a:spLocks noGrp="1"/>
          </p:cNvSpPr>
          <p:nvPr>
            <p:ph type="sldNum" sz="quarter" idx="12"/>
          </p:nvPr>
        </p:nvSpPr>
        <p:spPr/>
        <p:txBody>
          <a:bodyPr/>
          <a:lstStyle/>
          <a:p>
            <a:fld id="{519954A3-9DFD-4C44-94BA-B95130A3BA1C}" type="slidenum">
              <a:rPr lang="en-US" smtClean="0"/>
              <a:t>24</a:t>
            </a:fld>
            <a:endParaRPr lang="en-US" dirty="0"/>
          </a:p>
        </p:txBody>
      </p:sp>
    </p:spTree>
    <p:extLst>
      <p:ext uri="{BB962C8B-B14F-4D97-AF65-F5344CB8AC3E}">
        <p14:creationId xmlns:p14="http://schemas.microsoft.com/office/powerpoint/2010/main" val="3914175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Read client side (2/2)</a:t>
            </a:r>
            <a:endParaRPr lang="el-GR" dirty="0"/>
          </a:p>
        </p:txBody>
      </p:sp>
      <p:graphicFrame>
        <p:nvGraphicFramePr>
          <p:cNvPr id="5" name="Θέση περιεχομένου 4"/>
          <p:cNvGraphicFramePr>
            <a:graphicFrameLocks noGrp="1"/>
          </p:cNvGraphicFramePr>
          <p:nvPr>
            <p:ph idx="1"/>
            <p:extLst>
              <p:ext uri="{D42A27DB-BD31-4B8C-83A1-F6EECF244321}">
                <p14:modId xmlns:p14="http://schemas.microsoft.com/office/powerpoint/2010/main" val="2273091429"/>
              </p:ext>
            </p:extLst>
          </p:nvPr>
        </p:nvGraphicFramePr>
        <p:xfrm>
          <a:off x="1154953" y="3137868"/>
          <a:ext cx="10572589" cy="1027732"/>
        </p:xfrm>
        <a:graphic>
          <a:graphicData uri="http://schemas.openxmlformats.org/drawingml/2006/table">
            <a:tbl>
              <a:tblPr firstRow="1" bandRow="1">
                <a:tableStyleId>{5C22544A-7EE6-4342-B048-85BDC9FD1C3A}</a:tableStyleId>
              </a:tblPr>
              <a:tblGrid>
                <a:gridCol w="1281523"/>
                <a:gridCol w="1409679"/>
                <a:gridCol w="2526436"/>
                <a:gridCol w="3240433"/>
                <a:gridCol w="2114518"/>
              </a:tblGrid>
              <a:tr h="387652">
                <a:tc>
                  <a:txBody>
                    <a:bodyPr/>
                    <a:lstStyle/>
                    <a:p>
                      <a:pPr algn="ctr"/>
                      <a:r>
                        <a:rPr lang="en-US" dirty="0" smtClean="0"/>
                        <a:t>type</a:t>
                      </a:r>
                      <a:endParaRPr lang="el-GR" dirty="0"/>
                    </a:p>
                  </a:txBody>
                  <a:tcPr/>
                </a:tc>
                <a:tc>
                  <a:txBody>
                    <a:bodyPr/>
                    <a:lstStyle/>
                    <a:p>
                      <a:pPr algn="ctr"/>
                      <a:r>
                        <a:rPr lang="en-US" dirty="0" smtClean="0"/>
                        <a:t>seqno</a:t>
                      </a:r>
                      <a:endParaRPr lang="el-GR" dirty="0"/>
                    </a:p>
                  </a:txBody>
                  <a:tcPr/>
                </a:tc>
                <a:tc>
                  <a:txBody>
                    <a:bodyPr/>
                    <a:lstStyle/>
                    <a:p>
                      <a:pPr algn="ctr"/>
                      <a:r>
                        <a:rPr lang="en-US" dirty="0" smtClean="0"/>
                        <a:t>codename</a:t>
                      </a:r>
                      <a:endParaRPr lang="el-GR" dirty="0"/>
                    </a:p>
                  </a:txBody>
                  <a:tcPr/>
                </a:tc>
                <a:tc>
                  <a:txBody>
                    <a:bodyPr/>
                    <a:lstStyle/>
                    <a:p>
                      <a:pPr algn="ctr"/>
                      <a:r>
                        <a:rPr lang="en-US" dirty="0" err="1" smtClean="0"/>
                        <a:t>start_position</a:t>
                      </a:r>
                      <a:endParaRPr lang="el-GR" dirty="0"/>
                    </a:p>
                  </a:txBody>
                  <a:tcPr/>
                </a:tc>
                <a:tc>
                  <a:txBody>
                    <a:bodyPr/>
                    <a:lstStyle/>
                    <a:p>
                      <a:pPr algn="ctr"/>
                      <a:r>
                        <a:rPr lang="en-US" dirty="0" err="1" smtClean="0"/>
                        <a:t>num_of_bytes</a:t>
                      </a:r>
                      <a:endParaRPr lang="el-GR" dirty="0"/>
                    </a:p>
                  </a:txBody>
                  <a:tcPr/>
                </a:tc>
              </a:tr>
              <a:tr h="332749">
                <a:tc>
                  <a:txBody>
                    <a:bodyPr/>
                    <a:lstStyle/>
                    <a:p>
                      <a:pPr algn="ctr"/>
                      <a:r>
                        <a:rPr lang="en-US" dirty="0" smtClean="0"/>
                        <a:t>1 byte</a:t>
                      </a:r>
                      <a:endParaRPr lang="el-GR" dirty="0"/>
                    </a:p>
                  </a:txBody>
                  <a:tcPr/>
                </a:tc>
                <a:tc>
                  <a:txBody>
                    <a:bodyPr/>
                    <a:lstStyle/>
                    <a:p>
                      <a:pPr algn="ctr"/>
                      <a:r>
                        <a:rPr lang="en-US" dirty="0" smtClean="0"/>
                        <a:t>4 bytes</a:t>
                      </a:r>
                      <a:endParaRPr lang="el-GR"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4 bytes</a:t>
                      </a:r>
                      <a:endParaRPr lang="el-GR" dirty="0" smtClean="0"/>
                    </a:p>
                    <a:p>
                      <a:pPr algn="ctr"/>
                      <a:endParaRPr lang="el-GR"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4 bytes</a:t>
                      </a:r>
                      <a:endParaRPr lang="el-GR" dirty="0" smtClean="0"/>
                    </a:p>
                    <a:p>
                      <a:pPr algn="ctr"/>
                      <a:endParaRPr lang="el-GR"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4 bytes</a:t>
                      </a:r>
                      <a:endParaRPr lang="el-GR" dirty="0" smtClean="0"/>
                    </a:p>
                    <a:p>
                      <a:pPr algn="ctr"/>
                      <a:endParaRPr lang="el-GR" dirty="0"/>
                    </a:p>
                  </a:txBody>
                  <a:tcPr/>
                </a:tc>
              </a:tr>
            </a:tbl>
          </a:graphicData>
        </a:graphic>
      </p:graphicFrame>
      <p:sp>
        <p:nvSpPr>
          <p:cNvPr id="4" name="Θέση αριθμού διαφάνειας 3"/>
          <p:cNvSpPr>
            <a:spLocks noGrp="1"/>
          </p:cNvSpPr>
          <p:nvPr>
            <p:ph type="sldNum" sz="quarter" idx="12"/>
          </p:nvPr>
        </p:nvSpPr>
        <p:spPr/>
        <p:txBody>
          <a:bodyPr/>
          <a:lstStyle/>
          <a:p>
            <a:fld id="{519954A3-9DFD-4C44-94BA-B95130A3BA1C}" type="slidenum">
              <a:rPr lang="en-US" smtClean="0"/>
              <a:t>25</a:t>
            </a:fld>
            <a:endParaRPr lang="en-US" dirty="0"/>
          </a:p>
        </p:txBody>
      </p:sp>
      <p:sp>
        <p:nvSpPr>
          <p:cNvPr id="8" name="Στρογγυλεμένο ορθογώνιο 7"/>
          <p:cNvSpPr/>
          <p:nvPr/>
        </p:nvSpPr>
        <p:spPr>
          <a:xfrm>
            <a:off x="3039414" y="2459864"/>
            <a:ext cx="5808372" cy="463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TextBox 8"/>
          <p:cNvSpPr txBox="1"/>
          <p:nvPr/>
        </p:nvSpPr>
        <p:spPr>
          <a:xfrm>
            <a:off x="3953201" y="2507017"/>
            <a:ext cx="5460642" cy="369332"/>
          </a:xfrm>
          <a:prstGeom prst="rect">
            <a:avLst/>
          </a:prstGeom>
          <a:noFill/>
        </p:spPr>
        <p:txBody>
          <a:bodyPr wrap="square" rtlCol="0">
            <a:spAutoFit/>
          </a:bodyPr>
          <a:lstStyle/>
          <a:p>
            <a:r>
              <a:rPr lang="en-US" dirty="0"/>
              <a:t>int </a:t>
            </a:r>
            <a:r>
              <a:rPr lang="en-US" dirty="0" err="1"/>
              <a:t>mynfs_read</a:t>
            </a:r>
            <a:r>
              <a:rPr lang="en-US" dirty="0"/>
              <a:t>(int </a:t>
            </a:r>
            <a:r>
              <a:rPr lang="en-US" dirty="0" err="1"/>
              <a:t>fd</a:t>
            </a:r>
            <a:r>
              <a:rPr lang="en-US" dirty="0"/>
              <a:t> ,</a:t>
            </a:r>
            <a:r>
              <a:rPr lang="en-US" dirty="0" err="1"/>
              <a:t>rw_data</a:t>
            </a:r>
            <a:r>
              <a:rPr lang="en-US" dirty="0"/>
              <a:t> data)</a:t>
            </a:r>
            <a:endParaRPr lang="el-GR" dirty="0"/>
          </a:p>
        </p:txBody>
      </p:sp>
      <p:sp>
        <p:nvSpPr>
          <p:cNvPr id="7" name="Θέση περιεχομένου 2"/>
          <p:cNvSpPr txBox="1">
            <a:spLocks/>
          </p:cNvSpPr>
          <p:nvPr/>
        </p:nvSpPr>
        <p:spPr>
          <a:xfrm>
            <a:off x="1528441" y="4365937"/>
            <a:ext cx="9418602" cy="20348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000" dirty="0" smtClean="0"/>
              <a:t>Type is R .</a:t>
            </a:r>
          </a:p>
          <a:p>
            <a:r>
              <a:rPr lang="en-US" sz="2000" dirty="0" smtClean="0"/>
              <a:t>Start position is the position in file from which the server will start read.</a:t>
            </a:r>
          </a:p>
          <a:p>
            <a:r>
              <a:rPr lang="en-US" sz="2000" dirty="0" err="1" smtClean="0"/>
              <a:t>Num</a:t>
            </a:r>
            <a:r>
              <a:rPr lang="en-US" sz="2000" dirty="0" smtClean="0"/>
              <a:t> of bytes is the number of bytes that we want the server read.</a:t>
            </a:r>
          </a:p>
          <a:p>
            <a:r>
              <a:rPr lang="en-US" sz="2000" dirty="0" smtClean="0"/>
              <a:t>This message is send when we do not have a block in hidden memory.</a:t>
            </a:r>
          </a:p>
          <a:p>
            <a:endParaRPr lang="en-US" sz="2000" dirty="0" smtClean="0"/>
          </a:p>
          <a:p>
            <a:endParaRPr lang="el-GR" sz="2000" dirty="0"/>
          </a:p>
        </p:txBody>
      </p:sp>
    </p:spTree>
    <p:extLst>
      <p:ext uri="{BB962C8B-B14F-4D97-AF65-F5344CB8AC3E}">
        <p14:creationId xmlns:p14="http://schemas.microsoft.com/office/powerpoint/2010/main" val="22098766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a:t>Read </a:t>
            </a:r>
            <a:r>
              <a:rPr lang="en-US" dirty="0" smtClean="0"/>
              <a:t>server side (1/2)</a:t>
            </a:r>
            <a:endParaRPr lang="el-GR" dirty="0"/>
          </a:p>
        </p:txBody>
      </p:sp>
      <p:sp>
        <p:nvSpPr>
          <p:cNvPr id="4" name="Θέση αριθμού διαφάνειας 3"/>
          <p:cNvSpPr>
            <a:spLocks noGrp="1"/>
          </p:cNvSpPr>
          <p:nvPr>
            <p:ph type="sldNum" sz="quarter" idx="12"/>
          </p:nvPr>
        </p:nvSpPr>
        <p:spPr/>
        <p:txBody>
          <a:bodyPr/>
          <a:lstStyle/>
          <a:p>
            <a:fld id="{519954A3-9DFD-4C44-94BA-B95130A3BA1C}" type="slidenum">
              <a:rPr lang="en-US" smtClean="0"/>
              <a:t>26</a:t>
            </a:fld>
            <a:endParaRPr lang="en-US" dirty="0"/>
          </a:p>
        </p:txBody>
      </p:sp>
      <p:graphicFrame>
        <p:nvGraphicFramePr>
          <p:cNvPr id="5" name="Πίνακας 4"/>
          <p:cNvGraphicFramePr>
            <a:graphicFrameLocks noGrp="1"/>
          </p:cNvGraphicFramePr>
          <p:nvPr>
            <p:extLst>
              <p:ext uri="{D42A27DB-BD31-4B8C-83A1-F6EECF244321}">
                <p14:modId xmlns:p14="http://schemas.microsoft.com/office/powerpoint/2010/main" val="3991944156"/>
              </p:ext>
            </p:extLst>
          </p:nvPr>
        </p:nvGraphicFramePr>
        <p:xfrm>
          <a:off x="1154954" y="2744410"/>
          <a:ext cx="10130974" cy="806112"/>
        </p:xfrm>
        <a:graphic>
          <a:graphicData uri="http://schemas.openxmlformats.org/drawingml/2006/table">
            <a:tbl>
              <a:tblPr firstRow="1" bandRow="1">
                <a:tableStyleId>{5C22544A-7EE6-4342-B048-85BDC9FD1C3A}</a:tableStyleId>
              </a:tblPr>
              <a:tblGrid>
                <a:gridCol w="1138456"/>
                <a:gridCol w="1317540"/>
                <a:gridCol w="4219453"/>
                <a:gridCol w="3455525"/>
              </a:tblGrid>
              <a:tr h="440352">
                <a:tc>
                  <a:txBody>
                    <a:bodyPr/>
                    <a:lstStyle/>
                    <a:p>
                      <a:pPr algn="ctr"/>
                      <a:r>
                        <a:rPr lang="en-US" dirty="0" smtClean="0"/>
                        <a:t>type</a:t>
                      </a:r>
                      <a:endParaRPr lang="el-GR" dirty="0"/>
                    </a:p>
                  </a:txBody>
                  <a:tcPr/>
                </a:tc>
                <a:tc>
                  <a:txBody>
                    <a:bodyPr/>
                    <a:lstStyle/>
                    <a:p>
                      <a:pPr algn="ctr"/>
                      <a:r>
                        <a:rPr lang="en-US" dirty="0" smtClean="0"/>
                        <a:t>seqno</a:t>
                      </a:r>
                      <a:endParaRPr lang="el-GR" dirty="0"/>
                    </a:p>
                  </a:txBody>
                  <a:tcPr/>
                </a:tc>
                <a:tc>
                  <a:txBody>
                    <a:bodyPr/>
                    <a:lstStyle/>
                    <a:p>
                      <a:pPr algn="ctr"/>
                      <a:r>
                        <a:rPr lang="en-US" dirty="0" err="1" smtClean="0"/>
                        <a:t>Readden</a:t>
                      </a:r>
                      <a:r>
                        <a:rPr lang="en-US" baseline="0" dirty="0" smtClean="0"/>
                        <a:t> bytes number</a:t>
                      </a:r>
                      <a:endParaRPr lang="el-GR" dirty="0"/>
                    </a:p>
                  </a:txBody>
                  <a:tcPr/>
                </a:tc>
                <a:tc>
                  <a:txBody>
                    <a:bodyPr/>
                    <a:lstStyle/>
                    <a:p>
                      <a:pPr algn="ctr"/>
                      <a:r>
                        <a:rPr lang="en-US" dirty="0" err="1" smtClean="0"/>
                        <a:t>tmod</a:t>
                      </a:r>
                      <a:endParaRPr lang="el-GR" dirty="0"/>
                    </a:p>
                  </a:txBody>
                  <a:tcPr/>
                </a:tc>
              </a:tr>
              <a:tr h="255124">
                <a:tc>
                  <a:txBody>
                    <a:bodyPr/>
                    <a:lstStyle/>
                    <a:p>
                      <a:pPr algn="ctr"/>
                      <a:r>
                        <a:rPr lang="en-US" dirty="0" smtClean="0"/>
                        <a:t>1 byte</a:t>
                      </a:r>
                      <a:endParaRPr lang="el-GR" dirty="0"/>
                    </a:p>
                  </a:txBody>
                  <a:tcPr/>
                </a:tc>
                <a:tc>
                  <a:txBody>
                    <a:bodyPr/>
                    <a:lstStyle/>
                    <a:p>
                      <a:pPr algn="ctr"/>
                      <a:r>
                        <a:rPr lang="en-US" dirty="0" smtClean="0"/>
                        <a:t>4 bytes</a:t>
                      </a:r>
                      <a:endParaRPr lang="el-GR" dirty="0"/>
                    </a:p>
                  </a:txBody>
                  <a:tcPr/>
                </a:tc>
                <a:tc>
                  <a:txBody>
                    <a:bodyPr/>
                    <a:lstStyle/>
                    <a:p>
                      <a:pPr algn="ctr"/>
                      <a:r>
                        <a:rPr lang="en-US" dirty="0" smtClean="0"/>
                        <a:t>4 bytes</a:t>
                      </a:r>
                      <a:endParaRPr lang="el-GR" dirty="0"/>
                    </a:p>
                  </a:txBody>
                  <a:tcPr/>
                </a:tc>
                <a:tc>
                  <a:txBody>
                    <a:bodyPr/>
                    <a:lstStyle/>
                    <a:p>
                      <a:pPr algn="ctr"/>
                      <a:r>
                        <a:rPr lang="en-US" dirty="0" smtClean="0"/>
                        <a:t>4 bytes</a:t>
                      </a:r>
                      <a:endParaRPr lang="el-GR" dirty="0"/>
                    </a:p>
                  </a:txBody>
                  <a:tcPr/>
                </a:tc>
              </a:tr>
            </a:tbl>
          </a:graphicData>
        </a:graphic>
      </p:graphicFrame>
      <p:sp>
        <p:nvSpPr>
          <p:cNvPr id="6" name="Θέση περιεχομένου 2"/>
          <p:cNvSpPr txBox="1">
            <a:spLocks/>
          </p:cNvSpPr>
          <p:nvPr/>
        </p:nvSpPr>
        <p:spPr>
          <a:xfrm>
            <a:off x="1528440" y="3538623"/>
            <a:ext cx="10344245" cy="129463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000" dirty="0" smtClean="0"/>
              <a:t>In first case </a:t>
            </a:r>
            <a:r>
              <a:rPr lang="en-US" sz="2000" dirty="0" err="1" smtClean="0"/>
              <a:t>readden</a:t>
            </a:r>
            <a:r>
              <a:rPr lang="en-US" sz="2000" dirty="0" smtClean="0"/>
              <a:t> bytes are 0 . That means that the position that the client wants is out of the length of the file.</a:t>
            </a:r>
          </a:p>
          <a:p>
            <a:r>
              <a:rPr lang="en-US" sz="2000" dirty="0" smtClean="0"/>
              <a:t>The </a:t>
            </a:r>
            <a:r>
              <a:rPr lang="en-US" sz="2000" dirty="0" err="1" smtClean="0"/>
              <a:t>tmod</a:t>
            </a:r>
            <a:r>
              <a:rPr lang="en-US" sz="2000" dirty="0" smtClean="0"/>
              <a:t> is the last version of the file.</a:t>
            </a:r>
          </a:p>
          <a:p>
            <a:endParaRPr lang="el-GR" sz="2000" dirty="0"/>
          </a:p>
        </p:txBody>
      </p:sp>
      <p:sp>
        <p:nvSpPr>
          <p:cNvPr id="7" name="Θέση περιεχομένου 2"/>
          <p:cNvSpPr txBox="1">
            <a:spLocks/>
          </p:cNvSpPr>
          <p:nvPr/>
        </p:nvSpPr>
        <p:spPr>
          <a:xfrm>
            <a:off x="1528441" y="2331073"/>
            <a:ext cx="9418602" cy="339556"/>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000" dirty="0" smtClean="0"/>
              <a:t>Type is R in every situation</a:t>
            </a:r>
          </a:p>
          <a:p>
            <a:endParaRPr lang="el-GR" sz="2000" dirty="0"/>
          </a:p>
        </p:txBody>
      </p:sp>
      <p:graphicFrame>
        <p:nvGraphicFramePr>
          <p:cNvPr id="10" name="Πίνακας 9"/>
          <p:cNvGraphicFramePr>
            <a:graphicFrameLocks noGrp="1"/>
          </p:cNvGraphicFramePr>
          <p:nvPr>
            <p:extLst>
              <p:ext uri="{D42A27DB-BD31-4B8C-83A1-F6EECF244321}">
                <p14:modId xmlns:p14="http://schemas.microsoft.com/office/powerpoint/2010/main" val="33144420"/>
              </p:ext>
            </p:extLst>
          </p:nvPr>
        </p:nvGraphicFramePr>
        <p:xfrm>
          <a:off x="1154954" y="4833257"/>
          <a:ext cx="9197587" cy="806112"/>
        </p:xfrm>
        <a:graphic>
          <a:graphicData uri="http://schemas.openxmlformats.org/drawingml/2006/table">
            <a:tbl>
              <a:tblPr firstRow="1" bandRow="1">
                <a:tableStyleId>{5C22544A-7EE6-4342-B048-85BDC9FD1C3A}</a:tableStyleId>
              </a:tblPr>
              <a:tblGrid>
                <a:gridCol w="1568591"/>
                <a:gridCol w="1815337"/>
                <a:gridCol w="5813659"/>
              </a:tblGrid>
              <a:tr h="440352">
                <a:tc>
                  <a:txBody>
                    <a:bodyPr/>
                    <a:lstStyle/>
                    <a:p>
                      <a:pPr algn="ctr"/>
                      <a:r>
                        <a:rPr lang="en-US" dirty="0" smtClean="0"/>
                        <a:t>type</a:t>
                      </a:r>
                      <a:endParaRPr lang="el-GR" dirty="0"/>
                    </a:p>
                  </a:txBody>
                  <a:tcPr/>
                </a:tc>
                <a:tc>
                  <a:txBody>
                    <a:bodyPr/>
                    <a:lstStyle/>
                    <a:p>
                      <a:pPr algn="ctr"/>
                      <a:r>
                        <a:rPr lang="en-US" dirty="0" smtClean="0"/>
                        <a:t>seqno</a:t>
                      </a:r>
                      <a:endParaRPr lang="el-GR" dirty="0"/>
                    </a:p>
                  </a:txBody>
                  <a:tcPr/>
                </a:tc>
                <a:tc>
                  <a:txBody>
                    <a:bodyPr/>
                    <a:lstStyle/>
                    <a:p>
                      <a:pPr algn="ctr"/>
                      <a:r>
                        <a:rPr lang="en-US" baseline="0" dirty="0" smtClean="0"/>
                        <a:t>Read bytes number</a:t>
                      </a:r>
                      <a:endParaRPr lang="el-GR" dirty="0"/>
                    </a:p>
                  </a:txBody>
                  <a:tcPr/>
                </a:tc>
              </a:tr>
              <a:tr h="255124">
                <a:tc>
                  <a:txBody>
                    <a:bodyPr/>
                    <a:lstStyle/>
                    <a:p>
                      <a:pPr algn="ctr"/>
                      <a:r>
                        <a:rPr lang="en-US" dirty="0" smtClean="0"/>
                        <a:t>1 byte</a:t>
                      </a:r>
                      <a:endParaRPr lang="el-GR" dirty="0"/>
                    </a:p>
                  </a:txBody>
                  <a:tcPr/>
                </a:tc>
                <a:tc>
                  <a:txBody>
                    <a:bodyPr/>
                    <a:lstStyle/>
                    <a:p>
                      <a:pPr algn="ctr"/>
                      <a:r>
                        <a:rPr lang="en-US" dirty="0" smtClean="0"/>
                        <a:t>4 bytes</a:t>
                      </a:r>
                      <a:endParaRPr lang="el-GR" dirty="0"/>
                    </a:p>
                  </a:txBody>
                  <a:tcPr/>
                </a:tc>
                <a:tc>
                  <a:txBody>
                    <a:bodyPr/>
                    <a:lstStyle/>
                    <a:p>
                      <a:pPr algn="ctr"/>
                      <a:r>
                        <a:rPr lang="en-US" dirty="0" smtClean="0"/>
                        <a:t>4 bytes</a:t>
                      </a:r>
                      <a:endParaRPr lang="el-GR" dirty="0"/>
                    </a:p>
                  </a:txBody>
                  <a:tcPr/>
                </a:tc>
              </a:tr>
            </a:tbl>
          </a:graphicData>
        </a:graphic>
      </p:graphicFrame>
      <p:sp>
        <p:nvSpPr>
          <p:cNvPr id="11" name="Θέση περιεχομένου 2"/>
          <p:cNvSpPr txBox="1">
            <a:spLocks/>
          </p:cNvSpPr>
          <p:nvPr/>
        </p:nvSpPr>
        <p:spPr>
          <a:xfrm>
            <a:off x="1528439" y="5701250"/>
            <a:ext cx="10344245" cy="11567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000" dirty="0" smtClean="0"/>
              <a:t>In this situation the read bytes is set to -1 and it means that an error occur on read</a:t>
            </a:r>
          </a:p>
          <a:p>
            <a:r>
              <a:rPr lang="en-US" sz="2000" dirty="0" smtClean="0"/>
              <a:t>So the client api will also return -1 to user.</a:t>
            </a:r>
          </a:p>
          <a:p>
            <a:endParaRPr lang="el-GR" sz="2000" dirty="0"/>
          </a:p>
        </p:txBody>
      </p:sp>
    </p:spTree>
    <p:extLst>
      <p:ext uri="{BB962C8B-B14F-4D97-AF65-F5344CB8AC3E}">
        <p14:creationId xmlns:p14="http://schemas.microsoft.com/office/powerpoint/2010/main" val="12103025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a:t>Read server side (1/2)</a:t>
            </a:r>
            <a:endParaRPr lang="el-GR" dirty="0"/>
          </a:p>
        </p:txBody>
      </p:sp>
      <p:sp>
        <p:nvSpPr>
          <p:cNvPr id="3" name="Θέση περιεχομένου 2"/>
          <p:cNvSpPr>
            <a:spLocks noGrp="1"/>
          </p:cNvSpPr>
          <p:nvPr>
            <p:ph idx="1"/>
          </p:nvPr>
        </p:nvSpPr>
        <p:spPr>
          <a:xfrm>
            <a:off x="1285583" y="3860801"/>
            <a:ext cx="8761413" cy="2496458"/>
          </a:xfrm>
        </p:spPr>
        <p:txBody>
          <a:bodyPr>
            <a:normAutofit/>
          </a:bodyPr>
          <a:lstStyle/>
          <a:p>
            <a:r>
              <a:rPr lang="en-US" dirty="0" smtClean="0"/>
              <a:t>In this case is when the bytes  have been </a:t>
            </a:r>
            <a:r>
              <a:rPr lang="en-US" dirty="0" err="1" smtClean="0"/>
              <a:t>readden</a:t>
            </a:r>
            <a:r>
              <a:rPr lang="en-US" dirty="0" smtClean="0"/>
              <a:t> right .</a:t>
            </a:r>
          </a:p>
          <a:p>
            <a:r>
              <a:rPr lang="en-US" dirty="0" smtClean="0"/>
              <a:t>The read bytes is the number of the bytes that have been </a:t>
            </a:r>
            <a:r>
              <a:rPr lang="en-US" dirty="0" err="1" smtClean="0"/>
              <a:t>readen</a:t>
            </a:r>
            <a:r>
              <a:rPr lang="en-US" dirty="0" smtClean="0"/>
              <a:t>. </a:t>
            </a:r>
          </a:p>
          <a:p>
            <a:endParaRPr lang="el-GR" dirty="0"/>
          </a:p>
          <a:p>
            <a:endParaRPr lang="el-GR" dirty="0"/>
          </a:p>
        </p:txBody>
      </p:sp>
      <p:sp>
        <p:nvSpPr>
          <p:cNvPr id="4" name="Θέση αριθμού διαφάνειας 3"/>
          <p:cNvSpPr>
            <a:spLocks noGrp="1"/>
          </p:cNvSpPr>
          <p:nvPr>
            <p:ph type="sldNum" sz="quarter" idx="12"/>
          </p:nvPr>
        </p:nvSpPr>
        <p:spPr/>
        <p:txBody>
          <a:bodyPr/>
          <a:lstStyle/>
          <a:p>
            <a:fld id="{519954A3-9DFD-4C44-94BA-B95130A3BA1C}" type="slidenum">
              <a:rPr lang="en-US" smtClean="0"/>
              <a:t>27</a:t>
            </a:fld>
            <a:endParaRPr lang="en-US" dirty="0"/>
          </a:p>
        </p:txBody>
      </p:sp>
      <p:graphicFrame>
        <p:nvGraphicFramePr>
          <p:cNvPr id="5" name="Πίνακας 4"/>
          <p:cNvGraphicFramePr>
            <a:graphicFrameLocks noGrp="1"/>
          </p:cNvGraphicFramePr>
          <p:nvPr>
            <p:extLst>
              <p:ext uri="{D42A27DB-BD31-4B8C-83A1-F6EECF244321}">
                <p14:modId xmlns:p14="http://schemas.microsoft.com/office/powerpoint/2010/main" val="1229167040"/>
              </p:ext>
            </p:extLst>
          </p:nvPr>
        </p:nvGraphicFramePr>
        <p:xfrm>
          <a:off x="101599" y="2603500"/>
          <a:ext cx="12090400" cy="1005840"/>
        </p:xfrm>
        <a:graphic>
          <a:graphicData uri="http://schemas.openxmlformats.org/drawingml/2006/table">
            <a:tbl>
              <a:tblPr firstRow="1" bandRow="1">
                <a:tableStyleId>{5C22544A-7EE6-4342-B048-85BDC9FD1C3A}</a:tableStyleId>
              </a:tblPr>
              <a:tblGrid>
                <a:gridCol w="1013094"/>
                <a:gridCol w="1172457"/>
                <a:gridCol w="3754822"/>
                <a:gridCol w="2124846"/>
                <a:gridCol w="4025181"/>
              </a:tblGrid>
              <a:tr h="274186">
                <a:tc>
                  <a:txBody>
                    <a:bodyPr/>
                    <a:lstStyle/>
                    <a:p>
                      <a:pPr algn="ctr"/>
                      <a:r>
                        <a:rPr lang="en-US" dirty="0" smtClean="0"/>
                        <a:t>type</a:t>
                      </a:r>
                      <a:endParaRPr lang="el-GR" dirty="0"/>
                    </a:p>
                  </a:txBody>
                  <a:tcPr/>
                </a:tc>
                <a:tc>
                  <a:txBody>
                    <a:bodyPr/>
                    <a:lstStyle/>
                    <a:p>
                      <a:pPr algn="ctr"/>
                      <a:r>
                        <a:rPr lang="en-US" dirty="0" smtClean="0"/>
                        <a:t>seqno</a:t>
                      </a:r>
                      <a:endParaRPr lang="el-GR" dirty="0"/>
                    </a:p>
                  </a:txBody>
                  <a:tcPr/>
                </a:tc>
                <a:tc>
                  <a:txBody>
                    <a:bodyPr/>
                    <a:lstStyle/>
                    <a:p>
                      <a:pPr algn="ctr"/>
                      <a:r>
                        <a:rPr lang="en-US" dirty="0" smtClean="0"/>
                        <a:t>Read </a:t>
                      </a:r>
                      <a:r>
                        <a:rPr lang="en-US" baseline="0" dirty="0" smtClean="0"/>
                        <a:t>bytes number</a:t>
                      </a:r>
                      <a:endParaRPr lang="el-GR" dirty="0"/>
                    </a:p>
                  </a:txBody>
                  <a:tcPr/>
                </a:tc>
                <a:tc>
                  <a:txBody>
                    <a:bodyPr/>
                    <a:lstStyle/>
                    <a:p>
                      <a:pPr algn="ctr"/>
                      <a:r>
                        <a:rPr lang="en-US" dirty="0" err="1" smtClean="0"/>
                        <a:t>tmod</a:t>
                      </a:r>
                      <a:endParaRPr lang="el-GR" dirty="0"/>
                    </a:p>
                  </a:txBody>
                  <a:tcPr/>
                </a:tc>
                <a:tc>
                  <a:txBody>
                    <a:bodyPr/>
                    <a:lstStyle/>
                    <a:p>
                      <a:pPr algn="ctr"/>
                      <a:r>
                        <a:rPr lang="en-US" dirty="0" smtClean="0"/>
                        <a:t>data</a:t>
                      </a:r>
                      <a:endParaRPr lang="el-GR" dirty="0"/>
                    </a:p>
                  </a:txBody>
                  <a:tcPr/>
                </a:tc>
              </a:tr>
              <a:tr h="518657">
                <a:tc>
                  <a:txBody>
                    <a:bodyPr/>
                    <a:lstStyle/>
                    <a:p>
                      <a:pPr algn="ctr"/>
                      <a:r>
                        <a:rPr lang="en-US" dirty="0" smtClean="0"/>
                        <a:t>1 byte</a:t>
                      </a:r>
                      <a:endParaRPr lang="el-GR" dirty="0"/>
                    </a:p>
                  </a:txBody>
                  <a:tcPr/>
                </a:tc>
                <a:tc>
                  <a:txBody>
                    <a:bodyPr/>
                    <a:lstStyle/>
                    <a:p>
                      <a:pPr algn="ctr"/>
                      <a:r>
                        <a:rPr lang="en-US" dirty="0" smtClean="0"/>
                        <a:t>4 bytes</a:t>
                      </a:r>
                      <a:endParaRPr lang="el-GR" dirty="0"/>
                    </a:p>
                  </a:txBody>
                  <a:tcPr/>
                </a:tc>
                <a:tc>
                  <a:txBody>
                    <a:bodyPr/>
                    <a:lstStyle/>
                    <a:p>
                      <a:pPr algn="ctr"/>
                      <a:r>
                        <a:rPr lang="en-US" dirty="0" smtClean="0"/>
                        <a:t>4 bytes</a:t>
                      </a:r>
                      <a:endParaRPr lang="el-GR" dirty="0"/>
                    </a:p>
                  </a:txBody>
                  <a:tcPr/>
                </a:tc>
                <a:tc>
                  <a:txBody>
                    <a:bodyPr/>
                    <a:lstStyle/>
                    <a:p>
                      <a:pPr algn="ctr"/>
                      <a:r>
                        <a:rPr lang="en-US" dirty="0" smtClean="0"/>
                        <a:t>4 bytes</a:t>
                      </a:r>
                      <a:endParaRPr lang="el-GR"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1byte *read </a:t>
                      </a:r>
                      <a:r>
                        <a:rPr lang="en-US" baseline="0" dirty="0" smtClean="0"/>
                        <a:t>bytes number</a:t>
                      </a:r>
                      <a:endParaRPr lang="el-GR" dirty="0" smtClean="0"/>
                    </a:p>
                    <a:p>
                      <a:pPr algn="ctr"/>
                      <a:endParaRPr lang="el-GR" dirty="0"/>
                    </a:p>
                  </a:txBody>
                  <a:tcPr/>
                </a:tc>
              </a:tr>
            </a:tbl>
          </a:graphicData>
        </a:graphic>
      </p:graphicFrame>
    </p:spTree>
    <p:extLst>
      <p:ext uri="{BB962C8B-B14F-4D97-AF65-F5344CB8AC3E}">
        <p14:creationId xmlns:p14="http://schemas.microsoft.com/office/powerpoint/2010/main" val="25149094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Mod message client side</a:t>
            </a:r>
            <a:endParaRPr lang="el-GR" dirty="0"/>
          </a:p>
        </p:txBody>
      </p:sp>
      <p:graphicFrame>
        <p:nvGraphicFramePr>
          <p:cNvPr id="5" name="Θέση περιεχομένου 4"/>
          <p:cNvGraphicFramePr>
            <a:graphicFrameLocks noGrp="1"/>
          </p:cNvGraphicFramePr>
          <p:nvPr>
            <p:ph idx="1"/>
            <p:extLst>
              <p:ext uri="{D42A27DB-BD31-4B8C-83A1-F6EECF244321}">
                <p14:modId xmlns:p14="http://schemas.microsoft.com/office/powerpoint/2010/main" val="3570560076"/>
              </p:ext>
            </p:extLst>
          </p:nvPr>
        </p:nvGraphicFramePr>
        <p:xfrm>
          <a:off x="754745" y="2603500"/>
          <a:ext cx="10682514" cy="741680"/>
        </p:xfrm>
        <a:graphic>
          <a:graphicData uri="http://schemas.openxmlformats.org/drawingml/2006/table">
            <a:tbl>
              <a:tblPr firstRow="1" bandRow="1">
                <a:tableStyleId>{5C22544A-7EE6-4342-B048-85BDC9FD1C3A}</a:tableStyleId>
              </a:tblPr>
              <a:tblGrid>
                <a:gridCol w="1780419"/>
                <a:gridCol w="1780419"/>
                <a:gridCol w="1780419"/>
                <a:gridCol w="1780419"/>
                <a:gridCol w="1780419"/>
                <a:gridCol w="1780419"/>
              </a:tblGrid>
              <a:tr h="370840">
                <a:tc>
                  <a:txBody>
                    <a:bodyPr/>
                    <a:lstStyle/>
                    <a:p>
                      <a:pPr algn="ctr"/>
                      <a:r>
                        <a:rPr lang="en-US" dirty="0" smtClean="0"/>
                        <a:t>type</a:t>
                      </a:r>
                      <a:endParaRPr lang="el-GR" dirty="0"/>
                    </a:p>
                  </a:txBody>
                  <a:tcPr/>
                </a:tc>
                <a:tc>
                  <a:txBody>
                    <a:bodyPr/>
                    <a:lstStyle/>
                    <a:p>
                      <a:pPr algn="ctr"/>
                      <a:r>
                        <a:rPr lang="en-US" dirty="0" smtClean="0"/>
                        <a:t>seqno</a:t>
                      </a:r>
                      <a:endParaRPr lang="el-GR" dirty="0"/>
                    </a:p>
                  </a:txBody>
                  <a:tcPr/>
                </a:tc>
                <a:tc>
                  <a:txBody>
                    <a:bodyPr/>
                    <a:lstStyle/>
                    <a:p>
                      <a:pPr algn="ctr"/>
                      <a:r>
                        <a:rPr lang="en-US" dirty="0" smtClean="0"/>
                        <a:t>codename</a:t>
                      </a:r>
                      <a:endParaRPr lang="el-GR" dirty="0"/>
                    </a:p>
                  </a:txBody>
                  <a:tcPr/>
                </a:tc>
                <a:tc>
                  <a:txBody>
                    <a:bodyPr/>
                    <a:lstStyle/>
                    <a:p>
                      <a:pPr algn="ctr"/>
                      <a:r>
                        <a:rPr lang="en-US" dirty="0" err="1" smtClean="0"/>
                        <a:t>start_position</a:t>
                      </a:r>
                      <a:endParaRPr lang="el-GR" dirty="0"/>
                    </a:p>
                  </a:txBody>
                  <a:tcPr/>
                </a:tc>
                <a:tc>
                  <a:txBody>
                    <a:bodyPr/>
                    <a:lstStyle/>
                    <a:p>
                      <a:pPr algn="ctr"/>
                      <a:r>
                        <a:rPr lang="en-US" dirty="0" err="1" smtClean="0"/>
                        <a:t>Num_of_bytes</a:t>
                      </a:r>
                      <a:endParaRPr lang="el-GR" dirty="0"/>
                    </a:p>
                  </a:txBody>
                  <a:tcPr/>
                </a:tc>
                <a:tc>
                  <a:txBody>
                    <a:bodyPr/>
                    <a:lstStyle/>
                    <a:p>
                      <a:pPr algn="ctr"/>
                      <a:r>
                        <a:rPr lang="en-US" dirty="0" err="1" smtClean="0"/>
                        <a:t>tmod</a:t>
                      </a:r>
                      <a:endParaRPr lang="el-GR" dirty="0"/>
                    </a:p>
                  </a:txBody>
                  <a:tcPr/>
                </a:tc>
              </a:tr>
              <a:tr h="370840">
                <a:tc>
                  <a:txBody>
                    <a:bodyPr/>
                    <a:lstStyle/>
                    <a:p>
                      <a:pPr algn="ctr"/>
                      <a:r>
                        <a:rPr lang="en-US" dirty="0" smtClean="0"/>
                        <a:t>1 byte</a:t>
                      </a:r>
                      <a:endParaRPr lang="el-GR" dirty="0"/>
                    </a:p>
                  </a:txBody>
                  <a:tcPr/>
                </a:tc>
                <a:tc>
                  <a:txBody>
                    <a:bodyPr/>
                    <a:lstStyle/>
                    <a:p>
                      <a:pPr algn="ctr"/>
                      <a:r>
                        <a:rPr lang="en-US" dirty="0" smtClean="0"/>
                        <a:t>4 bytes</a:t>
                      </a:r>
                      <a:endParaRPr lang="el-GR" dirty="0"/>
                    </a:p>
                  </a:txBody>
                  <a:tcPr/>
                </a:tc>
                <a:tc>
                  <a:txBody>
                    <a:bodyPr/>
                    <a:lstStyle/>
                    <a:p>
                      <a:pPr algn="ctr"/>
                      <a:r>
                        <a:rPr lang="en-US" dirty="0" smtClean="0"/>
                        <a:t>4 bytes</a:t>
                      </a:r>
                      <a:endParaRPr lang="el-GR" dirty="0"/>
                    </a:p>
                  </a:txBody>
                  <a:tcPr/>
                </a:tc>
                <a:tc>
                  <a:txBody>
                    <a:bodyPr/>
                    <a:lstStyle/>
                    <a:p>
                      <a:pPr algn="ctr"/>
                      <a:r>
                        <a:rPr lang="en-US" dirty="0" smtClean="0"/>
                        <a:t>4 bytes</a:t>
                      </a:r>
                      <a:endParaRPr lang="el-GR" dirty="0"/>
                    </a:p>
                  </a:txBody>
                  <a:tcPr/>
                </a:tc>
                <a:tc>
                  <a:txBody>
                    <a:bodyPr/>
                    <a:lstStyle/>
                    <a:p>
                      <a:pPr algn="ctr"/>
                      <a:r>
                        <a:rPr lang="en-US" dirty="0" smtClean="0"/>
                        <a:t>4 bytes</a:t>
                      </a:r>
                      <a:endParaRPr lang="el-GR" dirty="0"/>
                    </a:p>
                  </a:txBody>
                  <a:tcPr/>
                </a:tc>
                <a:tc>
                  <a:txBody>
                    <a:bodyPr/>
                    <a:lstStyle/>
                    <a:p>
                      <a:pPr algn="ctr"/>
                      <a:r>
                        <a:rPr lang="en-US" dirty="0" smtClean="0"/>
                        <a:t>4 bytes</a:t>
                      </a:r>
                      <a:endParaRPr lang="el-GR" dirty="0"/>
                    </a:p>
                  </a:txBody>
                  <a:tcPr/>
                </a:tc>
              </a:tr>
            </a:tbl>
          </a:graphicData>
        </a:graphic>
      </p:graphicFrame>
      <p:sp>
        <p:nvSpPr>
          <p:cNvPr id="4" name="Θέση αριθμού διαφάνειας 3"/>
          <p:cNvSpPr>
            <a:spLocks noGrp="1"/>
          </p:cNvSpPr>
          <p:nvPr>
            <p:ph type="sldNum" sz="quarter" idx="12"/>
          </p:nvPr>
        </p:nvSpPr>
        <p:spPr/>
        <p:txBody>
          <a:bodyPr/>
          <a:lstStyle/>
          <a:p>
            <a:fld id="{519954A3-9DFD-4C44-94BA-B95130A3BA1C}" type="slidenum">
              <a:rPr lang="en-US" smtClean="0"/>
              <a:t>28</a:t>
            </a:fld>
            <a:endParaRPr lang="en-US" dirty="0"/>
          </a:p>
        </p:txBody>
      </p:sp>
      <p:sp>
        <p:nvSpPr>
          <p:cNvPr id="6" name="Θέση περιεχομένου 2"/>
          <p:cNvSpPr txBox="1">
            <a:spLocks/>
          </p:cNvSpPr>
          <p:nvPr/>
        </p:nvSpPr>
        <p:spPr>
          <a:xfrm>
            <a:off x="1528441" y="3701143"/>
            <a:ext cx="9418602" cy="26996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000" dirty="0" smtClean="0"/>
              <a:t>Type is </a:t>
            </a:r>
            <a:r>
              <a:rPr lang="en-US" sz="2000" dirty="0"/>
              <a:t>M</a:t>
            </a:r>
            <a:r>
              <a:rPr lang="en-US" sz="2000" dirty="0" smtClean="0"/>
              <a:t> .</a:t>
            </a:r>
          </a:p>
          <a:p>
            <a:r>
              <a:rPr lang="en-US" sz="2000" dirty="0" smtClean="0"/>
              <a:t>Start position is the position in file from which the server will start read.</a:t>
            </a:r>
          </a:p>
          <a:p>
            <a:r>
              <a:rPr lang="en-US" sz="2000" dirty="0" err="1" smtClean="0"/>
              <a:t>Num</a:t>
            </a:r>
            <a:r>
              <a:rPr lang="en-US" sz="2000" dirty="0" smtClean="0"/>
              <a:t> of bytes is the number of bytes that we want the server read.</a:t>
            </a:r>
          </a:p>
          <a:p>
            <a:r>
              <a:rPr lang="en-US" sz="2000" dirty="0" err="1" smtClean="0"/>
              <a:t>Tmod</a:t>
            </a:r>
            <a:r>
              <a:rPr lang="en-US" sz="2000" dirty="0" smtClean="0"/>
              <a:t> is the version of the file from which we keep the data .</a:t>
            </a:r>
          </a:p>
          <a:p>
            <a:r>
              <a:rPr lang="en-US" sz="2000" dirty="0" smtClean="0"/>
              <a:t>This message is send when the freshness is expired but the data is in memory.</a:t>
            </a:r>
          </a:p>
          <a:p>
            <a:endParaRPr lang="en-US" sz="2000" dirty="0" smtClean="0"/>
          </a:p>
          <a:p>
            <a:endParaRPr lang="el-GR" sz="2000" dirty="0"/>
          </a:p>
        </p:txBody>
      </p:sp>
    </p:spTree>
    <p:extLst>
      <p:ext uri="{BB962C8B-B14F-4D97-AF65-F5344CB8AC3E}">
        <p14:creationId xmlns:p14="http://schemas.microsoft.com/office/powerpoint/2010/main" val="16421960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a:t>Mod message </a:t>
            </a:r>
            <a:r>
              <a:rPr lang="en-US" dirty="0" smtClean="0"/>
              <a:t>server side(1/2)</a:t>
            </a:r>
            <a:endParaRPr lang="el-GR" dirty="0"/>
          </a:p>
        </p:txBody>
      </p:sp>
      <p:sp>
        <p:nvSpPr>
          <p:cNvPr id="3" name="Θέση περιεχομένου 2"/>
          <p:cNvSpPr>
            <a:spLocks noGrp="1"/>
          </p:cNvSpPr>
          <p:nvPr>
            <p:ph idx="1"/>
          </p:nvPr>
        </p:nvSpPr>
        <p:spPr>
          <a:xfrm>
            <a:off x="1154954" y="2380344"/>
            <a:ext cx="10035785" cy="391886"/>
          </a:xfrm>
        </p:spPr>
        <p:txBody>
          <a:bodyPr/>
          <a:lstStyle/>
          <a:p>
            <a:r>
              <a:rPr lang="en-US" dirty="0" smtClean="0"/>
              <a:t>Type is M in every situation .</a:t>
            </a:r>
            <a:endParaRPr lang="el-GR" dirty="0"/>
          </a:p>
        </p:txBody>
      </p:sp>
      <p:sp>
        <p:nvSpPr>
          <p:cNvPr id="4" name="Θέση αριθμού διαφάνειας 3"/>
          <p:cNvSpPr>
            <a:spLocks noGrp="1"/>
          </p:cNvSpPr>
          <p:nvPr>
            <p:ph type="sldNum" sz="quarter" idx="12"/>
          </p:nvPr>
        </p:nvSpPr>
        <p:spPr/>
        <p:txBody>
          <a:bodyPr/>
          <a:lstStyle/>
          <a:p>
            <a:fld id="{519954A3-9DFD-4C44-94BA-B95130A3BA1C}" type="slidenum">
              <a:rPr lang="en-US" smtClean="0"/>
              <a:t>29</a:t>
            </a:fld>
            <a:endParaRPr lang="en-US" dirty="0"/>
          </a:p>
        </p:txBody>
      </p:sp>
      <p:graphicFrame>
        <p:nvGraphicFramePr>
          <p:cNvPr id="5" name="Πίνακας 4"/>
          <p:cNvGraphicFramePr>
            <a:graphicFrameLocks noGrp="1"/>
          </p:cNvGraphicFramePr>
          <p:nvPr>
            <p:extLst>
              <p:ext uri="{D42A27DB-BD31-4B8C-83A1-F6EECF244321}">
                <p14:modId xmlns:p14="http://schemas.microsoft.com/office/powerpoint/2010/main" val="3019258554"/>
              </p:ext>
            </p:extLst>
          </p:nvPr>
        </p:nvGraphicFramePr>
        <p:xfrm>
          <a:off x="1471660" y="2772230"/>
          <a:ext cx="8128000" cy="731520"/>
        </p:xfrm>
        <a:graphic>
          <a:graphicData uri="http://schemas.openxmlformats.org/drawingml/2006/table">
            <a:tbl>
              <a:tblPr firstRow="1" bandRow="1">
                <a:tableStyleId>{5C22544A-7EE6-4342-B048-85BDC9FD1C3A}</a:tableStyleId>
              </a:tblPr>
              <a:tblGrid>
                <a:gridCol w="2032000"/>
                <a:gridCol w="2032000"/>
                <a:gridCol w="2032000"/>
                <a:gridCol w="2032000"/>
              </a:tblGrid>
              <a:tr h="359712">
                <a:tc>
                  <a:txBody>
                    <a:bodyPr/>
                    <a:lstStyle/>
                    <a:p>
                      <a:pPr algn="ctr"/>
                      <a:r>
                        <a:rPr lang="en-US" dirty="0" smtClean="0"/>
                        <a:t>type</a:t>
                      </a:r>
                      <a:endParaRPr lang="el-GR" dirty="0"/>
                    </a:p>
                  </a:txBody>
                  <a:tcPr/>
                </a:tc>
                <a:tc>
                  <a:txBody>
                    <a:bodyPr/>
                    <a:lstStyle/>
                    <a:p>
                      <a:pPr algn="ctr"/>
                      <a:r>
                        <a:rPr lang="en-US" dirty="0" smtClean="0"/>
                        <a:t>seqno</a:t>
                      </a:r>
                      <a:endParaRPr lang="el-GR" dirty="0"/>
                    </a:p>
                  </a:txBody>
                  <a:tcPr/>
                </a:tc>
                <a:tc>
                  <a:txBody>
                    <a:bodyPr/>
                    <a:lstStyle/>
                    <a:p>
                      <a:pPr algn="ctr"/>
                      <a:r>
                        <a:rPr lang="en-US" dirty="0" err="1" smtClean="0"/>
                        <a:t>tmod</a:t>
                      </a:r>
                      <a:endParaRPr lang="el-GR" dirty="0"/>
                    </a:p>
                  </a:txBody>
                  <a:tcPr/>
                </a:tc>
                <a:tc>
                  <a:txBody>
                    <a:bodyPr/>
                    <a:lstStyle/>
                    <a:p>
                      <a:pPr algn="ctr"/>
                      <a:r>
                        <a:rPr lang="en-US" dirty="0" err="1" smtClean="0"/>
                        <a:t>readden_bytes</a:t>
                      </a:r>
                      <a:endParaRPr lang="el-GR" dirty="0"/>
                    </a:p>
                  </a:txBody>
                  <a:tcPr/>
                </a:tc>
              </a:tr>
              <a:tr h="315687">
                <a:tc>
                  <a:txBody>
                    <a:bodyPr/>
                    <a:lstStyle/>
                    <a:p>
                      <a:pPr algn="ctr"/>
                      <a:r>
                        <a:rPr lang="en-US" dirty="0" smtClean="0"/>
                        <a:t>1 byte</a:t>
                      </a:r>
                      <a:endParaRPr lang="el-GR" dirty="0"/>
                    </a:p>
                  </a:txBody>
                  <a:tcPr/>
                </a:tc>
                <a:tc>
                  <a:txBody>
                    <a:bodyPr/>
                    <a:lstStyle/>
                    <a:p>
                      <a:pPr algn="ctr"/>
                      <a:r>
                        <a:rPr lang="en-US" dirty="0" smtClean="0"/>
                        <a:t>4 bytes</a:t>
                      </a:r>
                      <a:endParaRPr lang="el-GR" dirty="0"/>
                    </a:p>
                  </a:txBody>
                  <a:tcPr/>
                </a:tc>
                <a:tc>
                  <a:txBody>
                    <a:bodyPr/>
                    <a:lstStyle/>
                    <a:p>
                      <a:pPr algn="ctr"/>
                      <a:r>
                        <a:rPr lang="en-US" dirty="0" smtClean="0"/>
                        <a:t>4 bytes</a:t>
                      </a:r>
                      <a:endParaRPr lang="el-GR" dirty="0"/>
                    </a:p>
                  </a:txBody>
                  <a:tcPr/>
                </a:tc>
                <a:tc>
                  <a:txBody>
                    <a:bodyPr/>
                    <a:lstStyle/>
                    <a:p>
                      <a:pPr algn="ctr"/>
                      <a:r>
                        <a:rPr lang="en-US" dirty="0" smtClean="0"/>
                        <a:t>4 bytes</a:t>
                      </a:r>
                      <a:endParaRPr lang="el-GR" dirty="0"/>
                    </a:p>
                  </a:txBody>
                  <a:tcPr/>
                </a:tc>
              </a:tr>
            </a:tbl>
          </a:graphicData>
        </a:graphic>
      </p:graphicFrame>
      <p:sp>
        <p:nvSpPr>
          <p:cNvPr id="6" name="Θέση περιεχομένου 2"/>
          <p:cNvSpPr txBox="1">
            <a:spLocks/>
          </p:cNvSpPr>
          <p:nvPr/>
        </p:nvSpPr>
        <p:spPr>
          <a:xfrm>
            <a:off x="1154954" y="3773228"/>
            <a:ext cx="10035785" cy="69717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smtClean="0"/>
              <a:t>In this case </a:t>
            </a:r>
            <a:r>
              <a:rPr lang="en-US" dirty="0" err="1" smtClean="0"/>
              <a:t>tmod</a:t>
            </a:r>
            <a:r>
              <a:rPr lang="en-US" dirty="0" smtClean="0"/>
              <a:t> is 0 and </a:t>
            </a:r>
            <a:r>
              <a:rPr lang="en-US" dirty="0" err="1" smtClean="0"/>
              <a:t>readden</a:t>
            </a:r>
            <a:r>
              <a:rPr lang="en-US" dirty="0" smtClean="0"/>
              <a:t> bytes is -1 and that means that the current </a:t>
            </a:r>
            <a:r>
              <a:rPr lang="en-US" dirty="0" err="1" smtClean="0"/>
              <a:t>tmod</a:t>
            </a:r>
            <a:r>
              <a:rPr lang="en-US" dirty="0" smtClean="0"/>
              <a:t> is the same with this that client send us so we just send a confirmation</a:t>
            </a:r>
            <a:endParaRPr lang="el-GR" dirty="0"/>
          </a:p>
        </p:txBody>
      </p:sp>
      <p:graphicFrame>
        <p:nvGraphicFramePr>
          <p:cNvPr id="8" name="Πίνακας 7"/>
          <p:cNvGraphicFramePr>
            <a:graphicFrameLocks noGrp="1"/>
          </p:cNvGraphicFramePr>
          <p:nvPr>
            <p:extLst>
              <p:ext uri="{D42A27DB-BD31-4B8C-83A1-F6EECF244321}">
                <p14:modId xmlns:p14="http://schemas.microsoft.com/office/powerpoint/2010/main" val="3660374050"/>
              </p:ext>
            </p:extLst>
          </p:nvPr>
        </p:nvGraphicFramePr>
        <p:xfrm>
          <a:off x="1504043" y="4470399"/>
          <a:ext cx="8128000" cy="731520"/>
        </p:xfrm>
        <a:graphic>
          <a:graphicData uri="http://schemas.openxmlformats.org/drawingml/2006/table">
            <a:tbl>
              <a:tblPr firstRow="1" bandRow="1">
                <a:tableStyleId>{5C22544A-7EE6-4342-B048-85BDC9FD1C3A}</a:tableStyleId>
              </a:tblPr>
              <a:tblGrid>
                <a:gridCol w="2032000"/>
                <a:gridCol w="2032000"/>
                <a:gridCol w="2032000"/>
                <a:gridCol w="2032000"/>
              </a:tblGrid>
              <a:tr h="0">
                <a:tc>
                  <a:txBody>
                    <a:bodyPr/>
                    <a:lstStyle/>
                    <a:p>
                      <a:pPr algn="ctr"/>
                      <a:r>
                        <a:rPr lang="en-US" dirty="0" smtClean="0"/>
                        <a:t>type</a:t>
                      </a:r>
                      <a:endParaRPr lang="el-GR" dirty="0"/>
                    </a:p>
                  </a:txBody>
                  <a:tcPr/>
                </a:tc>
                <a:tc>
                  <a:txBody>
                    <a:bodyPr/>
                    <a:lstStyle/>
                    <a:p>
                      <a:pPr algn="ctr"/>
                      <a:r>
                        <a:rPr lang="en-US" dirty="0" smtClean="0"/>
                        <a:t>seqno</a:t>
                      </a:r>
                      <a:endParaRPr lang="el-GR" dirty="0"/>
                    </a:p>
                  </a:txBody>
                  <a:tcPr/>
                </a:tc>
                <a:tc>
                  <a:txBody>
                    <a:bodyPr/>
                    <a:lstStyle/>
                    <a:p>
                      <a:pPr algn="ctr"/>
                      <a:r>
                        <a:rPr lang="en-US" dirty="0" err="1" smtClean="0"/>
                        <a:t>tmod</a:t>
                      </a:r>
                      <a:endParaRPr lang="el-GR" dirty="0"/>
                    </a:p>
                  </a:txBody>
                  <a:tcPr/>
                </a:tc>
                <a:tc>
                  <a:txBody>
                    <a:bodyPr/>
                    <a:lstStyle/>
                    <a:p>
                      <a:pPr algn="ctr"/>
                      <a:r>
                        <a:rPr lang="en-US" dirty="0" err="1" smtClean="0"/>
                        <a:t>readden_bytes</a:t>
                      </a:r>
                      <a:endParaRPr lang="el-GR" dirty="0"/>
                    </a:p>
                  </a:txBody>
                  <a:tcPr/>
                </a:tc>
              </a:tr>
              <a:tr h="315687">
                <a:tc>
                  <a:txBody>
                    <a:bodyPr/>
                    <a:lstStyle/>
                    <a:p>
                      <a:pPr algn="ctr"/>
                      <a:r>
                        <a:rPr lang="en-US" dirty="0" smtClean="0"/>
                        <a:t>1 byte</a:t>
                      </a:r>
                      <a:endParaRPr lang="el-GR" dirty="0"/>
                    </a:p>
                  </a:txBody>
                  <a:tcPr/>
                </a:tc>
                <a:tc>
                  <a:txBody>
                    <a:bodyPr/>
                    <a:lstStyle/>
                    <a:p>
                      <a:pPr algn="ctr"/>
                      <a:r>
                        <a:rPr lang="en-US" dirty="0" smtClean="0"/>
                        <a:t>4 bytes</a:t>
                      </a:r>
                      <a:endParaRPr lang="el-GR" dirty="0"/>
                    </a:p>
                  </a:txBody>
                  <a:tcPr/>
                </a:tc>
                <a:tc>
                  <a:txBody>
                    <a:bodyPr/>
                    <a:lstStyle/>
                    <a:p>
                      <a:pPr algn="ctr"/>
                      <a:r>
                        <a:rPr lang="en-US" dirty="0" smtClean="0"/>
                        <a:t>4 bytes</a:t>
                      </a:r>
                      <a:endParaRPr lang="el-GR" dirty="0"/>
                    </a:p>
                  </a:txBody>
                  <a:tcPr/>
                </a:tc>
                <a:tc>
                  <a:txBody>
                    <a:bodyPr/>
                    <a:lstStyle/>
                    <a:p>
                      <a:pPr algn="ctr"/>
                      <a:r>
                        <a:rPr lang="en-US" dirty="0" smtClean="0"/>
                        <a:t>4 bytes</a:t>
                      </a:r>
                      <a:endParaRPr lang="el-GR" dirty="0"/>
                    </a:p>
                  </a:txBody>
                  <a:tcPr/>
                </a:tc>
              </a:tr>
            </a:tbl>
          </a:graphicData>
        </a:graphic>
      </p:graphicFrame>
      <p:sp>
        <p:nvSpPr>
          <p:cNvPr id="9" name="Θέση περιεχομένου 2"/>
          <p:cNvSpPr txBox="1">
            <a:spLocks/>
          </p:cNvSpPr>
          <p:nvPr/>
        </p:nvSpPr>
        <p:spPr>
          <a:xfrm>
            <a:off x="1154954" y="5471397"/>
            <a:ext cx="10035785" cy="11761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smtClean="0"/>
              <a:t>In this case </a:t>
            </a:r>
            <a:r>
              <a:rPr lang="en-US" dirty="0" err="1" smtClean="0"/>
              <a:t>tmod</a:t>
            </a:r>
            <a:r>
              <a:rPr lang="en-US" dirty="0" smtClean="0"/>
              <a:t> is equal to the current </a:t>
            </a:r>
            <a:r>
              <a:rPr lang="en-US" dirty="0" err="1" smtClean="0"/>
              <a:t>tmod</a:t>
            </a:r>
            <a:r>
              <a:rPr lang="en-US" dirty="0" smtClean="0"/>
              <a:t> and </a:t>
            </a:r>
            <a:r>
              <a:rPr lang="en-US" dirty="0" err="1" smtClean="0"/>
              <a:t>readden</a:t>
            </a:r>
            <a:r>
              <a:rPr lang="en-US" dirty="0" smtClean="0"/>
              <a:t> bytes is 0.</a:t>
            </a:r>
          </a:p>
          <a:p>
            <a:r>
              <a:rPr lang="en-US" dirty="0" smtClean="0"/>
              <a:t>That means that the client wants data out of the file length. (maybe some truncate happen and the client have still the old data)</a:t>
            </a:r>
            <a:endParaRPr lang="el-GR" dirty="0"/>
          </a:p>
        </p:txBody>
      </p:sp>
    </p:spTree>
    <p:extLst>
      <p:ext uri="{BB962C8B-B14F-4D97-AF65-F5344CB8AC3E}">
        <p14:creationId xmlns:p14="http://schemas.microsoft.com/office/powerpoint/2010/main" val="1392378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Client</a:t>
            </a:r>
            <a:endParaRPr lang="el-GR" dirty="0"/>
          </a:p>
        </p:txBody>
      </p:sp>
      <p:sp>
        <p:nvSpPr>
          <p:cNvPr id="3" name="Θέση κειμένου 2"/>
          <p:cNvSpPr>
            <a:spLocks noGrp="1"/>
          </p:cNvSpPr>
          <p:nvPr>
            <p:ph type="body" idx="1"/>
          </p:nvPr>
        </p:nvSpPr>
        <p:spPr/>
        <p:txBody>
          <a:bodyPr/>
          <a:lstStyle/>
          <a:p>
            <a:pPr marL="342900" indent="-342900">
              <a:buFont typeface="Wingdings" panose="05000000000000000000" pitchFamily="2" charset="2"/>
              <a:buChar char="v"/>
            </a:pPr>
            <a:r>
              <a:rPr lang="en-US" dirty="0" smtClean="0"/>
              <a:t>Client app</a:t>
            </a:r>
          </a:p>
          <a:p>
            <a:pPr marL="342900" indent="-342900">
              <a:buFont typeface="Wingdings" panose="05000000000000000000" pitchFamily="2" charset="2"/>
              <a:buChar char="v"/>
            </a:pPr>
            <a:r>
              <a:rPr lang="en-US" dirty="0"/>
              <a:t>Client </a:t>
            </a:r>
            <a:r>
              <a:rPr lang="en-US" dirty="0" smtClean="0"/>
              <a:t>api</a:t>
            </a:r>
          </a:p>
          <a:p>
            <a:pPr marL="342900" indent="-342900">
              <a:buFont typeface="Wingdings" panose="05000000000000000000" pitchFamily="2" charset="2"/>
              <a:buChar char="v"/>
            </a:pPr>
            <a:r>
              <a:rPr lang="en-US" dirty="0"/>
              <a:t>Client files </a:t>
            </a:r>
            <a:r>
              <a:rPr lang="en-US" dirty="0" smtClean="0"/>
              <a:t>class</a:t>
            </a:r>
          </a:p>
          <a:p>
            <a:pPr marL="342900" indent="-342900">
              <a:buFont typeface="Wingdings" panose="05000000000000000000" pitchFamily="2" charset="2"/>
              <a:buChar char="v"/>
            </a:pPr>
            <a:r>
              <a:rPr lang="en-US" dirty="0"/>
              <a:t>Structures in client api</a:t>
            </a:r>
            <a:endParaRPr lang="en-US" dirty="0" smtClean="0"/>
          </a:p>
          <a:p>
            <a:endParaRPr lang="el-GR" dirty="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7037864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a:t>Mod message server </a:t>
            </a:r>
            <a:r>
              <a:rPr lang="en-US" dirty="0" smtClean="0"/>
              <a:t>side(2/2</a:t>
            </a:r>
            <a:r>
              <a:rPr lang="en-US" dirty="0"/>
              <a:t>)</a:t>
            </a:r>
            <a:endParaRPr lang="el-GR" dirty="0"/>
          </a:p>
        </p:txBody>
      </p:sp>
      <p:graphicFrame>
        <p:nvGraphicFramePr>
          <p:cNvPr id="5" name="Θέση περιεχομένου 4"/>
          <p:cNvGraphicFramePr>
            <a:graphicFrameLocks noGrp="1"/>
          </p:cNvGraphicFramePr>
          <p:nvPr>
            <p:ph idx="1"/>
            <p:extLst>
              <p:ext uri="{D42A27DB-BD31-4B8C-83A1-F6EECF244321}">
                <p14:modId xmlns:p14="http://schemas.microsoft.com/office/powerpoint/2010/main" val="3902883919"/>
              </p:ext>
            </p:extLst>
          </p:nvPr>
        </p:nvGraphicFramePr>
        <p:xfrm>
          <a:off x="1489529" y="2584224"/>
          <a:ext cx="8128000" cy="731520"/>
        </p:xfrm>
        <a:graphic>
          <a:graphicData uri="http://schemas.openxmlformats.org/drawingml/2006/table">
            <a:tbl>
              <a:tblPr firstRow="1" bandRow="1">
                <a:tableStyleId>{5C22544A-7EE6-4342-B048-85BDC9FD1C3A}</a:tableStyleId>
              </a:tblPr>
              <a:tblGrid>
                <a:gridCol w="2032000"/>
                <a:gridCol w="2032000"/>
                <a:gridCol w="2032000"/>
                <a:gridCol w="2032000"/>
              </a:tblGrid>
              <a:tr h="0">
                <a:tc>
                  <a:txBody>
                    <a:bodyPr/>
                    <a:lstStyle/>
                    <a:p>
                      <a:pPr algn="ctr"/>
                      <a:r>
                        <a:rPr lang="en-US" dirty="0" smtClean="0"/>
                        <a:t>type</a:t>
                      </a:r>
                      <a:endParaRPr lang="el-GR" dirty="0"/>
                    </a:p>
                  </a:txBody>
                  <a:tcPr/>
                </a:tc>
                <a:tc>
                  <a:txBody>
                    <a:bodyPr/>
                    <a:lstStyle/>
                    <a:p>
                      <a:pPr algn="ctr"/>
                      <a:r>
                        <a:rPr lang="en-US" dirty="0" smtClean="0"/>
                        <a:t>seqno</a:t>
                      </a:r>
                      <a:endParaRPr lang="el-GR" dirty="0"/>
                    </a:p>
                  </a:txBody>
                  <a:tcPr/>
                </a:tc>
                <a:tc>
                  <a:txBody>
                    <a:bodyPr/>
                    <a:lstStyle/>
                    <a:p>
                      <a:pPr algn="ctr"/>
                      <a:r>
                        <a:rPr lang="en-US" dirty="0" err="1" smtClean="0"/>
                        <a:t>tmod</a:t>
                      </a:r>
                      <a:endParaRPr lang="el-GR" dirty="0"/>
                    </a:p>
                  </a:txBody>
                  <a:tcPr/>
                </a:tc>
                <a:tc>
                  <a:txBody>
                    <a:bodyPr/>
                    <a:lstStyle/>
                    <a:p>
                      <a:pPr algn="ctr"/>
                      <a:r>
                        <a:rPr lang="en-US" dirty="0" err="1" smtClean="0"/>
                        <a:t>readden_bytes</a:t>
                      </a:r>
                      <a:endParaRPr lang="el-GR" dirty="0"/>
                    </a:p>
                  </a:txBody>
                  <a:tcPr/>
                </a:tc>
              </a:tr>
              <a:tr h="315687">
                <a:tc>
                  <a:txBody>
                    <a:bodyPr/>
                    <a:lstStyle/>
                    <a:p>
                      <a:pPr algn="ctr"/>
                      <a:r>
                        <a:rPr lang="en-US" dirty="0" smtClean="0"/>
                        <a:t>1 byte</a:t>
                      </a:r>
                      <a:endParaRPr lang="el-GR" dirty="0"/>
                    </a:p>
                  </a:txBody>
                  <a:tcPr/>
                </a:tc>
                <a:tc>
                  <a:txBody>
                    <a:bodyPr/>
                    <a:lstStyle/>
                    <a:p>
                      <a:pPr algn="ctr"/>
                      <a:r>
                        <a:rPr lang="en-US" dirty="0" smtClean="0"/>
                        <a:t>4 bytes</a:t>
                      </a:r>
                      <a:endParaRPr lang="el-GR" dirty="0"/>
                    </a:p>
                  </a:txBody>
                  <a:tcPr/>
                </a:tc>
                <a:tc>
                  <a:txBody>
                    <a:bodyPr/>
                    <a:lstStyle/>
                    <a:p>
                      <a:pPr algn="ctr"/>
                      <a:r>
                        <a:rPr lang="en-US" dirty="0" smtClean="0"/>
                        <a:t>4 bytes</a:t>
                      </a:r>
                      <a:endParaRPr lang="el-GR" dirty="0"/>
                    </a:p>
                  </a:txBody>
                  <a:tcPr/>
                </a:tc>
                <a:tc>
                  <a:txBody>
                    <a:bodyPr/>
                    <a:lstStyle/>
                    <a:p>
                      <a:pPr algn="ctr"/>
                      <a:r>
                        <a:rPr lang="en-US" dirty="0" smtClean="0"/>
                        <a:t>4 bytes</a:t>
                      </a:r>
                      <a:endParaRPr lang="el-GR" dirty="0"/>
                    </a:p>
                  </a:txBody>
                  <a:tcPr/>
                </a:tc>
              </a:tr>
            </a:tbl>
          </a:graphicData>
        </a:graphic>
      </p:graphicFrame>
      <p:sp>
        <p:nvSpPr>
          <p:cNvPr id="4" name="Θέση αριθμού διαφάνειας 3"/>
          <p:cNvSpPr>
            <a:spLocks noGrp="1"/>
          </p:cNvSpPr>
          <p:nvPr>
            <p:ph type="sldNum" sz="quarter" idx="12"/>
          </p:nvPr>
        </p:nvSpPr>
        <p:spPr/>
        <p:txBody>
          <a:bodyPr/>
          <a:lstStyle/>
          <a:p>
            <a:fld id="{519954A3-9DFD-4C44-94BA-B95130A3BA1C}" type="slidenum">
              <a:rPr lang="en-US" smtClean="0"/>
              <a:t>30</a:t>
            </a:fld>
            <a:endParaRPr lang="en-US" dirty="0"/>
          </a:p>
        </p:txBody>
      </p:sp>
      <p:sp>
        <p:nvSpPr>
          <p:cNvPr id="6" name="Θέση περιεχομένου 2"/>
          <p:cNvSpPr txBox="1">
            <a:spLocks/>
          </p:cNvSpPr>
          <p:nvPr/>
        </p:nvSpPr>
        <p:spPr>
          <a:xfrm>
            <a:off x="1154954" y="3410368"/>
            <a:ext cx="10035785" cy="11761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smtClean="0"/>
              <a:t>In this case </a:t>
            </a:r>
            <a:r>
              <a:rPr lang="en-US" dirty="0" err="1" smtClean="0"/>
              <a:t>tmod</a:t>
            </a:r>
            <a:r>
              <a:rPr lang="en-US" dirty="0" smtClean="0"/>
              <a:t> is equal to -1 and </a:t>
            </a:r>
            <a:r>
              <a:rPr lang="en-US" dirty="0" err="1" smtClean="0"/>
              <a:t>readden</a:t>
            </a:r>
            <a:r>
              <a:rPr lang="en-US" dirty="0" smtClean="0"/>
              <a:t> bytes equals to -1.</a:t>
            </a:r>
          </a:p>
          <a:p>
            <a:r>
              <a:rPr lang="en-US" dirty="0" smtClean="0"/>
              <a:t>That means that the </a:t>
            </a:r>
            <a:r>
              <a:rPr lang="en-US" dirty="0" err="1" smtClean="0"/>
              <a:t>tmod</a:t>
            </a:r>
            <a:r>
              <a:rPr lang="en-US" dirty="0" smtClean="0"/>
              <a:t> that client send us is from an older version but an error occur on read so return -1.</a:t>
            </a:r>
          </a:p>
        </p:txBody>
      </p:sp>
      <p:graphicFrame>
        <p:nvGraphicFramePr>
          <p:cNvPr id="7" name="Πίνακας 6"/>
          <p:cNvGraphicFramePr>
            <a:graphicFrameLocks noGrp="1"/>
          </p:cNvGraphicFramePr>
          <p:nvPr>
            <p:extLst>
              <p:ext uri="{D42A27DB-BD31-4B8C-83A1-F6EECF244321}">
                <p14:modId xmlns:p14="http://schemas.microsoft.com/office/powerpoint/2010/main" val="3141256181"/>
              </p:ext>
            </p:extLst>
          </p:nvPr>
        </p:nvGraphicFramePr>
        <p:xfrm>
          <a:off x="333831" y="4586514"/>
          <a:ext cx="11611425" cy="1005840"/>
        </p:xfrm>
        <a:graphic>
          <a:graphicData uri="http://schemas.openxmlformats.org/drawingml/2006/table">
            <a:tbl>
              <a:tblPr firstRow="1" bandRow="1">
                <a:tableStyleId>{5C22544A-7EE6-4342-B048-85BDC9FD1C3A}</a:tableStyleId>
              </a:tblPr>
              <a:tblGrid>
                <a:gridCol w="2322285"/>
                <a:gridCol w="2322285"/>
                <a:gridCol w="2322285"/>
                <a:gridCol w="2322285"/>
                <a:gridCol w="2322285"/>
              </a:tblGrid>
              <a:tr h="348343">
                <a:tc>
                  <a:txBody>
                    <a:bodyPr/>
                    <a:lstStyle/>
                    <a:p>
                      <a:pPr algn="ctr"/>
                      <a:r>
                        <a:rPr lang="en-US" dirty="0" smtClean="0"/>
                        <a:t>type</a:t>
                      </a:r>
                      <a:endParaRPr lang="el-GR" dirty="0"/>
                    </a:p>
                  </a:txBody>
                  <a:tcPr/>
                </a:tc>
                <a:tc>
                  <a:txBody>
                    <a:bodyPr/>
                    <a:lstStyle/>
                    <a:p>
                      <a:pPr algn="ctr"/>
                      <a:r>
                        <a:rPr lang="en-US" dirty="0" smtClean="0"/>
                        <a:t>seqno</a:t>
                      </a:r>
                      <a:endParaRPr lang="el-GR" dirty="0"/>
                    </a:p>
                  </a:txBody>
                  <a:tcPr/>
                </a:tc>
                <a:tc>
                  <a:txBody>
                    <a:bodyPr/>
                    <a:lstStyle/>
                    <a:p>
                      <a:pPr algn="ctr"/>
                      <a:r>
                        <a:rPr lang="en-US" dirty="0" err="1" smtClean="0"/>
                        <a:t>tmod</a:t>
                      </a:r>
                      <a:endParaRPr lang="el-GR" dirty="0"/>
                    </a:p>
                  </a:txBody>
                  <a:tcPr/>
                </a:tc>
                <a:tc>
                  <a:txBody>
                    <a:bodyPr/>
                    <a:lstStyle/>
                    <a:p>
                      <a:pPr algn="ctr"/>
                      <a:r>
                        <a:rPr lang="en-US" dirty="0" err="1" smtClean="0"/>
                        <a:t>readden_bytes</a:t>
                      </a:r>
                      <a:endParaRPr lang="el-GR" dirty="0"/>
                    </a:p>
                  </a:txBody>
                  <a:tcPr/>
                </a:tc>
                <a:tc>
                  <a:txBody>
                    <a:bodyPr/>
                    <a:lstStyle/>
                    <a:p>
                      <a:pPr algn="ctr"/>
                      <a:r>
                        <a:rPr lang="en-US" dirty="0" smtClean="0"/>
                        <a:t>data</a:t>
                      </a:r>
                      <a:endParaRPr lang="el-GR" dirty="0"/>
                    </a:p>
                  </a:txBody>
                  <a:tcPr/>
                </a:tc>
              </a:tr>
              <a:tr h="609600">
                <a:tc>
                  <a:txBody>
                    <a:bodyPr/>
                    <a:lstStyle/>
                    <a:p>
                      <a:pPr algn="ctr"/>
                      <a:r>
                        <a:rPr lang="en-US" dirty="0" smtClean="0"/>
                        <a:t>1 byte</a:t>
                      </a:r>
                      <a:endParaRPr lang="el-GR" dirty="0"/>
                    </a:p>
                  </a:txBody>
                  <a:tcPr/>
                </a:tc>
                <a:tc>
                  <a:txBody>
                    <a:bodyPr/>
                    <a:lstStyle/>
                    <a:p>
                      <a:pPr algn="ctr"/>
                      <a:r>
                        <a:rPr lang="en-US" dirty="0" smtClean="0"/>
                        <a:t>4 bytes</a:t>
                      </a:r>
                      <a:endParaRPr lang="el-GR" dirty="0"/>
                    </a:p>
                  </a:txBody>
                  <a:tcPr/>
                </a:tc>
                <a:tc>
                  <a:txBody>
                    <a:bodyPr/>
                    <a:lstStyle/>
                    <a:p>
                      <a:pPr algn="ctr"/>
                      <a:r>
                        <a:rPr lang="en-US" dirty="0" smtClean="0"/>
                        <a:t>4 bytes</a:t>
                      </a:r>
                      <a:endParaRPr lang="el-GR" dirty="0"/>
                    </a:p>
                  </a:txBody>
                  <a:tcPr/>
                </a:tc>
                <a:tc>
                  <a:txBody>
                    <a:bodyPr/>
                    <a:lstStyle/>
                    <a:p>
                      <a:pPr algn="ctr"/>
                      <a:r>
                        <a:rPr lang="en-US" dirty="0" smtClean="0"/>
                        <a:t>4 bytes</a:t>
                      </a:r>
                      <a:endParaRPr lang="el-GR"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err="1" smtClean="0"/>
                        <a:t>readden_bytes</a:t>
                      </a:r>
                      <a:endParaRPr lang="el-GR" dirty="0" smtClean="0"/>
                    </a:p>
                    <a:p>
                      <a:pPr algn="ctr"/>
                      <a:r>
                        <a:rPr lang="en-US" dirty="0" smtClean="0"/>
                        <a:t>*1 byte</a:t>
                      </a:r>
                      <a:endParaRPr lang="el-GR" dirty="0"/>
                    </a:p>
                  </a:txBody>
                  <a:tcPr/>
                </a:tc>
              </a:tr>
            </a:tbl>
          </a:graphicData>
        </a:graphic>
      </p:graphicFrame>
      <p:sp>
        <p:nvSpPr>
          <p:cNvPr id="8" name="Θέση περιεχομένου 2"/>
          <p:cNvSpPr txBox="1">
            <a:spLocks/>
          </p:cNvSpPr>
          <p:nvPr/>
        </p:nvSpPr>
        <p:spPr>
          <a:xfrm>
            <a:off x="1154953" y="5681854"/>
            <a:ext cx="10035785" cy="63862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smtClean="0"/>
              <a:t>In this case </a:t>
            </a:r>
            <a:r>
              <a:rPr lang="en-US" dirty="0" err="1" smtClean="0"/>
              <a:t>tmod</a:t>
            </a:r>
            <a:r>
              <a:rPr lang="en-US" dirty="0" smtClean="0"/>
              <a:t> is the current </a:t>
            </a:r>
            <a:r>
              <a:rPr lang="en-US" dirty="0" err="1" smtClean="0"/>
              <a:t>tmod</a:t>
            </a:r>
            <a:r>
              <a:rPr lang="en-US" dirty="0" smtClean="0"/>
              <a:t> and </a:t>
            </a:r>
            <a:r>
              <a:rPr lang="en-US" dirty="0" err="1" smtClean="0"/>
              <a:t>readden</a:t>
            </a:r>
            <a:r>
              <a:rPr lang="en-US" dirty="0" smtClean="0"/>
              <a:t> bytes is the bytes that we return to the client.</a:t>
            </a:r>
          </a:p>
        </p:txBody>
      </p:sp>
    </p:spTree>
    <p:extLst>
      <p:ext uri="{BB962C8B-B14F-4D97-AF65-F5344CB8AC3E}">
        <p14:creationId xmlns:p14="http://schemas.microsoft.com/office/powerpoint/2010/main" val="36787961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Write</a:t>
            </a:r>
            <a:endParaRPr lang="el-GR" dirty="0"/>
          </a:p>
        </p:txBody>
      </p:sp>
      <p:sp>
        <p:nvSpPr>
          <p:cNvPr id="3" name="Θέση κειμένου 2"/>
          <p:cNvSpPr>
            <a:spLocks noGrp="1"/>
          </p:cNvSpPr>
          <p:nvPr>
            <p:ph type="body" idx="1"/>
          </p:nvPr>
        </p:nvSpPr>
        <p:spPr/>
        <p:txBody>
          <a:bodyPr/>
          <a:lstStyle/>
          <a:p>
            <a:pPr marL="342900" indent="-342900">
              <a:buFont typeface="Wingdings" panose="05000000000000000000" pitchFamily="2" charset="2"/>
              <a:buChar char="v"/>
            </a:pPr>
            <a:r>
              <a:rPr lang="en-US" dirty="0" smtClean="0"/>
              <a:t>Write client side</a:t>
            </a:r>
          </a:p>
          <a:p>
            <a:pPr marL="342900" indent="-342900">
              <a:buFont typeface="Wingdings" panose="05000000000000000000" pitchFamily="2" charset="2"/>
              <a:buChar char="v"/>
            </a:pPr>
            <a:r>
              <a:rPr lang="en-US" dirty="0" smtClean="0"/>
              <a:t>Write server side</a:t>
            </a:r>
            <a:endParaRPr lang="el-GR" dirty="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6946910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Write client side</a:t>
            </a:r>
            <a:endParaRPr lang="el-GR" dirty="0"/>
          </a:p>
        </p:txBody>
      </p:sp>
      <p:sp>
        <p:nvSpPr>
          <p:cNvPr id="3" name="Θέση περιεχομένου 2"/>
          <p:cNvSpPr>
            <a:spLocks noGrp="1"/>
          </p:cNvSpPr>
          <p:nvPr>
            <p:ph idx="1"/>
          </p:nvPr>
        </p:nvSpPr>
        <p:spPr>
          <a:xfrm>
            <a:off x="1154954" y="4063999"/>
            <a:ext cx="8761413" cy="1607457"/>
          </a:xfrm>
        </p:spPr>
        <p:txBody>
          <a:bodyPr/>
          <a:lstStyle/>
          <a:p>
            <a:r>
              <a:rPr lang="en-US" dirty="0" smtClean="0"/>
              <a:t>Type is W.</a:t>
            </a:r>
          </a:p>
          <a:p>
            <a:r>
              <a:rPr lang="en-US" dirty="0" smtClean="0"/>
              <a:t>Write </a:t>
            </a:r>
            <a:r>
              <a:rPr lang="en-US" dirty="0" err="1" smtClean="0"/>
              <a:t>pos</a:t>
            </a:r>
            <a:r>
              <a:rPr lang="en-US" dirty="0" smtClean="0"/>
              <a:t> is the position from which we want  start to write.</a:t>
            </a:r>
          </a:p>
          <a:p>
            <a:r>
              <a:rPr lang="en-US" dirty="0" smtClean="0"/>
              <a:t>Data is the data that we want to write to the file</a:t>
            </a:r>
          </a:p>
          <a:p>
            <a:r>
              <a:rPr lang="en-US" dirty="0" smtClean="0"/>
              <a:t>And </a:t>
            </a:r>
            <a:r>
              <a:rPr lang="en-US" dirty="0" err="1" smtClean="0"/>
              <a:t>datasize</a:t>
            </a:r>
            <a:r>
              <a:rPr lang="en-US" dirty="0" smtClean="0"/>
              <a:t> their length</a:t>
            </a:r>
            <a:endParaRPr lang="el-GR" dirty="0"/>
          </a:p>
        </p:txBody>
      </p:sp>
      <p:sp>
        <p:nvSpPr>
          <p:cNvPr id="4" name="Θέση αριθμού διαφάνειας 3"/>
          <p:cNvSpPr>
            <a:spLocks noGrp="1"/>
          </p:cNvSpPr>
          <p:nvPr>
            <p:ph type="sldNum" sz="quarter" idx="12"/>
          </p:nvPr>
        </p:nvSpPr>
        <p:spPr/>
        <p:txBody>
          <a:bodyPr/>
          <a:lstStyle/>
          <a:p>
            <a:fld id="{519954A3-9DFD-4C44-94BA-B95130A3BA1C}" type="slidenum">
              <a:rPr lang="en-US" smtClean="0"/>
              <a:t>32</a:t>
            </a:fld>
            <a:endParaRPr lang="en-US" dirty="0"/>
          </a:p>
        </p:txBody>
      </p:sp>
      <p:graphicFrame>
        <p:nvGraphicFramePr>
          <p:cNvPr id="5" name="Πίνακας 4"/>
          <p:cNvGraphicFramePr>
            <a:graphicFrameLocks noGrp="1"/>
          </p:cNvGraphicFramePr>
          <p:nvPr>
            <p:extLst>
              <p:ext uri="{D42A27DB-BD31-4B8C-83A1-F6EECF244321}">
                <p14:modId xmlns:p14="http://schemas.microsoft.com/office/powerpoint/2010/main" val="3742487051"/>
              </p:ext>
            </p:extLst>
          </p:nvPr>
        </p:nvGraphicFramePr>
        <p:xfrm>
          <a:off x="203198" y="2461381"/>
          <a:ext cx="11843658" cy="829087"/>
        </p:xfrm>
        <a:graphic>
          <a:graphicData uri="http://schemas.openxmlformats.org/drawingml/2006/table">
            <a:tbl>
              <a:tblPr firstRow="1" bandRow="1">
                <a:tableStyleId>{5C22544A-7EE6-4342-B048-85BDC9FD1C3A}</a:tableStyleId>
              </a:tblPr>
              <a:tblGrid>
                <a:gridCol w="1973943"/>
                <a:gridCol w="1973943"/>
                <a:gridCol w="1973943"/>
                <a:gridCol w="1973943"/>
                <a:gridCol w="1973943"/>
                <a:gridCol w="1973943"/>
              </a:tblGrid>
              <a:tr h="268436">
                <a:tc>
                  <a:txBody>
                    <a:bodyPr/>
                    <a:lstStyle/>
                    <a:p>
                      <a:r>
                        <a:rPr lang="en-US" dirty="0" smtClean="0"/>
                        <a:t>Type </a:t>
                      </a:r>
                      <a:endParaRPr lang="el-GR" dirty="0"/>
                    </a:p>
                  </a:txBody>
                  <a:tcPr/>
                </a:tc>
                <a:tc>
                  <a:txBody>
                    <a:bodyPr/>
                    <a:lstStyle/>
                    <a:p>
                      <a:r>
                        <a:rPr lang="en-US" dirty="0" smtClean="0"/>
                        <a:t>seqno</a:t>
                      </a:r>
                      <a:endParaRPr lang="el-GR" dirty="0"/>
                    </a:p>
                  </a:txBody>
                  <a:tcPr/>
                </a:tc>
                <a:tc>
                  <a:txBody>
                    <a:bodyPr/>
                    <a:lstStyle/>
                    <a:p>
                      <a:r>
                        <a:rPr lang="en-US" dirty="0" smtClean="0"/>
                        <a:t>codename</a:t>
                      </a:r>
                      <a:endParaRPr lang="el-GR" dirty="0"/>
                    </a:p>
                  </a:txBody>
                  <a:tcPr/>
                </a:tc>
                <a:tc>
                  <a:txBody>
                    <a:bodyPr/>
                    <a:lstStyle/>
                    <a:p>
                      <a:r>
                        <a:rPr lang="en-US" dirty="0" smtClean="0"/>
                        <a:t>Write </a:t>
                      </a:r>
                      <a:r>
                        <a:rPr lang="en-US" dirty="0" err="1" smtClean="0"/>
                        <a:t>pos</a:t>
                      </a:r>
                      <a:endParaRPr lang="el-GR" dirty="0"/>
                    </a:p>
                  </a:txBody>
                  <a:tcPr/>
                </a:tc>
                <a:tc>
                  <a:txBody>
                    <a:bodyPr/>
                    <a:lstStyle/>
                    <a:p>
                      <a:r>
                        <a:rPr lang="en-US" dirty="0" err="1" smtClean="0"/>
                        <a:t>datasize</a:t>
                      </a:r>
                      <a:endParaRPr lang="el-GR" dirty="0"/>
                    </a:p>
                  </a:txBody>
                  <a:tcPr/>
                </a:tc>
                <a:tc>
                  <a:txBody>
                    <a:bodyPr/>
                    <a:lstStyle/>
                    <a:p>
                      <a:r>
                        <a:rPr lang="en-US" dirty="0" smtClean="0"/>
                        <a:t>data</a:t>
                      </a:r>
                      <a:endParaRPr lang="el-GR" dirty="0"/>
                    </a:p>
                  </a:txBody>
                  <a:tcPr/>
                </a:tc>
              </a:tr>
              <a:tr h="463327">
                <a:tc>
                  <a:txBody>
                    <a:bodyPr/>
                    <a:lstStyle/>
                    <a:p>
                      <a:r>
                        <a:rPr lang="en-US" dirty="0" smtClean="0"/>
                        <a:t>1 byte</a:t>
                      </a:r>
                      <a:endParaRPr lang="el-GR" dirty="0"/>
                    </a:p>
                  </a:txBody>
                  <a:tcPr/>
                </a:tc>
                <a:tc>
                  <a:txBody>
                    <a:bodyPr/>
                    <a:lstStyle/>
                    <a:p>
                      <a:r>
                        <a:rPr lang="en-US" dirty="0" smtClean="0"/>
                        <a:t>4 bytes</a:t>
                      </a:r>
                      <a:endParaRPr lang="el-GR" dirty="0"/>
                    </a:p>
                  </a:txBody>
                  <a:tcPr/>
                </a:tc>
                <a:tc>
                  <a:txBody>
                    <a:bodyPr/>
                    <a:lstStyle/>
                    <a:p>
                      <a:r>
                        <a:rPr lang="en-US" dirty="0" smtClean="0"/>
                        <a:t>4 bytes</a:t>
                      </a:r>
                      <a:endParaRPr lang="el-GR" dirty="0"/>
                    </a:p>
                  </a:txBody>
                  <a:tcPr/>
                </a:tc>
                <a:tc>
                  <a:txBody>
                    <a:bodyPr/>
                    <a:lstStyle/>
                    <a:p>
                      <a:r>
                        <a:rPr lang="en-US" dirty="0" smtClean="0"/>
                        <a:t>4 bytes</a:t>
                      </a:r>
                      <a:endParaRPr lang="el-GR" dirty="0"/>
                    </a:p>
                  </a:txBody>
                  <a:tcPr/>
                </a:tc>
                <a:tc>
                  <a:txBody>
                    <a:bodyPr/>
                    <a:lstStyle/>
                    <a:p>
                      <a:r>
                        <a:rPr lang="en-US" dirty="0" smtClean="0"/>
                        <a:t>4 </a:t>
                      </a:r>
                      <a:r>
                        <a:rPr lang="en-US" dirty="0" err="1" smtClean="0"/>
                        <a:t>bybtes</a:t>
                      </a:r>
                      <a:endParaRPr lang="el-GR" dirty="0"/>
                    </a:p>
                  </a:txBody>
                  <a:tcPr/>
                </a:tc>
                <a:tc>
                  <a:txBody>
                    <a:bodyPr/>
                    <a:lstStyle/>
                    <a:p>
                      <a:r>
                        <a:rPr lang="en-US" dirty="0" smtClean="0"/>
                        <a:t>1byte * </a:t>
                      </a:r>
                      <a:r>
                        <a:rPr lang="en-US" dirty="0" err="1" smtClean="0"/>
                        <a:t>datasize</a:t>
                      </a:r>
                      <a:endParaRPr lang="el-GR" dirty="0"/>
                    </a:p>
                  </a:txBody>
                  <a:tcPr/>
                </a:tc>
              </a:tr>
            </a:tbl>
          </a:graphicData>
        </a:graphic>
      </p:graphicFrame>
    </p:spTree>
    <p:extLst>
      <p:ext uri="{BB962C8B-B14F-4D97-AF65-F5344CB8AC3E}">
        <p14:creationId xmlns:p14="http://schemas.microsoft.com/office/powerpoint/2010/main" val="989633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Write server side</a:t>
            </a:r>
            <a:endParaRPr lang="el-GR" dirty="0"/>
          </a:p>
        </p:txBody>
      </p:sp>
      <p:graphicFrame>
        <p:nvGraphicFramePr>
          <p:cNvPr id="6" name="Θέση περιεχομένου 5"/>
          <p:cNvGraphicFramePr>
            <a:graphicFrameLocks noGrp="1"/>
          </p:cNvGraphicFramePr>
          <p:nvPr>
            <p:ph idx="1"/>
            <p:extLst>
              <p:ext uri="{D42A27DB-BD31-4B8C-83A1-F6EECF244321}">
                <p14:modId xmlns:p14="http://schemas.microsoft.com/office/powerpoint/2010/main" val="1569479051"/>
              </p:ext>
            </p:extLst>
          </p:nvPr>
        </p:nvGraphicFramePr>
        <p:xfrm>
          <a:off x="1707243" y="2618014"/>
          <a:ext cx="8761413" cy="741680"/>
        </p:xfrm>
        <a:graphic>
          <a:graphicData uri="http://schemas.openxmlformats.org/drawingml/2006/table">
            <a:tbl>
              <a:tblPr firstRow="1" bandRow="1">
                <a:tableStyleId>{5C22544A-7EE6-4342-B048-85BDC9FD1C3A}</a:tableStyleId>
              </a:tblPr>
              <a:tblGrid>
                <a:gridCol w="2920471"/>
                <a:gridCol w="2920471"/>
                <a:gridCol w="2920471"/>
              </a:tblGrid>
              <a:tr h="370840">
                <a:tc>
                  <a:txBody>
                    <a:bodyPr/>
                    <a:lstStyle/>
                    <a:p>
                      <a:r>
                        <a:rPr lang="en-US" dirty="0" smtClean="0"/>
                        <a:t>Type </a:t>
                      </a:r>
                      <a:endParaRPr lang="el-GR" dirty="0"/>
                    </a:p>
                  </a:txBody>
                  <a:tcPr/>
                </a:tc>
                <a:tc>
                  <a:txBody>
                    <a:bodyPr/>
                    <a:lstStyle/>
                    <a:p>
                      <a:r>
                        <a:rPr lang="en-US" dirty="0" smtClean="0"/>
                        <a:t>seqno</a:t>
                      </a:r>
                      <a:endParaRPr lang="el-GR" dirty="0"/>
                    </a:p>
                  </a:txBody>
                  <a:tcPr/>
                </a:tc>
                <a:tc>
                  <a:txBody>
                    <a:bodyPr/>
                    <a:lstStyle/>
                    <a:p>
                      <a:r>
                        <a:rPr lang="en-US" dirty="0" err="1" smtClean="0"/>
                        <a:t>datasize</a:t>
                      </a:r>
                      <a:endParaRPr lang="el-GR" dirty="0"/>
                    </a:p>
                  </a:txBody>
                  <a:tcPr/>
                </a:tc>
              </a:tr>
              <a:tr h="370840">
                <a:tc>
                  <a:txBody>
                    <a:bodyPr/>
                    <a:lstStyle/>
                    <a:p>
                      <a:r>
                        <a:rPr lang="en-US" dirty="0" smtClean="0"/>
                        <a:t>1byte</a:t>
                      </a:r>
                      <a:endParaRPr lang="el-GR" dirty="0"/>
                    </a:p>
                  </a:txBody>
                  <a:tcPr/>
                </a:tc>
                <a:tc>
                  <a:txBody>
                    <a:bodyPr/>
                    <a:lstStyle/>
                    <a:p>
                      <a:r>
                        <a:rPr lang="en-US" dirty="0" smtClean="0"/>
                        <a:t>4bytes</a:t>
                      </a:r>
                      <a:endParaRPr lang="el-GR" dirty="0"/>
                    </a:p>
                  </a:txBody>
                  <a:tcPr/>
                </a:tc>
                <a:tc>
                  <a:txBody>
                    <a:bodyPr/>
                    <a:lstStyle/>
                    <a:p>
                      <a:r>
                        <a:rPr lang="en-US" dirty="0" smtClean="0"/>
                        <a:t>4 bytes</a:t>
                      </a:r>
                      <a:endParaRPr lang="el-GR" dirty="0"/>
                    </a:p>
                  </a:txBody>
                  <a:tcPr/>
                </a:tc>
              </a:tr>
            </a:tbl>
          </a:graphicData>
        </a:graphic>
      </p:graphicFrame>
      <p:sp>
        <p:nvSpPr>
          <p:cNvPr id="4" name="Θέση αριθμού διαφάνειας 3"/>
          <p:cNvSpPr>
            <a:spLocks noGrp="1"/>
          </p:cNvSpPr>
          <p:nvPr>
            <p:ph type="sldNum" sz="quarter" idx="12"/>
          </p:nvPr>
        </p:nvSpPr>
        <p:spPr/>
        <p:txBody>
          <a:bodyPr/>
          <a:lstStyle/>
          <a:p>
            <a:fld id="{519954A3-9DFD-4C44-94BA-B95130A3BA1C}" type="slidenum">
              <a:rPr lang="en-US" smtClean="0"/>
              <a:t>33</a:t>
            </a:fld>
            <a:endParaRPr lang="en-US" dirty="0"/>
          </a:p>
        </p:txBody>
      </p:sp>
      <p:sp>
        <p:nvSpPr>
          <p:cNvPr id="8" name="Θέση περιεχομένου 2"/>
          <p:cNvSpPr txBox="1">
            <a:spLocks/>
          </p:cNvSpPr>
          <p:nvPr/>
        </p:nvSpPr>
        <p:spPr>
          <a:xfrm>
            <a:off x="1154954" y="3410367"/>
            <a:ext cx="10035785" cy="28598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smtClean="0"/>
              <a:t>Type is W. </a:t>
            </a:r>
          </a:p>
          <a:p>
            <a:r>
              <a:rPr lang="en-US" dirty="0" err="1" smtClean="0"/>
              <a:t>Datasize</a:t>
            </a:r>
            <a:r>
              <a:rPr lang="en-US" dirty="0" smtClean="0"/>
              <a:t> is the size that have been written</a:t>
            </a:r>
          </a:p>
        </p:txBody>
      </p:sp>
    </p:spTree>
    <p:extLst>
      <p:ext uri="{BB962C8B-B14F-4D97-AF65-F5344CB8AC3E}">
        <p14:creationId xmlns:p14="http://schemas.microsoft.com/office/powerpoint/2010/main" val="30458641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Seek</a:t>
            </a:r>
            <a:endParaRPr lang="el-GR" dirty="0"/>
          </a:p>
        </p:txBody>
      </p:sp>
      <p:sp>
        <p:nvSpPr>
          <p:cNvPr id="3" name="Θέση κειμένου 2"/>
          <p:cNvSpPr>
            <a:spLocks noGrp="1"/>
          </p:cNvSpPr>
          <p:nvPr>
            <p:ph type="body" idx="1"/>
          </p:nvPr>
        </p:nvSpPr>
        <p:spPr/>
        <p:txBody>
          <a:bodyPr/>
          <a:lstStyle/>
          <a:p>
            <a:pPr marL="342900" indent="-342900">
              <a:buFont typeface="Wingdings" panose="05000000000000000000" pitchFamily="2" charset="2"/>
              <a:buChar char="v"/>
            </a:pPr>
            <a:r>
              <a:rPr lang="en-US" dirty="0" smtClean="0"/>
              <a:t>Seek client side</a:t>
            </a:r>
          </a:p>
          <a:p>
            <a:pPr marL="342900" indent="-342900">
              <a:buFont typeface="Wingdings" panose="05000000000000000000" pitchFamily="2" charset="2"/>
              <a:buChar char="v"/>
            </a:pPr>
            <a:r>
              <a:rPr lang="en-US" dirty="0" smtClean="0"/>
              <a:t>Seek Server side</a:t>
            </a:r>
            <a:endParaRPr lang="el-GR" dirty="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25273524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Seek in client side(1/2)</a:t>
            </a:r>
            <a:endParaRPr lang="el-GR" dirty="0"/>
          </a:p>
        </p:txBody>
      </p:sp>
      <p:sp>
        <p:nvSpPr>
          <p:cNvPr id="3" name="Θέση περιεχομένου 2"/>
          <p:cNvSpPr>
            <a:spLocks noGrp="1"/>
          </p:cNvSpPr>
          <p:nvPr>
            <p:ph idx="1"/>
          </p:nvPr>
        </p:nvSpPr>
        <p:spPr/>
        <p:txBody>
          <a:bodyPr/>
          <a:lstStyle/>
          <a:p>
            <a:r>
              <a:rPr lang="en-US" dirty="0" smtClean="0"/>
              <a:t>When the app want to do seek and call the </a:t>
            </a:r>
            <a:r>
              <a:rPr lang="en-US" dirty="0" err="1" smtClean="0"/>
              <a:t>mynfs_seek</a:t>
            </a:r>
            <a:r>
              <a:rPr lang="en-US" dirty="0" smtClean="0"/>
              <a:t> :</a:t>
            </a:r>
          </a:p>
          <a:p>
            <a:r>
              <a:rPr lang="en-US" dirty="0" smtClean="0"/>
              <a:t>If the whence is SEEK_SET or SEE_CUR the client do the calculation locally and set the current position to the right new  position and later when he want to read or to write he has this position as start.</a:t>
            </a:r>
          </a:p>
          <a:p>
            <a:r>
              <a:rPr lang="en-US" dirty="0" smtClean="0"/>
              <a:t>On the other hand if the whence is SEEK_END he must communicate with the server because he do not know the current size of the file .</a:t>
            </a:r>
          </a:p>
          <a:p>
            <a:pPr marL="0" indent="0">
              <a:buNone/>
            </a:pPr>
            <a:r>
              <a:rPr lang="en-US" dirty="0" smtClean="0"/>
              <a:t> </a:t>
            </a:r>
            <a:endParaRPr lang="el-GR" dirty="0"/>
          </a:p>
        </p:txBody>
      </p:sp>
      <p:sp>
        <p:nvSpPr>
          <p:cNvPr id="4" name="Θέση αριθμού διαφάνειας 3"/>
          <p:cNvSpPr>
            <a:spLocks noGrp="1"/>
          </p:cNvSpPr>
          <p:nvPr>
            <p:ph type="sldNum" sz="quarter" idx="12"/>
          </p:nvPr>
        </p:nvSpPr>
        <p:spPr/>
        <p:txBody>
          <a:bodyPr/>
          <a:lstStyle/>
          <a:p>
            <a:fld id="{519954A3-9DFD-4C44-94BA-B95130A3BA1C}" type="slidenum">
              <a:rPr lang="en-US" smtClean="0"/>
              <a:t>35</a:t>
            </a:fld>
            <a:endParaRPr lang="en-US" dirty="0"/>
          </a:p>
        </p:txBody>
      </p:sp>
    </p:spTree>
    <p:extLst>
      <p:ext uri="{BB962C8B-B14F-4D97-AF65-F5344CB8AC3E}">
        <p14:creationId xmlns:p14="http://schemas.microsoft.com/office/powerpoint/2010/main" val="22237034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Θέση περιεχομένου 5"/>
          <p:cNvGraphicFramePr>
            <a:graphicFrameLocks noGrp="1"/>
          </p:cNvGraphicFramePr>
          <p:nvPr>
            <p:ph idx="1"/>
            <p:extLst>
              <p:ext uri="{D42A27DB-BD31-4B8C-83A1-F6EECF244321}">
                <p14:modId xmlns:p14="http://schemas.microsoft.com/office/powerpoint/2010/main" val="1502226882"/>
              </p:ext>
            </p:extLst>
          </p:nvPr>
        </p:nvGraphicFramePr>
        <p:xfrm>
          <a:off x="2795386" y="3385445"/>
          <a:ext cx="6571059" cy="741680"/>
        </p:xfrm>
        <a:graphic>
          <a:graphicData uri="http://schemas.openxmlformats.org/drawingml/2006/table">
            <a:tbl>
              <a:tblPr firstRow="1" bandRow="1">
                <a:tableStyleId>{5C22544A-7EE6-4342-B048-85BDC9FD1C3A}</a:tableStyleId>
              </a:tblPr>
              <a:tblGrid>
                <a:gridCol w="2190353"/>
                <a:gridCol w="2277945"/>
                <a:gridCol w="2102761"/>
              </a:tblGrid>
              <a:tr h="370840">
                <a:tc>
                  <a:txBody>
                    <a:bodyPr/>
                    <a:lstStyle/>
                    <a:p>
                      <a:pPr algn="ctr"/>
                      <a:r>
                        <a:rPr lang="en-US" dirty="0" smtClean="0"/>
                        <a:t>type</a:t>
                      </a:r>
                      <a:endParaRPr lang="el-GR" dirty="0"/>
                    </a:p>
                  </a:txBody>
                  <a:tcPr/>
                </a:tc>
                <a:tc>
                  <a:txBody>
                    <a:bodyPr/>
                    <a:lstStyle/>
                    <a:p>
                      <a:pPr algn="ctr"/>
                      <a:r>
                        <a:rPr lang="en-US" dirty="0" smtClean="0"/>
                        <a:t>seqno</a:t>
                      </a:r>
                      <a:endParaRPr lang="el-GR" dirty="0"/>
                    </a:p>
                  </a:txBody>
                  <a:tcPr/>
                </a:tc>
                <a:tc>
                  <a:txBody>
                    <a:bodyPr/>
                    <a:lstStyle/>
                    <a:p>
                      <a:pPr algn="ctr"/>
                      <a:r>
                        <a:rPr lang="en-US" dirty="0" smtClean="0"/>
                        <a:t>codename</a:t>
                      </a:r>
                      <a:endParaRPr lang="el-GR" dirty="0"/>
                    </a:p>
                  </a:txBody>
                  <a:tcPr/>
                </a:tc>
              </a:tr>
              <a:tr h="370840">
                <a:tc>
                  <a:txBody>
                    <a:bodyPr/>
                    <a:lstStyle/>
                    <a:p>
                      <a:pPr algn="ctr"/>
                      <a:r>
                        <a:rPr lang="en-US" dirty="0" smtClean="0"/>
                        <a:t>1 byte</a:t>
                      </a:r>
                      <a:endParaRPr lang="el-GR" dirty="0"/>
                    </a:p>
                  </a:txBody>
                  <a:tcPr/>
                </a:tc>
                <a:tc>
                  <a:txBody>
                    <a:bodyPr/>
                    <a:lstStyle/>
                    <a:p>
                      <a:pPr algn="ctr"/>
                      <a:r>
                        <a:rPr lang="en-US" dirty="0" smtClean="0"/>
                        <a:t>4 bytes</a:t>
                      </a:r>
                      <a:endParaRPr lang="el-GR" dirty="0"/>
                    </a:p>
                  </a:txBody>
                  <a:tcPr/>
                </a:tc>
                <a:tc>
                  <a:txBody>
                    <a:bodyPr/>
                    <a:lstStyle/>
                    <a:p>
                      <a:pPr algn="ctr"/>
                      <a:r>
                        <a:rPr lang="en-US" dirty="0" smtClean="0"/>
                        <a:t>4 bytes</a:t>
                      </a:r>
                      <a:endParaRPr lang="el-GR" dirty="0"/>
                    </a:p>
                  </a:txBody>
                  <a:tcPr/>
                </a:tc>
              </a:tr>
            </a:tbl>
          </a:graphicData>
        </a:graphic>
      </p:graphicFrame>
      <p:sp>
        <p:nvSpPr>
          <p:cNvPr id="4" name="Θέση αριθμού διαφάνειας 3"/>
          <p:cNvSpPr>
            <a:spLocks noGrp="1"/>
          </p:cNvSpPr>
          <p:nvPr>
            <p:ph type="sldNum" sz="quarter" idx="12"/>
          </p:nvPr>
        </p:nvSpPr>
        <p:spPr/>
        <p:txBody>
          <a:bodyPr/>
          <a:lstStyle/>
          <a:p>
            <a:fld id="{519954A3-9DFD-4C44-94BA-B95130A3BA1C}" type="slidenum">
              <a:rPr lang="en-US" smtClean="0"/>
              <a:t>36</a:t>
            </a:fld>
            <a:endParaRPr lang="en-US" dirty="0"/>
          </a:p>
        </p:txBody>
      </p:sp>
      <p:sp>
        <p:nvSpPr>
          <p:cNvPr id="5" name="Τίτλος 1"/>
          <p:cNvSpPr>
            <a:spLocks noGrp="1"/>
          </p:cNvSpPr>
          <p:nvPr>
            <p:ph type="title"/>
          </p:nvPr>
        </p:nvSpPr>
        <p:spPr>
          <a:xfrm>
            <a:off x="1154954" y="947920"/>
            <a:ext cx="8761413" cy="728480"/>
          </a:xfrm>
        </p:spPr>
        <p:txBody>
          <a:bodyPr/>
          <a:lstStyle/>
          <a:p>
            <a:pPr algn="ctr"/>
            <a:r>
              <a:rPr lang="en-US" dirty="0" smtClean="0"/>
              <a:t>Seek in client side(2/2)</a:t>
            </a:r>
            <a:endParaRPr lang="el-GR" dirty="0"/>
          </a:p>
        </p:txBody>
      </p:sp>
      <p:sp>
        <p:nvSpPr>
          <p:cNvPr id="7" name="Στρογγυλεμένο ορθογώνιο 6"/>
          <p:cNvSpPr/>
          <p:nvPr/>
        </p:nvSpPr>
        <p:spPr>
          <a:xfrm>
            <a:off x="3133750" y="2559900"/>
            <a:ext cx="5988676" cy="435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TextBox 7"/>
          <p:cNvSpPr txBox="1"/>
          <p:nvPr/>
        </p:nvSpPr>
        <p:spPr>
          <a:xfrm>
            <a:off x="3301177" y="2559900"/>
            <a:ext cx="5821249" cy="369332"/>
          </a:xfrm>
          <a:prstGeom prst="rect">
            <a:avLst/>
          </a:prstGeom>
          <a:noFill/>
        </p:spPr>
        <p:txBody>
          <a:bodyPr wrap="square" rtlCol="0">
            <a:spAutoFit/>
          </a:bodyPr>
          <a:lstStyle/>
          <a:p>
            <a:r>
              <a:rPr lang="nn-NO" b="1" dirty="0">
                <a:solidFill>
                  <a:schemeClr val="tx1">
                    <a:lumMod val="75000"/>
                    <a:lumOff val="25000"/>
                  </a:schemeClr>
                </a:solidFill>
              </a:rPr>
              <a:t>int  </a:t>
            </a:r>
            <a:r>
              <a:rPr lang="nn-NO" b="1" dirty="0" smtClean="0">
                <a:solidFill>
                  <a:schemeClr val="tx1">
                    <a:lumMod val="75000"/>
                    <a:lumOff val="25000"/>
                  </a:schemeClr>
                </a:solidFill>
              </a:rPr>
              <a:t>mynfs_seek(int fd , int how , String whence)</a:t>
            </a:r>
            <a:endParaRPr lang="el-GR" b="1" dirty="0">
              <a:solidFill>
                <a:schemeClr val="tx1">
                  <a:lumMod val="75000"/>
                  <a:lumOff val="25000"/>
                </a:schemeClr>
              </a:solidFill>
            </a:endParaRPr>
          </a:p>
        </p:txBody>
      </p:sp>
      <p:sp>
        <p:nvSpPr>
          <p:cNvPr id="9" name="Θέση περιεχομένου 2"/>
          <p:cNvSpPr txBox="1">
            <a:spLocks/>
          </p:cNvSpPr>
          <p:nvPr/>
        </p:nvSpPr>
        <p:spPr>
          <a:xfrm>
            <a:off x="1528441" y="4365936"/>
            <a:ext cx="9418602" cy="20477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000" dirty="0" smtClean="0"/>
              <a:t>Type is S .</a:t>
            </a:r>
          </a:p>
          <a:p>
            <a:r>
              <a:rPr lang="en-US" sz="2000" dirty="0" smtClean="0"/>
              <a:t>Seqno is the characteristic number for the request</a:t>
            </a:r>
          </a:p>
          <a:p>
            <a:r>
              <a:rPr lang="en-US" sz="2000" dirty="0" smtClean="0"/>
              <a:t>Codename is the combination of version and a number</a:t>
            </a:r>
          </a:p>
          <a:p>
            <a:r>
              <a:rPr lang="en-US" sz="2000" dirty="0" smtClean="0"/>
              <a:t>If an error occur codename is set to -1</a:t>
            </a:r>
          </a:p>
          <a:p>
            <a:endParaRPr lang="en-US" sz="2000" dirty="0" smtClean="0"/>
          </a:p>
          <a:p>
            <a:endParaRPr lang="el-GR" sz="2000" dirty="0"/>
          </a:p>
        </p:txBody>
      </p:sp>
    </p:spTree>
    <p:extLst>
      <p:ext uri="{BB962C8B-B14F-4D97-AF65-F5344CB8AC3E}">
        <p14:creationId xmlns:p14="http://schemas.microsoft.com/office/powerpoint/2010/main" val="17533933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Seek server side </a:t>
            </a:r>
            <a:endParaRPr lang="el-GR" dirty="0"/>
          </a:p>
        </p:txBody>
      </p:sp>
      <p:sp>
        <p:nvSpPr>
          <p:cNvPr id="3" name="Θέση περιεχομένου 2"/>
          <p:cNvSpPr>
            <a:spLocks noGrp="1"/>
          </p:cNvSpPr>
          <p:nvPr>
            <p:ph idx="1"/>
          </p:nvPr>
        </p:nvSpPr>
        <p:spPr>
          <a:xfrm>
            <a:off x="1591127" y="3902300"/>
            <a:ext cx="8761413" cy="2117500"/>
          </a:xfrm>
        </p:spPr>
        <p:txBody>
          <a:bodyPr>
            <a:normAutofit/>
          </a:bodyPr>
          <a:lstStyle/>
          <a:p>
            <a:r>
              <a:rPr lang="en-US" dirty="0" smtClean="0"/>
              <a:t>Type is S.</a:t>
            </a:r>
          </a:p>
          <a:p>
            <a:r>
              <a:rPr lang="en-US" dirty="0" smtClean="0"/>
              <a:t>Seqno is the characteristic of the file</a:t>
            </a:r>
          </a:p>
          <a:p>
            <a:r>
              <a:rPr lang="en-US" dirty="0" smtClean="0"/>
              <a:t>File length is the size of the file</a:t>
            </a:r>
            <a:endParaRPr lang="el-GR" dirty="0"/>
          </a:p>
        </p:txBody>
      </p:sp>
      <p:sp>
        <p:nvSpPr>
          <p:cNvPr id="4" name="Θέση αριθμού διαφάνειας 3"/>
          <p:cNvSpPr>
            <a:spLocks noGrp="1"/>
          </p:cNvSpPr>
          <p:nvPr>
            <p:ph type="sldNum" sz="quarter" idx="12"/>
          </p:nvPr>
        </p:nvSpPr>
        <p:spPr/>
        <p:txBody>
          <a:bodyPr/>
          <a:lstStyle/>
          <a:p>
            <a:fld id="{519954A3-9DFD-4C44-94BA-B95130A3BA1C}" type="slidenum">
              <a:rPr lang="en-US" smtClean="0"/>
              <a:t>37</a:t>
            </a:fld>
            <a:endParaRPr lang="en-US" dirty="0"/>
          </a:p>
        </p:txBody>
      </p:sp>
      <p:graphicFrame>
        <p:nvGraphicFramePr>
          <p:cNvPr id="5" name="Θέση περιεχομένου 5"/>
          <p:cNvGraphicFramePr>
            <a:graphicFrameLocks/>
          </p:cNvGraphicFramePr>
          <p:nvPr>
            <p:extLst>
              <p:ext uri="{D42A27DB-BD31-4B8C-83A1-F6EECF244321}">
                <p14:modId xmlns:p14="http://schemas.microsoft.com/office/powerpoint/2010/main" val="349895068"/>
              </p:ext>
            </p:extLst>
          </p:nvPr>
        </p:nvGraphicFramePr>
        <p:xfrm>
          <a:off x="2846902" y="2550016"/>
          <a:ext cx="6571059" cy="868771"/>
        </p:xfrm>
        <a:graphic>
          <a:graphicData uri="http://schemas.openxmlformats.org/drawingml/2006/table">
            <a:tbl>
              <a:tblPr firstRow="1" bandRow="1">
                <a:tableStyleId>{5C22544A-7EE6-4342-B048-85BDC9FD1C3A}</a:tableStyleId>
              </a:tblPr>
              <a:tblGrid>
                <a:gridCol w="2190353"/>
                <a:gridCol w="2277945"/>
                <a:gridCol w="2102761"/>
              </a:tblGrid>
              <a:tr h="503011">
                <a:tc>
                  <a:txBody>
                    <a:bodyPr/>
                    <a:lstStyle/>
                    <a:p>
                      <a:pPr algn="ctr"/>
                      <a:r>
                        <a:rPr lang="en-US" dirty="0" smtClean="0"/>
                        <a:t>type</a:t>
                      </a:r>
                      <a:endParaRPr lang="el-GR" dirty="0"/>
                    </a:p>
                  </a:txBody>
                  <a:tcPr/>
                </a:tc>
                <a:tc>
                  <a:txBody>
                    <a:bodyPr/>
                    <a:lstStyle/>
                    <a:p>
                      <a:pPr algn="ctr"/>
                      <a:r>
                        <a:rPr lang="en-US" dirty="0" smtClean="0"/>
                        <a:t>seqno</a:t>
                      </a:r>
                      <a:endParaRPr lang="el-GR" dirty="0"/>
                    </a:p>
                  </a:txBody>
                  <a:tcPr/>
                </a:tc>
                <a:tc>
                  <a:txBody>
                    <a:bodyPr/>
                    <a:lstStyle/>
                    <a:p>
                      <a:pPr algn="ctr"/>
                      <a:r>
                        <a:rPr lang="en-US" dirty="0" err="1" smtClean="0"/>
                        <a:t>File_length</a:t>
                      </a:r>
                      <a:endParaRPr lang="el-GR" dirty="0"/>
                    </a:p>
                  </a:txBody>
                  <a:tcPr/>
                </a:tc>
              </a:tr>
              <a:tr h="200349">
                <a:tc>
                  <a:txBody>
                    <a:bodyPr/>
                    <a:lstStyle/>
                    <a:p>
                      <a:pPr algn="ctr"/>
                      <a:r>
                        <a:rPr lang="en-US" dirty="0" smtClean="0"/>
                        <a:t>1 byte</a:t>
                      </a:r>
                      <a:endParaRPr lang="el-GR" dirty="0"/>
                    </a:p>
                  </a:txBody>
                  <a:tcPr/>
                </a:tc>
                <a:tc>
                  <a:txBody>
                    <a:bodyPr/>
                    <a:lstStyle/>
                    <a:p>
                      <a:pPr algn="ctr"/>
                      <a:r>
                        <a:rPr lang="en-US" dirty="0" smtClean="0"/>
                        <a:t>4 bytes</a:t>
                      </a:r>
                      <a:endParaRPr lang="el-GR" dirty="0"/>
                    </a:p>
                  </a:txBody>
                  <a:tcPr/>
                </a:tc>
                <a:tc>
                  <a:txBody>
                    <a:bodyPr/>
                    <a:lstStyle/>
                    <a:p>
                      <a:pPr algn="ctr"/>
                      <a:r>
                        <a:rPr lang="en-US" dirty="0" smtClean="0"/>
                        <a:t>4 bytes</a:t>
                      </a:r>
                      <a:endParaRPr lang="el-GR" dirty="0"/>
                    </a:p>
                  </a:txBody>
                  <a:tcPr/>
                </a:tc>
              </a:tr>
            </a:tbl>
          </a:graphicData>
        </a:graphic>
      </p:graphicFrame>
    </p:spTree>
    <p:extLst>
      <p:ext uri="{BB962C8B-B14F-4D97-AF65-F5344CB8AC3E}">
        <p14:creationId xmlns:p14="http://schemas.microsoft.com/office/powerpoint/2010/main" val="21651264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Truncate </a:t>
            </a:r>
            <a:endParaRPr lang="el-GR" dirty="0"/>
          </a:p>
        </p:txBody>
      </p:sp>
      <p:sp>
        <p:nvSpPr>
          <p:cNvPr id="3" name="Θέση κειμένου 2"/>
          <p:cNvSpPr>
            <a:spLocks noGrp="1"/>
          </p:cNvSpPr>
          <p:nvPr>
            <p:ph type="body" idx="1"/>
          </p:nvPr>
        </p:nvSpPr>
        <p:spPr/>
        <p:txBody>
          <a:bodyPr/>
          <a:lstStyle/>
          <a:p>
            <a:pPr marL="342900" indent="-342900">
              <a:buFont typeface="Wingdings" panose="05000000000000000000" pitchFamily="2" charset="2"/>
              <a:buChar char="v"/>
            </a:pPr>
            <a:r>
              <a:rPr lang="en-US" dirty="0" smtClean="0"/>
              <a:t>CLIENT SIDE</a:t>
            </a:r>
          </a:p>
          <a:p>
            <a:pPr marL="342900" indent="-342900">
              <a:buFont typeface="Wingdings" panose="05000000000000000000" pitchFamily="2" charset="2"/>
              <a:buChar char="v"/>
            </a:pPr>
            <a:r>
              <a:rPr lang="en-US" dirty="0" smtClean="0"/>
              <a:t>Server Side</a:t>
            </a:r>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28023417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Client side truncate</a:t>
            </a:r>
            <a:endParaRPr lang="el-GR" dirty="0"/>
          </a:p>
        </p:txBody>
      </p:sp>
      <p:sp>
        <p:nvSpPr>
          <p:cNvPr id="3" name="Θέση περιεχομένου 2"/>
          <p:cNvSpPr>
            <a:spLocks noGrp="1"/>
          </p:cNvSpPr>
          <p:nvPr>
            <p:ph idx="1"/>
          </p:nvPr>
        </p:nvSpPr>
        <p:spPr>
          <a:xfrm>
            <a:off x="1591127" y="4172754"/>
            <a:ext cx="8761413" cy="1898561"/>
          </a:xfrm>
        </p:spPr>
        <p:txBody>
          <a:bodyPr>
            <a:normAutofit fontScale="92500" lnSpcReduction="10000"/>
          </a:bodyPr>
          <a:lstStyle/>
          <a:p>
            <a:r>
              <a:rPr lang="en-US" dirty="0" smtClean="0"/>
              <a:t>Every time that client wants to truncate a file he must send a message to the server with the final bytes that the file will have.</a:t>
            </a:r>
          </a:p>
          <a:p>
            <a:r>
              <a:rPr lang="en-US" dirty="0" smtClean="0"/>
              <a:t>To make a successful truncate the client should have open the file with O_TRUNC</a:t>
            </a:r>
          </a:p>
          <a:p>
            <a:r>
              <a:rPr lang="en-US" dirty="0" smtClean="0"/>
              <a:t>Type is T.</a:t>
            </a:r>
          </a:p>
          <a:p>
            <a:r>
              <a:rPr lang="en-US" dirty="0" smtClean="0"/>
              <a:t>Length is the wanted size</a:t>
            </a:r>
          </a:p>
        </p:txBody>
      </p:sp>
      <p:sp>
        <p:nvSpPr>
          <p:cNvPr id="4" name="Θέση αριθμού διαφάνειας 3"/>
          <p:cNvSpPr>
            <a:spLocks noGrp="1"/>
          </p:cNvSpPr>
          <p:nvPr>
            <p:ph type="sldNum" sz="quarter" idx="12"/>
          </p:nvPr>
        </p:nvSpPr>
        <p:spPr/>
        <p:txBody>
          <a:bodyPr/>
          <a:lstStyle/>
          <a:p>
            <a:fld id="{519954A3-9DFD-4C44-94BA-B95130A3BA1C}" type="slidenum">
              <a:rPr lang="en-US" smtClean="0"/>
              <a:t>39</a:t>
            </a:fld>
            <a:endParaRPr lang="en-US" dirty="0"/>
          </a:p>
        </p:txBody>
      </p:sp>
      <p:sp>
        <p:nvSpPr>
          <p:cNvPr id="5" name="Στρογγυλεμένο ορθογώνιο 4"/>
          <p:cNvSpPr/>
          <p:nvPr/>
        </p:nvSpPr>
        <p:spPr>
          <a:xfrm>
            <a:off x="4146997" y="2531146"/>
            <a:ext cx="3940935" cy="435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p:cNvSpPr txBox="1"/>
          <p:nvPr/>
        </p:nvSpPr>
        <p:spPr>
          <a:xfrm>
            <a:off x="4314423" y="2531146"/>
            <a:ext cx="3940935" cy="369332"/>
          </a:xfrm>
          <a:prstGeom prst="rect">
            <a:avLst/>
          </a:prstGeom>
          <a:noFill/>
        </p:spPr>
        <p:txBody>
          <a:bodyPr wrap="square" rtlCol="0">
            <a:spAutoFit/>
          </a:bodyPr>
          <a:lstStyle/>
          <a:p>
            <a:r>
              <a:rPr lang="en-US" dirty="0"/>
              <a:t> </a:t>
            </a:r>
            <a:r>
              <a:rPr lang="en-US" dirty="0" err="1"/>
              <a:t>mynfs_ftrancate</a:t>
            </a:r>
            <a:r>
              <a:rPr lang="en-US" dirty="0"/>
              <a:t>(int </a:t>
            </a:r>
            <a:r>
              <a:rPr lang="en-US" dirty="0" err="1"/>
              <a:t>fd</a:t>
            </a:r>
            <a:r>
              <a:rPr lang="en-US" dirty="0"/>
              <a:t>, int </a:t>
            </a:r>
            <a:r>
              <a:rPr lang="en-US" dirty="0" err="1" smtClean="0"/>
              <a:t>len</a:t>
            </a:r>
            <a:r>
              <a:rPr lang="en-US" dirty="0" smtClean="0"/>
              <a:t>)</a:t>
            </a:r>
            <a:endParaRPr lang="el-GR" dirty="0"/>
          </a:p>
        </p:txBody>
      </p:sp>
      <p:graphicFrame>
        <p:nvGraphicFramePr>
          <p:cNvPr id="7" name="Πίνακας 6"/>
          <p:cNvGraphicFramePr>
            <a:graphicFrameLocks noGrp="1"/>
          </p:cNvGraphicFramePr>
          <p:nvPr>
            <p:extLst>
              <p:ext uri="{D42A27DB-BD31-4B8C-83A1-F6EECF244321}">
                <p14:modId xmlns:p14="http://schemas.microsoft.com/office/powerpoint/2010/main" val="3578539972"/>
              </p:ext>
            </p:extLst>
          </p:nvPr>
        </p:nvGraphicFramePr>
        <p:xfrm>
          <a:off x="2053464" y="3188836"/>
          <a:ext cx="8128000" cy="74168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pPr algn="ctr"/>
                      <a:r>
                        <a:rPr lang="en-US" dirty="0" smtClean="0"/>
                        <a:t>type</a:t>
                      </a:r>
                      <a:endParaRPr lang="el-GR" dirty="0"/>
                    </a:p>
                  </a:txBody>
                  <a:tcPr/>
                </a:tc>
                <a:tc>
                  <a:txBody>
                    <a:bodyPr/>
                    <a:lstStyle/>
                    <a:p>
                      <a:pPr algn="ctr"/>
                      <a:r>
                        <a:rPr lang="en-US" dirty="0" smtClean="0"/>
                        <a:t>seqno</a:t>
                      </a:r>
                      <a:endParaRPr lang="el-GR" dirty="0"/>
                    </a:p>
                  </a:txBody>
                  <a:tcPr/>
                </a:tc>
                <a:tc>
                  <a:txBody>
                    <a:bodyPr/>
                    <a:lstStyle/>
                    <a:p>
                      <a:pPr algn="ctr"/>
                      <a:r>
                        <a:rPr lang="en-US" dirty="0" smtClean="0"/>
                        <a:t>codename</a:t>
                      </a:r>
                      <a:endParaRPr lang="el-GR" dirty="0"/>
                    </a:p>
                  </a:txBody>
                  <a:tcPr/>
                </a:tc>
                <a:tc>
                  <a:txBody>
                    <a:bodyPr/>
                    <a:lstStyle/>
                    <a:p>
                      <a:pPr algn="ctr"/>
                      <a:r>
                        <a:rPr lang="en-US" dirty="0" smtClean="0"/>
                        <a:t>length</a:t>
                      </a:r>
                      <a:endParaRPr lang="el-GR" dirty="0"/>
                    </a:p>
                  </a:txBody>
                  <a:tcPr/>
                </a:tc>
              </a:tr>
              <a:tr h="370840">
                <a:tc>
                  <a:txBody>
                    <a:bodyPr/>
                    <a:lstStyle/>
                    <a:p>
                      <a:pPr algn="ctr"/>
                      <a:r>
                        <a:rPr lang="en-US" dirty="0" smtClean="0"/>
                        <a:t>1 byte</a:t>
                      </a:r>
                      <a:endParaRPr lang="el-GR" dirty="0"/>
                    </a:p>
                  </a:txBody>
                  <a:tcPr/>
                </a:tc>
                <a:tc>
                  <a:txBody>
                    <a:bodyPr/>
                    <a:lstStyle/>
                    <a:p>
                      <a:pPr algn="ctr"/>
                      <a:r>
                        <a:rPr lang="en-US" dirty="0" smtClean="0"/>
                        <a:t>4 bytes</a:t>
                      </a:r>
                      <a:endParaRPr lang="el-GR" dirty="0"/>
                    </a:p>
                  </a:txBody>
                  <a:tcPr/>
                </a:tc>
                <a:tc>
                  <a:txBody>
                    <a:bodyPr/>
                    <a:lstStyle/>
                    <a:p>
                      <a:pPr algn="ctr"/>
                      <a:r>
                        <a:rPr lang="en-US" dirty="0" smtClean="0"/>
                        <a:t>4 bytes</a:t>
                      </a:r>
                      <a:endParaRPr lang="el-GR" dirty="0"/>
                    </a:p>
                  </a:txBody>
                  <a:tcPr/>
                </a:tc>
                <a:tc>
                  <a:txBody>
                    <a:bodyPr/>
                    <a:lstStyle/>
                    <a:p>
                      <a:pPr algn="ctr"/>
                      <a:r>
                        <a:rPr lang="en-US" dirty="0" smtClean="0"/>
                        <a:t>4 bytes</a:t>
                      </a:r>
                      <a:endParaRPr lang="el-GR" dirty="0"/>
                    </a:p>
                  </a:txBody>
                  <a:tcPr/>
                </a:tc>
              </a:tr>
            </a:tbl>
          </a:graphicData>
        </a:graphic>
      </p:graphicFrame>
    </p:spTree>
    <p:extLst>
      <p:ext uri="{BB962C8B-B14F-4D97-AF65-F5344CB8AC3E}">
        <p14:creationId xmlns:p14="http://schemas.microsoft.com/office/powerpoint/2010/main" val="17553722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Client app</a:t>
            </a:r>
            <a:endParaRPr lang="el-GR" dirty="0"/>
          </a:p>
        </p:txBody>
      </p:sp>
      <p:sp>
        <p:nvSpPr>
          <p:cNvPr id="3" name="Θέση περιεχομένου 2"/>
          <p:cNvSpPr>
            <a:spLocks noGrp="1"/>
          </p:cNvSpPr>
          <p:nvPr>
            <p:ph idx="1"/>
          </p:nvPr>
        </p:nvSpPr>
        <p:spPr>
          <a:xfrm>
            <a:off x="1154953" y="2666280"/>
            <a:ext cx="9792089" cy="3966340"/>
          </a:xfrm>
        </p:spPr>
        <p:txBody>
          <a:bodyPr>
            <a:normAutofit fontScale="85000" lnSpcReduction="10000"/>
          </a:bodyPr>
          <a:lstStyle/>
          <a:p>
            <a:r>
              <a:rPr lang="en-US" dirty="0" smtClean="0"/>
              <a:t>You can call the functions that api provides with the following ways :</a:t>
            </a:r>
          </a:p>
          <a:p>
            <a:pPr lvl="1">
              <a:buFont typeface="Wingdings" panose="05000000000000000000" pitchFamily="2" charset="2"/>
              <a:buChar char="q"/>
            </a:pPr>
            <a:r>
              <a:rPr lang="en-US" sz="1900" b="1" dirty="0" smtClean="0"/>
              <a:t>Init</a:t>
            </a:r>
            <a:r>
              <a:rPr lang="en-US" sz="1900" dirty="0" smtClean="0"/>
              <a:t> </a:t>
            </a:r>
            <a:r>
              <a:rPr lang="en-US" dirty="0" smtClean="0"/>
              <a:t>: I &lt;</a:t>
            </a:r>
            <a:r>
              <a:rPr lang="en-US" dirty="0" err="1"/>
              <a:t>cacheblocks</a:t>
            </a:r>
            <a:r>
              <a:rPr lang="en-US" dirty="0" smtClean="0"/>
              <a:t>&gt; &lt;</a:t>
            </a:r>
            <a:r>
              <a:rPr lang="en-US" dirty="0" err="1"/>
              <a:t>blocksize</a:t>
            </a:r>
            <a:r>
              <a:rPr lang="en-US" dirty="0" smtClean="0"/>
              <a:t>&gt;  &lt;</a:t>
            </a:r>
            <a:r>
              <a:rPr lang="en-US" dirty="0" err="1"/>
              <a:t>freshT</a:t>
            </a:r>
            <a:r>
              <a:rPr lang="en-US" dirty="0" smtClean="0"/>
              <a:t>&gt; </a:t>
            </a:r>
          </a:p>
          <a:p>
            <a:pPr lvl="1">
              <a:buFont typeface="Wingdings" panose="05000000000000000000" pitchFamily="2" charset="2"/>
              <a:buChar char="q"/>
            </a:pPr>
            <a:r>
              <a:rPr lang="en-US" sz="1800" b="1" dirty="0" smtClean="0"/>
              <a:t>Open </a:t>
            </a:r>
            <a:r>
              <a:rPr lang="en-US" sz="1800" dirty="0" smtClean="0"/>
              <a:t>:  O &lt;filename&gt; &lt;flags&gt;  		returns an </a:t>
            </a:r>
            <a:r>
              <a:rPr lang="en-US" sz="1800" dirty="0" err="1" smtClean="0"/>
              <a:t>fd</a:t>
            </a:r>
            <a:r>
              <a:rPr lang="en-US" sz="1800" dirty="0" smtClean="0"/>
              <a:t> 						</a:t>
            </a:r>
          </a:p>
          <a:p>
            <a:pPr lvl="2">
              <a:buFont typeface="Wingdings" panose="05000000000000000000" pitchFamily="2" charset="2"/>
              <a:buChar char="ü"/>
            </a:pPr>
            <a:r>
              <a:rPr lang="en-US" dirty="0" smtClean="0">
                <a:effectLst>
                  <a:outerShdw blurRad="38100" dist="38100" dir="2700000" algn="tl">
                    <a:srgbClr val="000000">
                      <a:alpha val="43137"/>
                    </a:srgbClr>
                  </a:outerShdw>
                </a:effectLst>
              </a:rPr>
              <a:t>flags </a:t>
            </a:r>
            <a:r>
              <a:rPr lang="en-US" dirty="0">
                <a:effectLst>
                  <a:outerShdw blurRad="38100" dist="38100" dir="2700000" algn="tl">
                    <a:srgbClr val="000000">
                      <a:alpha val="43137"/>
                    </a:srgbClr>
                  </a:outerShdw>
                </a:effectLst>
              </a:rPr>
              <a:t>can </a:t>
            </a:r>
            <a:r>
              <a:rPr lang="en-US" dirty="0" smtClean="0">
                <a:effectLst>
                  <a:outerShdw blurRad="38100" dist="38100" dir="2700000" algn="tl">
                    <a:srgbClr val="000000">
                      <a:alpha val="43137"/>
                    </a:srgbClr>
                  </a:outerShdw>
                </a:effectLst>
              </a:rPr>
              <a:t>be </a:t>
            </a:r>
            <a:r>
              <a:rPr lang="en-US" sz="1300" dirty="0" smtClean="0">
                <a:effectLst>
                  <a:outerShdw blurRad="38100" dist="38100" dir="2700000" algn="tl">
                    <a:srgbClr val="000000">
                      <a:alpha val="43137"/>
                    </a:srgbClr>
                  </a:outerShdw>
                </a:effectLst>
              </a:rPr>
              <a:t>:  </a:t>
            </a:r>
            <a:r>
              <a:rPr lang="pt-BR" sz="1300" dirty="0" smtClean="0"/>
              <a:t>O_CREAT</a:t>
            </a:r>
            <a:r>
              <a:rPr lang="pt-BR" sz="1300" dirty="0"/>
              <a:t>, O_EXCL, O_TRUNC, O_RDWR, O_RDONLY, </a:t>
            </a:r>
            <a:r>
              <a:rPr lang="pt-BR" sz="1300" dirty="0" smtClean="0"/>
              <a:t>O_WRONLY</a:t>
            </a:r>
          </a:p>
          <a:p>
            <a:pPr lvl="2">
              <a:buFont typeface="Wingdings" panose="05000000000000000000" pitchFamily="2" charset="2"/>
              <a:buChar char="ü"/>
            </a:pPr>
            <a:endParaRPr lang="en-US" sz="1800" dirty="0" smtClean="0"/>
          </a:p>
          <a:p>
            <a:pPr lvl="1">
              <a:buFont typeface="Wingdings" panose="05000000000000000000" pitchFamily="2" charset="2"/>
              <a:buChar char="q"/>
            </a:pPr>
            <a:r>
              <a:rPr lang="en-US" sz="1800" b="1" dirty="0" smtClean="0"/>
              <a:t>Read : </a:t>
            </a:r>
            <a:r>
              <a:rPr lang="en-US" sz="1800" dirty="0"/>
              <a:t> </a:t>
            </a:r>
            <a:r>
              <a:rPr lang="en-US" sz="1800" dirty="0" smtClean="0"/>
              <a:t>R  &lt;</a:t>
            </a:r>
            <a:r>
              <a:rPr lang="en-US" sz="1800" dirty="0" err="1" smtClean="0"/>
              <a:t>fd</a:t>
            </a:r>
            <a:r>
              <a:rPr lang="en-US" sz="1800" dirty="0" smtClean="0"/>
              <a:t>&gt; &lt;</a:t>
            </a:r>
            <a:r>
              <a:rPr lang="en-US" sz="1800" dirty="0" err="1" smtClean="0"/>
              <a:t>number_of_bytes</a:t>
            </a:r>
            <a:r>
              <a:rPr lang="en-US" sz="1800" dirty="0" smtClean="0"/>
              <a:t>&gt; 		returns the number of </a:t>
            </a:r>
            <a:r>
              <a:rPr lang="en-US" sz="1800" dirty="0" err="1" smtClean="0"/>
              <a:t>readden</a:t>
            </a:r>
            <a:r>
              <a:rPr lang="en-US" sz="1800" dirty="0"/>
              <a:t> </a:t>
            </a:r>
            <a:r>
              <a:rPr lang="en-US" sz="1800" dirty="0" smtClean="0"/>
              <a:t>bytes</a:t>
            </a:r>
          </a:p>
          <a:p>
            <a:pPr lvl="1">
              <a:buFont typeface="Wingdings" panose="05000000000000000000" pitchFamily="2" charset="2"/>
              <a:buChar char="q"/>
            </a:pPr>
            <a:r>
              <a:rPr lang="en-US" sz="1800" b="1" dirty="0" smtClean="0"/>
              <a:t>Write :  </a:t>
            </a:r>
            <a:r>
              <a:rPr lang="en-US" sz="1800" dirty="0" smtClean="0"/>
              <a:t>W &lt;</a:t>
            </a:r>
            <a:r>
              <a:rPr lang="en-US" sz="1800" dirty="0" err="1" smtClean="0"/>
              <a:t>fd</a:t>
            </a:r>
            <a:r>
              <a:rPr lang="en-US" sz="1800" dirty="0" smtClean="0"/>
              <a:t>&gt; &lt;</a:t>
            </a:r>
            <a:r>
              <a:rPr lang="en-US" sz="1800" dirty="0" err="1" smtClean="0"/>
              <a:t>data_to_write</a:t>
            </a:r>
            <a:r>
              <a:rPr lang="en-US" sz="1800" dirty="0" smtClean="0"/>
              <a:t>&gt;  		return the number of bytes that is written</a:t>
            </a:r>
          </a:p>
          <a:p>
            <a:pPr lvl="1">
              <a:buFont typeface="Wingdings" panose="05000000000000000000" pitchFamily="2" charset="2"/>
              <a:buChar char="q"/>
            </a:pPr>
            <a:r>
              <a:rPr lang="en-US" sz="1800" b="1" dirty="0" smtClean="0"/>
              <a:t>Seek :  </a:t>
            </a:r>
            <a:r>
              <a:rPr lang="en-US" sz="1800" dirty="0" smtClean="0"/>
              <a:t>S &lt;</a:t>
            </a:r>
            <a:r>
              <a:rPr lang="en-US" sz="1800" dirty="0" err="1" smtClean="0"/>
              <a:t>fd</a:t>
            </a:r>
            <a:r>
              <a:rPr lang="en-US" sz="1800" dirty="0" smtClean="0"/>
              <a:t>&gt;  &lt;</a:t>
            </a:r>
            <a:r>
              <a:rPr lang="en-US" sz="1800" dirty="0" err="1" smtClean="0"/>
              <a:t>offset_to_move</a:t>
            </a:r>
            <a:r>
              <a:rPr lang="en-US" sz="1800" dirty="0" smtClean="0"/>
              <a:t>&gt; &lt;frag to whence&gt;  		return 0 in success and -1 in failure </a:t>
            </a:r>
          </a:p>
          <a:p>
            <a:pPr lvl="2">
              <a:buFont typeface="Wingdings" panose="05000000000000000000" pitchFamily="2" charset="2"/>
              <a:buChar char="ü"/>
            </a:pPr>
            <a:r>
              <a:rPr lang="en-US" dirty="0" smtClean="0"/>
              <a:t> </a:t>
            </a:r>
            <a:r>
              <a:rPr lang="en-US" dirty="0" smtClean="0">
                <a:effectLst>
                  <a:outerShdw blurRad="38100" dist="38100" dir="2700000" algn="tl">
                    <a:srgbClr val="000000">
                      <a:alpha val="43137"/>
                    </a:srgbClr>
                  </a:outerShdw>
                </a:effectLst>
              </a:rPr>
              <a:t>flags can be  : </a:t>
            </a:r>
            <a:r>
              <a:rPr lang="en-US" sz="1300" dirty="0" smtClean="0"/>
              <a:t>SEEK_SET, SEEK_END , SEEK_CUR</a:t>
            </a:r>
          </a:p>
          <a:p>
            <a:pPr lvl="2">
              <a:buFont typeface="Wingdings" panose="05000000000000000000" pitchFamily="2" charset="2"/>
              <a:buChar char="ü"/>
            </a:pPr>
            <a:endParaRPr lang="en-US" sz="1300" dirty="0" smtClean="0"/>
          </a:p>
          <a:p>
            <a:pPr lvl="1">
              <a:buFont typeface="Wingdings" panose="05000000000000000000" pitchFamily="2" charset="2"/>
              <a:buChar char="q"/>
            </a:pPr>
            <a:r>
              <a:rPr lang="en-US" sz="1800" b="1" dirty="0" smtClean="0"/>
              <a:t>Truncate :  </a:t>
            </a:r>
            <a:r>
              <a:rPr lang="en-US" sz="1800" dirty="0" smtClean="0"/>
              <a:t>T  &lt;</a:t>
            </a:r>
            <a:r>
              <a:rPr lang="en-US" sz="1800" dirty="0" err="1" smtClean="0"/>
              <a:t>fd</a:t>
            </a:r>
            <a:r>
              <a:rPr lang="en-US" sz="1800" dirty="0" smtClean="0"/>
              <a:t>&gt; &lt;</a:t>
            </a:r>
            <a:r>
              <a:rPr lang="en-US" sz="1800" dirty="0" err="1" smtClean="0"/>
              <a:t>new_file_size</a:t>
            </a:r>
            <a:r>
              <a:rPr lang="en-US" sz="1800" dirty="0" smtClean="0"/>
              <a:t>&gt; 		return the new size of file</a:t>
            </a:r>
          </a:p>
          <a:p>
            <a:pPr lvl="1">
              <a:buFont typeface="Wingdings" panose="05000000000000000000" pitchFamily="2" charset="2"/>
              <a:buChar char="q"/>
            </a:pPr>
            <a:r>
              <a:rPr lang="en-US" sz="1800" b="1" dirty="0" smtClean="0"/>
              <a:t>Close : </a:t>
            </a:r>
            <a:r>
              <a:rPr lang="en-US" sz="1800" dirty="0" smtClean="0"/>
              <a:t>C &lt;</a:t>
            </a:r>
            <a:r>
              <a:rPr lang="en-US" sz="1800" dirty="0" err="1" smtClean="0"/>
              <a:t>fd</a:t>
            </a:r>
            <a:r>
              <a:rPr lang="en-US" sz="1800" dirty="0" smtClean="0"/>
              <a:t>&gt;</a:t>
            </a:r>
            <a:endParaRPr lang="el-GR" sz="1800" b="1" dirty="0"/>
          </a:p>
        </p:txBody>
      </p:sp>
      <p:sp>
        <p:nvSpPr>
          <p:cNvPr id="4" name="Ραβδωτό δεξιό βέλος 3"/>
          <p:cNvSpPr/>
          <p:nvPr/>
        </p:nvSpPr>
        <p:spPr>
          <a:xfrm>
            <a:off x="4890590" y="3384464"/>
            <a:ext cx="347729" cy="20606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Ραβδωτό δεξιό βέλος 4"/>
          <p:cNvSpPr/>
          <p:nvPr/>
        </p:nvSpPr>
        <p:spPr>
          <a:xfrm>
            <a:off x="5132231" y="4705087"/>
            <a:ext cx="347729" cy="20606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Ραβδωτό δεξιό βέλος 5"/>
          <p:cNvSpPr/>
          <p:nvPr/>
        </p:nvSpPr>
        <p:spPr>
          <a:xfrm>
            <a:off x="5306096" y="4360019"/>
            <a:ext cx="347729" cy="20606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Ραβδωτό δεξιό βέλος 6"/>
          <p:cNvSpPr/>
          <p:nvPr/>
        </p:nvSpPr>
        <p:spPr>
          <a:xfrm>
            <a:off x="6982386" y="4984124"/>
            <a:ext cx="347729" cy="20606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Στρογγυλεμένο ορθογώνιο 10"/>
          <p:cNvSpPr/>
          <p:nvPr/>
        </p:nvSpPr>
        <p:spPr>
          <a:xfrm>
            <a:off x="3438658" y="3672262"/>
            <a:ext cx="4559121" cy="2815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Στρογγυλεμένο ορθογώνιο 11"/>
          <p:cNvSpPr/>
          <p:nvPr/>
        </p:nvSpPr>
        <p:spPr>
          <a:xfrm>
            <a:off x="3503052" y="5310262"/>
            <a:ext cx="2215166" cy="2429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Ραβδωτό δεξιό βέλος 12"/>
          <p:cNvSpPr/>
          <p:nvPr/>
        </p:nvSpPr>
        <p:spPr>
          <a:xfrm>
            <a:off x="5306096" y="5886877"/>
            <a:ext cx="347729" cy="20606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Θέση αριθμού διαφάνειας 13"/>
          <p:cNvSpPr>
            <a:spLocks noGrp="1"/>
          </p:cNvSpPr>
          <p:nvPr>
            <p:ph type="sldNum" sz="quarter" idx="12"/>
          </p:nvPr>
        </p:nvSpPr>
        <p:spPr/>
        <p:txBody>
          <a:bodyPr/>
          <a:lstStyle/>
          <a:p>
            <a:fld id="{519954A3-9DFD-4C44-94BA-B95130A3BA1C}" type="slidenum">
              <a:rPr lang="en-US" smtClean="0"/>
              <a:t>4</a:t>
            </a:fld>
            <a:endParaRPr lang="en-US" dirty="0"/>
          </a:p>
        </p:txBody>
      </p:sp>
    </p:spTree>
    <p:extLst>
      <p:ext uri="{BB962C8B-B14F-4D97-AF65-F5344CB8AC3E}">
        <p14:creationId xmlns:p14="http://schemas.microsoft.com/office/powerpoint/2010/main" val="36391485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Truncate on the server side</a:t>
            </a:r>
            <a:endParaRPr lang="el-GR" dirty="0"/>
          </a:p>
        </p:txBody>
      </p:sp>
      <p:graphicFrame>
        <p:nvGraphicFramePr>
          <p:cNvPr id="5" name="Θέση περιεχομένου 4"/>
          <p:cNvGraphicFramePr>
            <a:graphicFrameLocks noGrp="1"/>
          </p:cNvGraphicFramePr>
          <p:nvPr>
            <p:ph idx="1"/>
            <p:extLst>
              <p:ext uri="{D42A27DB-BD31-4B8C-83A1-F6EECF244321}">
                <p14:modId xmlns:p14="http://schemas.microsoft.com/office/powerpoint/2010/main" val="2257442185"/>
              </p:ext>
            </p:extLst>
          </p:nvPr>
        </p:nvGraphicFramePr>
        <p:xfrm>
          <a:off x="1748128" y="2498167"/>
          <a:ext cx="8761413" cy="741680"/>
        </p:xfrm>
        <a:graphic>
          <a:graphicData uri="http://schemas.openxmlformats.org/drawingml/2006/table">
            <a:tbl>
              <a:tblPr firstRow="1" bandRow="1">
                <a:tableStyleId>{5C22544A-7EE6-4342-B048-85BDC9FD1C3A}</a:tableStyleId>
              </a:tblPr>
              <a:tblGrid>
                <a:gridCol w="2920471"/>
                <a:gridCol w="2920471"/>
                <a:gridCol w="2920471"/>
              </a:tblGrid>
              <a:tr h="370840">
                <a:tc>
                  <a:txBody>
                    <a:bodyPr/>
                    <a:lstStyle/>
                    <a:p>
                      <a:pPr algn="ctr"/>
                      <a:r>
                        <a:rPr lang="en-US" dirty="0" smtClean="0"/>
                        <a:t>type</a:t>
                      </a:r>
                      <a:endParaRPr lang="el-GR" dirty="0"/>
                    </a:p>
                  </a:txBody>
                  <a:tcPr/>
                </a:tc>
                <a:tc>
                  <a:txBody>
                    <a:bodyPr/>
                    <a:lstStyle/>
                    <a:p>
                      <a:pPr algn="ctr"/>
                      <a:r>
                        <a:rPr lang="en-US" dirty="0" smtClean="0"/>
                        <a:t>seqno</a:t>
                      </a:r>
                      <a:endParaRPr lang="el-GR" dirty="0"/>
                    </a:p>
                  </a:txBody>
                  <a:tcPr/>
                </a:tc>
                <a:tc>
                  <a:txBody>
                    <a:bodyPr/>
                    <a:lstStyle/>
                    <a:p>
                      <a:pPr algn="ctr"/>
                      <a:r>
                        <a:rPr lang="en-US" dirty="0" smtClean="0"/>
                        <a:t>number</a:t>
                      </a:r>
                      <a:endParaRPr lang="el-GR" dirty="0"/>
                    </a:p>
                  </a:txBody>
                  <a:tcPr/>
                </a:tc>
              </a:tr>
              <a:tr h="370840">
                <a:tc>
                  <a:txBody>
                    <a:bodyPr/>
                    <a:lstStyle/>
                    <a:p>
                      <a:pPr algn="ctr"/>
                      <a:r>
                        <a:rPr lang="en-US" dirty="0" smtClean="0"/>
                        <a:t>1 byte</a:t>
                      </a:r>
                      <a:endParaRPr lang="el-GR" dirty="0"/>
                    </a:p>
                  </a:txBody>
                  <a:tcPr/>
                </a:tc>
                <a:tc>
                  <a:txBody>
                    <a:bodyPr/>
                    <a:lstStyle/>
                    <a:p>
                      <a:pPr algn="ctr"/>
                      <a:r>
                        <a:rPr lang="en-US" dirty="0" smtClean="0"/>
                        <a:t>4 byte</a:t>
                      </a:r>
                      <a:endParaRPr lang="el-GR" dirty="0"/>
                    </a:p>
                  </a:txBody>
                  <a:tcPr/>
                </a:tc>
                <a:tc>
                  <a:txBody>
                    <a:bodyPr/>
                    <a:lstStyle/>
                    <a:p>
                      <a:pPr algn="ctr"/>
                      <a:r>
                        <a:rPr lang="en-US" dirty="0" smtClean="0"/>
                        <a:t>4 bytes</a:t>
                      </a:r>
                      <a:endParaRPr lang="el-GR" dirty="0"/>
                    </a:p>
                  </a:txBody>
                  <a:tcPr/>
                </a:tc>
              </a:tr>
            </a:tbl>
          </a:graphicData>
        </a:graphic>
      </p:graphicFrame>
      <p:sp>
        <p:nvSpPr>
          <p:cNvPr id="4" name="Θέση αριθμού διαφάνειας 3"/>
          <p:cNvSpPr>
            <a:spLocks noGrp="1"/>
          </p:cNvSpPr>
          <p:nvPr>
            <p:ph type="sldNum" sz="quarter" idx="12"/>
          </p:nvPr>
        </p:nvSpPr>
        <p:spPr/>
        <p:txBody>
          <a:bodyPr/>
          <a:lstStyle/>
          <a:p>
            <a:fld id="{519954A3-9DFD-4C44-94BA-B95130A3BA1C}" type="slidenum">
              <a:rPr lang="en-US" smtClean="0"/>
              <a:t>40</a:t>
            </a:fld>
            <a:endParaRPr lang="en-US" dirty="0"/>
          </a:p>
        </p:txBody>
      </p:sp>
      <p:sp>
        <p:nvSpPr>
          <p:cNvPr id="6" name="Θέση περιεχομένου 2"/>
          <p:cNvSpPr txBox="1">
            <a:spLocks/>
          </p:cNvSpPr>
          <p:nvPr/>
        </p:nvSpPr>
        <p:spPr>
          <a:xfrm>
            <a:off x="1591127" y="3759200"/>
            <a:ext cx="8930912" cy="23121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smtClean="0"/>
              <a:t>The server truncates the file when he receives a message with type T and respond.</a:t>
            </a:r>
          </a:p>
          <a:p>
            <a:r>
              <a:rPr lang="en-US" dirty="0" smtClean="0"/>
              <a:t>Type is T.</a:t>
            </a:r>
          </a:p>
          <a:p>
            <a:r>
              <a:rPr lang="en-US" dirty="0" smtClean="0"/>
              <a:t>Number is 0 if the truncate is successful . </a:t>
            </a:r>
          </a:p>
        </p:txBody>
      </p:sp>
    </p:spTree>
    <p:extLst>
      <p:ext uri="{BB962C8B-B14F-4D97-AF65-F5344CB8AC3E}">
        <p14:creationId xmlns:p14="http://schemas.microsoft.com/office/powerpoint/2010/main" val="37257019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Server shut down</a:t>
            </a:r>
            <a:endParaRPr lang="el-GR" dirty="0"/>
          </a:p>
        </p:txBody>
      </p:sp>
      <p:sp>
        <p:nvSpPr>
          <p:cNvPr id="3" name="Θέση κειμένου 2"/>
          <p:cNvSpPr>
            <a:spLocks noGrp="1"/>
          </p:cNvSpPr>
          <p:nvPr>
            <p:ph type="body" idx="1"/>
          </p:nvPr>
        </p:nvSpPr>
        <p:spPr/>
        <p:txBody>
          <a:bodyPr/>
          <a:lstStyle/>
          <a:p>
            <a:pPr marL="342900" indent="-342900">
              <a:buFont typeface="Wingdings" panose="05000000000000000000" pitchFamily="2" charset="2"/>
              <a:buChar char="v"/>
            </a:pPr>
            <a:r>
              <a:rPr lang="en-US" dirty="0" smtClean="0"/>
              <a:t>WHAT happens ? </a:t>
            </a:r>
            <a:endParaRPr lang="el-GR" dirty="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34265264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What happens when the server shut down?</a:t>
            </a:r>
            <a:endParaRPr lang="el-GR" dirty="0"/>
          </a:p>
        </p:txBody>
      </p:sp>
      <p:sp>
        <p:nvSpPr>
          <p:cNvPr id="3" name="Θέση περιεχομένου 2"/>
          <p:cNvSpPr>
            <a:spLocks noGrp="1"/>
          </p:cNvSpPr>
          <p:nvPr>
            <p:ph idx="1"/>
          </p:nvPr>
        </p:nvSpPr>
        <p:spPr/>
        <p:txBody>
          <a:bodyPr/>
          <a:lstStyle/>
          <a:p>
            <a:r>
              <a:rPr lang="en-US" dirty="0" smtClean="0"/>
              <a:t>The codename is a combination of version of server combined with a single number that increased.</a:t>
            </a:r>
          </a:p>
          <a:p>
            <a:r>
              <a:rPr lang="en-US" dirty="0" smtClean="0"/>
              <a:t>Every time that server is down and then is up again the client keep sending some requests.</a:t>
            </a:r>
          </a:p>
          <a:p>
            <a:r>
              <a:rPr lang="en-US" dirty="0" smtClean="0"/>
              <a:t>When the client decode the </a:t>
            </a:r>
            <a:r>
              <a:rPr lang="en-US" dirty="0" err="1" smtClean="0"/>
              <a:t>filecode</a:t>
            </a:r>
            <a:r>
              <a:rPr lang="en-US" dirty="0" smtClean="0"/>
              <a:t> and understand that the request is from another version of him send an error message to client api.</a:t>
            </a:r>
          </a:p>
          <a:p>
            <a:r>
              <a:rPr lang="en-US" dirty="0" smtClean="0"/>
              <a:t>The api reopen the file and then do the request again.</a:t>
            </a:r>
          </a:p>
          <a:p>
            <a:r>
              <a:rPr lang="en-US" dirty="0" smtClean="0"/>
              <a:t>All these happened without the use(app) understand that the server was down foe some time.</a:t>
            </a:r>
            <a:endParaRPr lang="el-GR" dirty="0"/>
          </a:p>
        </p:txBody>
      </p:sp>
      <p:sp>
        <p:nvSpPr>
          <p:cNvPr id="4" name="Θέση αριθμού διαφάνειας 3"/>
          <p:cNvSpPr>
            <a:spLocks noGrp="1"/>
          </p:cNvSpPr>
          <p:nvPr>
            <p:ph type="sldNum" sz="quarter" idx="12"/>
          </p:nvPr>
        </p:nvSpPr>
        <p:spPr/>
        <p:txBody>
          <a:bodyPr/>
          <a:lstStyle/>
          <a:p>
            <a:fld id="{519954A3-9DFD-4C44-94BA-B95130A3BA1C}" type="slidenum">
              <a:rPr lang="en-US" smtClean="0"/>
              <a:t>42</a:t>
            </a:fld>
            <a:endParaRPr lang="en-US" dirty="0"/>
          </a:p>
        </p:txBody>
      </p:sp>
    </p:spTree>
    <p:extLst>
      <p:ext uri="{BB962C8B-B14F-4D97-AF65-F5344CB8AC3E}">
        <p14:creationId xmlns:p14="http://schemas.microsoft.com/office/powerpoint/2010/main" val="18385116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αριθμού διαφάνειας 1"/>
          <p:cNvSpPr>
            <a:spLocks noGrp="1"/>
          </p:cNvSpPr>
          <p:nvPr>
            <p:ph type="sldNum" sz="quarter" idx="12"/>
          </p:nvPr>
        </p:nvSpPr>
        <p:spPr/>
        <p:txBody>
          <a:bodyPr/>
          <a:lstStyle/>
          <a:p>
            <a:fld id="{D57F1E4F-1CFF-5643-939E-217C01CDF565}" type="slidenum">
              <a:rPr lang="en-US" smtClean="0"/>
              <a:pPr/>
              <a:t>43</a:t>
            </a:fld>
            <a:endParaRPr lang="en-US" dirty="0"/>
          </a:p>
        </p:txBody>
      </p:sp>
      <p:pic>
        <p:nvPicPr>
          <p:cNvPr id="3" name="Εικόνα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95728"/>
            <a:ext cx="9438139" cy="6465679"/>
          </a:xfrm>
          <a:prstGeom prst="rect">
            <a:avLst/>
          </a:prstGeom>
        </p:spPr>
      </p:pic>
    </p:spTree>
    <p:extLst>
      <p:ext uri="{BB962C8B-B14F-4D97-AF65-F5344CB8AC3E}">
        <p14:creationId xmlns:p14="http://schemas.microsoft.com/office/powerpoint/2010/main" val="18853362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αριθμού διαφάνειας 1"/>
          <p:cNvSpPr>
            <a:spLocks noGrp="1"/>
          </p:cNvSpPr>
          <p:nvPr>
            <p:ph type="sldNum" sz="quarter" idx="12"/>
          </p:nvPr>
        </p:nvSpPr>
        <p:spPr/>
        <p:txBody>
          <a:bodyPr/>
          <a:lstStyle/>
          <a:p>
            <a:fld id="{D57F1E4F-1CFF-5643-939E-217C01CDF565}" type="slidenum">
              <a:rPr lang="en-US" smtClean="0"/>
              <a:pPr/>
              <a:t>44</a:t>
            </a:fld>
            <a:endParaRPr lang="en-US" dirty="0"/>
          </a:p>
        </p:txBody>
      </p:sp>
      <p:pic>
        <p:nvPicPr>
          <p:cNvPr id="3" name="Εικόνα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216" y="128789"/>
            <a:ext cx="9631323" cy="6436637"/>
          </a:xfrm>
          <a:prstGeom prst="rect">
            <a:avLst/>
          </a:prstGeom>
        </p:spPr>
      </p:pic>
    </p:spTree>
    <p:extLst>
      <p:ext uri="{BB962C8B-B14F-4D97-AF65-F5344CB8AC3E}">
        <p14:creationId xmlns:p14="http://schemas.microsoft.com/office/powerpoint/2010/main" val="17002504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αριθμού διαφάνειας 1"/>
          <p:cNvSpPr>
            <a:spLocks noGrp="1"/>
          </p:cNvSpPr>
          <p:nvPr>
            <p:ph type="sldNum" sz="quarter" idx="12"/>
          </p:nvPr>
        </p:nvSpPr>
        <p:spPr/>
        <p:txBody>
          <a:bodyPr/>
          <a:lstStyle/>
          <a:p>
            <a:fld id="{D57F1E4F-1CFF-5643-939E-217C01CDF565}" type="slidenum">
              <a:rPr lang="en-US" smtClean="0"/>
              <a:pPr/>
              <a:t>45</a:t>
            </a:fld>
            <a:endParaRPr lang="en-US" dirty="0"/>
          </a:p>
        </p:txBody>
      </p:sp>
      <p:pic>
        <p:nvPicPr>
          <p:cNvPr id="3" name="Εικόνα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00" y="295729"/>
            <a:ext cx="10197140" cy="6321742"/>
          </a:xfrm>
          <a:prstGeom prst="rect">
            <a:avLst/>
          </a:prstGeom>
        </p:spPr>
      </p:pic>
    </p:spTree>
    <p:extLst>
      <p:ext uri="{BB962C8B-B14F-4D97-AF65-F5344CB8AC3E}">
        <p14:creationId xmlns:p14="http://schemas.microsoft.com/office/powerpoint/2010/main" val="22162532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αριθμού διαφάνειας 1"/>
          <p:cNvSpPr>
            <a:spLocks noGrp="1"/>
          </p:cNvSpPr>
          <p:nvPr>
            <p:ph type="sldNum" sz="quarter" idx="12"/>
          </p:nvPr>
        </p:nvSpPr>
        <p:spPr/>
        <p:txBody>
          <a:bodyPr/>
          <a:lstStyle/>
          <a:p>
            <a:fld id="{D57F1E4F-1CFF-5643-939E-217C01CDF565}" type="slidenum">
              <a:rPr lang="en-US" smtClean="0"/>
              <a:pPr/>
              <a:t>46</a:t>
            </a:fld>
            <a:endParaRPr lang="en-US" dirty="0"/>
          </a:p>
        </p:txBody>
      </p:sp>
      <p:pic>
        <p:nvPicPr>
          <p:cNvPr id="3" name="Εικόνα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28" y="398760"/>
            <a:ext cx="9840711" cy="6233860"/>
          </a:xfrm>
          <a:prstGeom prst="rect">
            <a:avLst/>
          </a:prstGeom>
        </p:spPr>
      </p:pic>
    </p:spTree>
    <p:extLst>
      <p:ext uri="{BB962C8B-B14F-4D97-AF65-F5344CB8AC3E}">
        <p14:creationId xmlns:p14="http://schemas.microsoft.com/office/powerpoint/2010/main" val="199811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a:xfrm>
            <a:off x="1525350" y="1262606"/>
            <a:ext cx="8825658" cy="2677648"/>
          </a:xfrm>
        </p:spPr>
        <p:txBody>
          <a:bodyPr/>
          <a:lstStyle/>
          <a:p>
            <a:pPr algn="ctr"/>
            <a:r>
              <a:rPr lang="en-US" sz="8800" dirty="0" smtClean="0"/>
              <a:t>END</a:t>
            </a:r>
            <a:endParaRPr lang="el-GR" sz="8800" dirty="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36747032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Client api</a:t>
            </a:r>
            <a:endParaRPr lang="el-GR" dirty="0"/>
          </a:p>
        </p:txBody>
      </p:sp>
      <p:sp>
        <p:nvSpPr>
          <p:cNvPr id="3" name="Θέση περιεχομένου 2"/>
          <p:cNvSpPr>
            <a:spLocks noGrp="1"/>
          </p:cNvSpPr>
          <p:nvPr>
            <p:ph idx="1"/>
          </p:nvPr>
        </p:nvSpPr>
        <p:spPr/>
        <p:txBody>
          <a:bodyPr>
            <a:normAutofit fontScale="92500" lnSpcReduction="10000"/>
          </a:bodyPr>
          <a:lstStyle/>
          <a:p>
            <a:r>
              <a:rPr lang="en-US" dirty="0" smtClean="0"/>
              <a:t>Has lists for the different types of requests(</a:t>
            </a:r>
            <a:r>
              <a:rPr lang="en-US" dirty="0" err="1" smtClean="0"/>
              <a:t>read_request</a:t>
            </a:r>
            <a:r>
              <a:rPr lang="en-US" dirty="0" smtClean="0"/>
              <a:t> , </a:t>
            </a:r>
            <a:r>
              <a:rPr lang="en-US" dirty="0" err="1" smtClean="0"/>
              <a:t>write_request</a:t>
            </a:r>
            <a:r>
              <a:rPr lang="en-US" dirty="0" smtClean="0"/>
              <a:t>, </a:t>
            </a:r>
            <a:r>
              <a:rPr lang="en-US" dirty="0" err="1" smtClean="0"/>
              <a:t>truncate_request</a:t>
            </a:r>
            <a:r>
              <a:rPr lang="en-US" dirty="0" smtClean="0"/>
              <a:t> , </a:t>
            </a:r>
            <a:r>
              <a:rPr lang="en-US" dirty="0" err="1" smtClean="0"/>
              <a:t>seek_request</a:t>
            </a:r>
            <a:r>
              <a:rPr lang="en-US" dirty="0" smtClean="0"/>
              <a:t>).</a:t>
            </a:r>
          </a:p>
          <a:p>
            <a:r>
              <a:rPr lang="en-US" dirty="0" smtClean="0"/>
              <a:t>Has a sequent number (seqno) that is increasing </a:t>
            </a:r>
            <a:r>
              <a:rPr lang="en-US" dirty="0"/>
              <a:t>and </a:t>
            </a:r>
            <a:r>
              <a:rPr lang="en-US" dirty="0" smtClean="0"/>
              <a:t>corresponds</a:t>
            </a:r>
            <a:r>
              <a:rPr lang="el-GR" dirty="0" smtClean="0"/>
              <a:t> </a:t>
            </a:r>
            <a:r>
              <a:rPr lang="en-US" dirty="0" smtClean="0"/>
              <a:t>to each request (it is used as identifier to understand when a retransmit happen).</a:t>
            </a:r>
          </a:p>
          <a:p>
            <a:r>
              <a:rPr lang="en-US" dirty="0" smtClean="0"/>
              <a:t>Has a list for the open files with specific information about the name of the file , the corresponding code name for the api layer ,  the number of </a:t>
            </a:r>
            <a:r>
              <a:rPr lang="en-US" dirty="0" err="1" smtClean="0"/>
              <a:t>fd</a:t>
            </a:r>
            <a:r>
              <a:rPr lang="en-US" dirty="0" smtClean="0"/>
              <a:t> which is returned to the app layer and the flags.</a:t>
            </a:r>
          </a:p>
          <a:p>
            <a:r>
              <a:rPr lang="en-US" dirty="0" smtClean="0"/>
              <a:t>Has a thread that runs read_from_socket() function. This function receive the messages that are sent from server and analyze the information based on the type of the message</a:t>
            </a:r>
            <a:r>
              <a:rPr lang="el-GR" dirty="0" smtClean="0"/>
              <a:t>.</a:t>
            </a:r>
            <a:endParaRPr lang="en-US" dirty="0" smtClean="0"/>
          </a:p>
          <a:p>
            <a:r>
              <a:rPr lang="en-US" dirty="0" smtClean="0"/>
              <a:t>If someone call a function with wrong </a:t>
            </a:r>
            <a:r>
              <a:rPr lang="en-US" dirty="0" err="1" smtClean="0"/>
              <a:t>fd</a:t>
            </a:r>
            <a:r>
              <a:rPr lang="en-US" dirty="0" smtClean="0"/>
              <a:t> the function returns without send any message to server</a:t>
            </a:r>
          </a:p>
        </p:txBody>
      </p:sp>
      <p:sp>
        <p:nvSpPr>
          <p:cNvPr id="5" name="Θέση αριθμού διαφάνειας 4"/>
          <p:cNvSpPr>
            <a:spLocks noGrp="1"/>
          </p:cNvSpPr>
          <p:nvPr>
            <p:ph type="sldNum" sz="quarter" idx="12"/>
          </p:nvPr>
        </p:nvSpPr>
        <p:spPr/>
        <p:txBody>
          <a:bodyPr/>
          <a:lstStyle/>
          <a:p>
            <a:fld id="{519954A3-9DFD-4C44-94BA-B95130A3BA1C}" type="slidenum">
              <a:rPr lang="en-US" smtClean="0"/>
              <a:t>5</a:t>
            </a:fld>
            <a:endParaRPr lang="en-US" dirty="0"/>
          </a:p>
        </p:txBody>
      </p:sp>
    </p:spTree>
    <p:extLst>
      <p:ext uri="{BB962C8B-B14F-4D97-AF65-F5344CB8AC3E}">
        <p14:creationId xmlns:p14="http://schemas.microsoft.com/office/powerpoint/2010/main" val="17889395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Client files class</a:t>
            </a:r>
            <a:endParaRPr lang="el-GR" dirty="0"/>
          </a:p>
        </p:txBody>
      </p:sp>
      <p:pic>
        <p:nvPicPr>
          <p:cNvPr id="5" name="Θέση περιεχομένου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31725" y="2603499"/>
            <a:ext cx="4572861" cy="3377705"/>
          </a:xfrm>
        </p:spPr>
      </p:pic>
      <p:sp>
        <p:nvSpPr>
          <p:cNvPr id="4" name="Θέση περιεχομένου 3"/>
          <p:cNvSpPr>
            <a:spLocks noGrp="1"/>
          </p:cNvSpPr>
          <p:nvPr>
            <p:ph sz="half" idx="2"/>
          </p:nvPr>
        </p:nvSpPr>
        <p:spPr/>
        <p:txBody>
          <a:bodyPr>
            <a:normAutofit fontScale="85000" lnSpcReduction="20000"/>
          </a:bodyPr>
          <a:lstStyle/>
          <a:p>
            <a:r>
              <a:rPr lang="en-US" b="1" dirty="0" smtClean="0"/>
              <a:t>Seqno : </a:t>
            </a:r>
            <a:r>
              <a:rPr lang="en-US" dirty="0" smtClean="0"/>
              <a:t>take the seqno of the open request</a:t>
            </a:r>
            <a:endParaRPr lang="en-US" b="1" dirty="0" smtClean="0"/>
          </a:p>
          <a:p>
            <a:r>
              <a:rPr lang="en-US" b="1" dirty="0" smtClean="0"/>
              <a:t>Filename</a:t>
            </a:r>
            <a:r>
              <a:rPr lang="en-US" dirty="0" smtClean="0"/>
              <a:t> : the name of the file that the client has open</a:t>
            </a:r>
          </a:p>
          <a:p>
            <a:r>
              <a:rPr lang="en-US" b="1" dirty="0" err="1" smtClean="0"/>
              <a:t>Fd</a:t>
            </a:r>
            <a:r>
              <a:rPr lang="en-US" dirty="0" smtClean="0"/>
              <a:t> : the file descriptor that client use to call thee different functions</a:t>
            </a:r>
          </a:p>
          <a:p>
            <a:r>
              <a:rPr lang="en-US" b="1" dirty="0" err="1" smtClean="0"/>
              <a:t>Filecode</a:t>
            </a:r>
            <a:r>
              <a:rPr lang="en-US" dirty="0" smtClean="0"/>
              <a:t> : the code name of the file . Is an int </a:t>
            </a:r>
            <a:r>
              <a:rPr lang="en-US" dirty="0"/>
              <a:t>which </a:t>
            </a:r>
            <a:r>
              <a:rPr lang="en-US" dirty="0" smtClean="0"/>
              <a:t>resulting</a:t>
            </a:r>
            <a:r>
              <a:rPr lang="el-GR" dirty="0"/>
              <a:t> </a:t>
            </a:r>
            <a:r>
              <a:rPr lang="en-US" dirty="0" smtClean="0"/>
              <a:t>from the </a:t>
            </a:r>
            <a:r>
              <a:rPr lang="en-US" dirty="0" err="1" smtClean="0"/>
              <a:t>compination</a:t>
            </a:r>
            <a:r>
              <a:rPr lang="en-US" dirty="0" smtClean="0"/>
              <a:t> of current version of server and a counter that server increases. This </a:t>
            </a:r>
            <a:r>
              <a:rPr lang="en-US" dirty="0" err="1" smtClean="0"/>
              <a:t>filecode</a:t>
            </a:r>
            <a:r>
              <a:rPr lang="en-US" dirty="0" smtClean="0"/>
              <a:t> is received from server after an open message.</a:t>
            </a:r>
          </a:p>
          <a:p>
            <a:r>
              <a:rPr lang="en-US" b="1" dirty="0" err="1" smtClean="0"/>
              <a:t>Curr</a:t>
            </a:r>
            <a:r>
              <a:rPr lang="en-US" b="1" dirty="0" smtClean="0"/>
              <a:t> </a:t>
            </a:r>
            <a:r>
              <a:rPr lang="en-US" b="1" dirty="0" err="1" smtClean="0"/>
              <a:t>pos</a:t>
            </a:r>
            <a:r>
              <a:rPr lang="en-US" b="1" dirty="0" smtClean="0"/>
              <a:t> </a:t>
            </a:r>
            <a:r>
              <a:rPr lang="en-US" dirty="0" smtClean="0"/>
              <a:t>: the current position in the file</a:t>
            </a:r>
          </a:p>
          <a:p>
            <a:r>
              <a:rPr lang="en-US" b="1" dirty="0" smtClean="0"/>
              <a:t>Flags</a:t>
            </a:r>
            <a:r>
              <a:rPr lang="en-US" dirty="0" smtClean="0"/>
              <a:t> : the properties that the client ask when he open the file</a:t>
            </a:r>
            <a:endParaRPr lang="el-GR" dirty="0"/>
          </a:p>
        </p:txBody>
      </p:sp>
      <p:sp>
        <p:nvSpPr>
          <p:cNvPr id="7" name="Θέση αριθμού διαφάνειας 6"/>
          <p:cNvSpPr>
            <a:spLocks noGrp="1"/>
          </p:cNvSpPr>
          <p:nvPr>
            <p:ph type="sldNum" sz="quarter" idx="12"/>
          </p:nvPr>
        </p:nvSpPr>
        <p:spPr/>
        <p:txBody>
          <a:bodyPr/>
          <a:lstStyle/>
          <a:p>
            <a:fld id="{519954A3-9DFD-4C44-94BA-B95130A3BA1C}" type="slidenum">
              <a:rPr lang="en-US" smtClean="0"/>
              <a:t>6</a:t>
            </a:fld>
            <a:endParaRPr lang="en-US" dirty="0"/>
          </a:p>
        </p:txBody>
      </p:sp>
    </p:spTree>
    <p:extLst>
      <p:ext uri="{BB962C8B-B14F-4D97-AF65-F5344CB8AC3E}">
        <p14:creationId xmlns:p14="http://schemas.microsoft.com/office/powerpoint/2010/main" val="22619358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a:t>S</a:t>
            </a:r>
            <a:r>
              <a:rPr lang="en-US" dirty="0" smtClean="0"/>
              <a:t>tructures in client api</a:t>
            </a:r>
            <a:endParaRPr lang="el-GR" dirty="0"/>
          </a:p>
        </p:txBody>
      </p:sp>
      <p:sp>
        <p:nvSpPr>
          <p:cNvPr id="5" name="Θέση αριθμού διαφάνειας 4"/>
          <p:cNvSpPr>
            <a:spLocks noGrp="1"/>
          </p:cNvSpPr>
          <p:nvPr>
            <p:ph type="sldNum" sz="quarter" idx="12"/>
          </p:nvPr>
        </p:nvSpPr>
        <p:spPr/>
        <p:txBody>
          <a:bodyPr/>
          <a:lstStyle/>
          <a:p>
            <a:fld id="{519954A3-9DFD-4C44-94BA-B95130A3BA1C}" type="slidenum">
              <a:rPr lang="en-US" smtClean="0"/>
              <a:t>7</a:t>
            </a:fld>
            <a:endParaRPr lang="en-US" dirty="0"/>
          </a:p>
        </p:txBody>
      </p:sp>
      <p:pic>
        <p:nvPicPr>
          <p:cNvPr id="3" name="Εικόνα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620" y="2395470"/>
            <a:ext cx="7482625" cy="4198513"/>
          </a:xfrm>
          <a:prstGeom prst="rect">
            <a:avLst/>
          </a:prstGeom>
        </p:spPr>
      </p:pic>
    </p:spTree>
    <p:extLst>
      <p:ext uri="{BB962C8B-B14F-4D97-AF65-F5344CB8AC3E}">
        <p14:creationId xmlns:p14="http://schemas.microsoft.com/office/powerpoint/2010/main" val="892540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Hidden memory</a:t>
            </a:r>
            <a:endParaRPr lang="el-GR" dirty="0"/>
          </a:p>
        </p:txBody>
      </p:sp>
      <p:sp>
        <p:nvSpPr>
          <p:cNvPr id="3" name="Θέση κειμένου 2"/>
          <p:cNvSpPr>
            <a:spLocks noGrp="1"/>
          </p:cNvSpPr>
          <p:nvPr>
            <p:ph type="body" idx="1"/>
          </p:nvPr>
        </p:nvSpPr>
        <p:spPr/>
        <p:txBody>
          <a:bodyPr/>
          <a:lstStyle/>
          <a:p>
            <a:pPr marL="457200" indent="-457200">
              <a:buFont typeface="Wingdings" panose="05000000000000000000" pitchFamily="2" charset="2"/>
              <a:buChar char="v"/>
            </a:pPr>
            <a:r>
              <a:rPr lang="en-US" dirty="0"/>
              <a:t>Hidden memory in </a:t>
            </a:r>
            <a:r>
              <a:rPr lang="en-US" dirty="0" smtClean="0"/>
              <a:t>client</a:t>
            </a:r>
          </a:p>
          <a:p>
            <a:pPr marL="457200" indent="-457200">
              <a:buFont typeface="Wingdings" panose="05000000000000000000" pitchFamily="2" charset="2"/>
              <a:buChar char="v"/>
            </a:pPr>
            <a:r>
              <a:rPr lang="en-US" dirty="0" smtClean="0"/>
              <a:t>Meaning and use of hidden memory</a:t>
            </a:r>
            <a:endParaRPr lang="el-GR" dirty="0"/>
          </a:p>
        </p:txBody>
      </p:sp>
      <p:sp>
        <p:nvSpPr>
          <p:cNvPr id="4" name="Θέση αριθμού διαφάνειας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0503652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Hidden memory in client</a:t>
            </a:r>
            <a:endParaRPr lang="el-GR" dirty="0"/>
          </a:p>
        </p:txBody>
      </p:sp>
      <p:sp>
        <p:nvSpPr>
          <p:cNvPr id="3" name="Θέση περιεχομένου 2"/>
          <p:cNvSpPr>
            <a:spLocks noGrp="1"/>
          </p:cNvSpPr>
          <p:nvPr>
            <p:ph idx="1"/>
          </p:nvPr>
        </p:nvSpPr>
        <p:spPr/>
        <p:txBody>
          <a:bodyPr/>
          <a:lstStyle/>
          <a:p>
            <a:r>
              <a:rPr lang="en-US" dirty="0" smtClean="0"/>
              <a:t>Client has a hidden memory as a list.</a:t>
            </a:r>
          </a:p>
          <a:p>
            <a:r>
              <a:rPr lang="en-US" dirty="0" smtClean="0"/>
              <a:t>The hidden memory size is initialized from user when the program start.</a:t>
            </a:r>
          </a:p>
          <a:p>
            <a:r>
              <a:rPr lang="en-US" dirty="0" smtClean="0"/>
              <a:t>Every time that memory is full we use </a:t>
            </a:r>
            <a:r>
              <a:rPr lang="en-US" b="1" dirty="0" smtClean="0"/>
              <a:t>FIFO</a:t>
            </a:r>
            <a:r>
              <a:rPr lang="en-US" dirty="0" smtClean="0"/>
              <a:t> (first in first out) to  through one block and add the new one.</a:t>
            </a:r>
          </a:p>
          <a:p>
            <a:r>
              <a:rPr lang="en-US" dirty="0" smtClean="0"/>
              <a:t>Into the class of the hidden memory we keep into about the number of block of a file. This number is calculated based on </a:t>
            </a:r>
            <a:r>
              <a:rPr lang="en-US" dirty="0"/>
              <a:t>the </a:t>
            </a:r>
            <a:r>
              <a:rPr lang="en-US" dirty="0" err="1" smtClean="0"/>
              <a:t>blocksize</a:t>
            </a:r>
            <a:r>
              <a:rPr lang="en-US" dirty="0" smtClean="0"/>
              <a:t> that user give on the beginning.</a:t>
            </a:r>
            <a:endParaRPr lang="el-GR" dirty="0"/>
          </a:p>
        </p:txBody>
      </p:sp>
      <p:sp>
        <p:nvSpPr>
          <p:cNvPr id="4" name="Θέση αριθμού διαφάνειας 3"/>
          <p:cNvSpPr>
            <a:spLocks noGrp="1"/>
          </p:cNvSpPr>
          <p:nvPr>
            <p:ph type="sldNum" sz="quarter" idx="12"/>
          </p:nvPr>
        </p:nvSpPr>
        <p:spPr/>
        <p:txBody>
          <a:bodyPr/>
          <a:lstStyle/>
          <a:p>
            <a:fld id="{519954A3-9DFD-4C44-94BA-B95130A3BA1C}" type="slidenum">
              <a:rPr lang="en-US" smtClean="0"/>
              <a:t>9</a:t>
            </a:fld>
            <a:endParaRPr lang="en-US" dirty="0"/>
          </a:p>
        </p:txBody>
      </p:sp>
    </p:spTree>
    <p:extLst>
      <p:ext uri="{BB962C8B-B14F-4D97-AF65-F5344CB8AC3E}">
        <p14:creationId xmlns:p14="http://schemas.microsoft.com/office/powerpoint/2010/main" val="24143166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Αίθουσα συσκέψεων &quot;Ιόν&quot;">
  <a:themeElements>
    <a:clrScheme name="Πορτοκαλί κόκκινο">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Αίθουσα συσκέψεων &quot;Ιόν&quot;">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Κρύσταλλο">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1012</TotalTime>
  <Words>2475</Words>
  <Application>Microsoft Office PowerPoint</Application>
  <PresentationFormat>Ευρεία οθόνη</PresentationFormat>
  <Paragraphs>403</Paragraphs>
  <Slides>47</Slides>
  <Notes>1</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47</vt:i4>
      </vt:variant>
    </vt:vector>
  </HeadingPairs>
  <TitlesOfParts>
    <vt:vector size="53" baseType="lpstr">
      <vt:lpstr>Arial</vt:lpstr>
      <vt:lpstr>Calibri</vt:lpstr>
      <vt:lpstr>Century Gothic</vt:lpstr>
      <vt:lpstr>Wingdings</vt:lpstr>
      <vt:lpstr>Wingdings 3</vt:lpstr>
      <vt:lpstr>Αίθουσα συσκέψεων "Ιόν"</vt:lpstr>
      <vt:lpstr>Παρουσίαση του PowerPoint</vt:lpstr>
      <vt:lpstr>Περιεχόμενα</vt:lpstr>
      <vt:lpstr>Client</vt:lpstr>
      <vt:lpstr>Client app</vt:lpstr>
      <vt:lpstr>Client api</vt:lpstr>
      <vt:lpstr>Client files class</vt:lpstr>
      <vt:lpstr>Structures in client api</vt:lpstr>
      <vt:lpstr>Hidden memory</vt:lpstr>
      <vt:lpstr>Hidden memory in client</vt:lpstr>
      <vt:lpstr>Hidden memory class</vt:lpstr>
      <vt:lpstr>Meaning and use of hidden memory(1/2)</vt:lpstr>
      <vt:lpstr>Meaning and use of hidden memory(1/2)</vt:lpstr>
      <vt:lpstr>Server</vt:lpstr>
      <vt:lpstr>Server api</vt:lpstr>
      <vt:lpstr>Server api functions</vt:lpstr>
      <vt:lpstr>Init</vt:lpstr>
      <vt:lpstr>Init client side</vt:lpstr>
      <vt:lpstr>Open</vt:lpstr>
      <vt:lpstr>Open client side(1/2)</vt:lpstr>
      <vt:lpstr>Open client side(2/2)</vt:lpstr>
      <vt:lpstr>Open server side(1/2)</vt:lpstr>
      <vt:lpstr>Open server side(2/2)</vt:lpstr>
      <vt:lpstr>Read</vt:lpstr>
      <vt:lpstr>Read client side (1/2)</vt:lpstr>
      <vt:lpstr>Read client side (2/2)</vt:lpstr>
      <vt:lpstr>Read server side (1/2)</vt:lpstr>
      <vt:lpstr>Read server side (1/2)</vt:lpstr>
      <vt:lpstr>Mod message client side</vt:lpstr>
      <vt:lpstr>Mod message server side(1/2)</vt:lpstr>
      <vt:lpstr>Mod message server side(2/2)</vt:lpstr>
      <vt:lpstr>Write</vt:lpstr>
      <vt:lpstr>Write client side</vt:lpstr>
      <vt:lpstr>Write server side</vt:lpstr>
      <vt:lpstr>Seek</vt:lpstr>
      <vt:lpstr>Seek in client side(1/2)</vt:lpstr>
      <vt:lpstr>Seek in client side(2/2)</vt:lpstr>
      <vt:lpstr>Seek server side </vt:lpstr>
      <vt:lpstr>Truncate </vt:lpstr>
      <vt:lpstr>Client side truncate</vt:lpstr>
      <vt:lpstr>Truncate on the server side</vt:lpstr>
      <vt:lpstr>Server shut down</vt:lpstr>
      <vt:lpstr>What happens when the server shut down?</vt:lpstr>
      <vt:lpstr>Παρουσίαση του PowerPoint</vt:lpstr>
      <vt:lpstr>Παρουσίαση του PowerPoint</vt:lpstr>
      <vt:lpstr>Παρουσίαση του PowerPoint</vt:lpstr>
      <vt:lpstr>Παρουσίαση του PowerPoint</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User</dc:creator>
  <cp:lastModifiedBy>User</cp:lastModifiedBy>
  <cp:revision>95</cp:revision>
  <dcterms:created xsi:type="dcterms:W3CDTF">2021-05-16T12:05:19Z</dcterms:created>
  <dcterms:modified xsi:type="dcterms:W3CDTF">2021-05-22T16:09:23Z</dcterms:modified>
</cp:coreProperties>
</file>