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33"/>
  </p:notesMasterIdLst>
  <p:sldIdLst>
    <p:sldId id="256" r:id="rId2"/>
    <p:sldId id="257" r:id="rId3"/>
    <p:sldId id="259" r:id="rId4"/>
    <p:sldId id="268" r:id="rId5"/>
    <p:sldId id="269" r:id="rId6"/>
    <p:sldId id="270" r:id="rId7"/>
    <p:sldId id="276" r:id="rId8"/>
    <p:sldId id="260" r:id="rId9"/>
    <p:sldId id="271" r:id="rId10"/>
    <p:sldId id="272" r:id="rId11"/>
    <p:sldId id="261" r:id="rId12"/>
    <p:sldId id="273" r:id="rId13"/>
    <p:sldId id="277" r:id="rId14"/>
    <p:sldId id="262" r:id="rId15"/>
    <p:sldId id="278" r:id="rId16"/>
    <p:sldId id="263" r:id="rId17"/>
    <p:sldId id="279" r:id="rId18"/>
    <p:sldId id="280" r:id="rId19"/>
    <p:sldId id="281" r:id="rId20"/>
    <p:sldId id="264" r:id="rId21"/>
    <p:sldId id="282" r:id="rId22"/>
    <p:sldId id="283" r:id="rId23"/>
    <p:sldId id="284" r:id="rId24"/>
    <p:sldId id="285" r:id="rId25"/>
    <p:sldId id="286" r:id="rId26"/>
    <p:sldId id="287" r:id="rId27"/>
    <p:sldId id="288" r:id="rId28"/>
    <p:sldId id="265" r:id="rId29"/>
    <p:sldId id="266" r:id="rId30"/>
    <p:sldId id="289"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3429"/>
    <a:srgbClr val="CE6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DA0F8-0B56-4790-86AB-D4C192E4AF1A}" type="datetimeFigureOut">
              <a:rPr lang="el-GR" smtClean="0"/>
              <a:t>12/6/2021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056B4-55E4-4C88-A791-BD3527B973EE}" type="slidenum">
              <a:rPr lang="el-GR" smtClean="0"/>
              <a:t>‹#›</a:t>
            </a:fld>
            <a:endParaRPr lang="el-GR"/>
          </a:p>
        </p:txBody>
      </p:sp>
    </p:spTree>
    <p:extLst>
      <p:ext uri="{BB962C8B-B14F-4D97-AF65-F5344CB8AC3E}">
        <p14:creationId xmlns:p14="http://schemas.microsoft.com/office/powerpoint/2010/main" val="142410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l-GR" smtClean="0"/>
              <a:t>Στυλ κύριου τίτλου</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1B8BF9BB-24A1-498F-846B-259BBC62B7F6}"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8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843CDC2E-6F2A-4712-8426-984A42B63ABD}"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67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smtClean="0"/>
              <a:t>Στυλ κύριου τίτλου</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AC7C1841-2515-4755-85A5-6B28D5113DED}"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728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E012000-29C1-4C04-9B25-381FC8908054}"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461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smtClean="0"/>
              <a:t>Στυλ κύριου τίτλου</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9237510A-8B31-49BB-A404-E49C762801B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2915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l-GR" smtClean="0"/>
              <a:t>Στυλ κύριου τίτλου</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96869676-1D29-49E3-B4CC-4B882DE96C27}"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92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4B56AD5D-4E0D-4C56-9C38-D3578E693F1F}"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22407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3929266-533F-4E62-B922-1C4932ABF980}"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68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210F281D-27D2-442C-9F21-A60A9D7EEBE2}"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714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839B56F8-040C-4DB6-A82E-0BB4B8CAEF8C}"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29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9EFF1EC2-8D8C-487E-8CA1-CCFF98DAB793}"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8026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94B93ADC-2916-4713-828D-F66A96A66D30}" type="datetime1">
              <a:rPr lang="en-US" smtClean="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12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C9F73F70-39DC-45EC-BE46-05BF23CBB84F}" type="datetime1">
              <a:rPr lang="en-US" smtClean="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78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B02AC-3398-4778-B608-1185E3A4A126}" type="datetime1">
              <a:rPr lang="en-US" smtClean="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9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l-GR" smtClean="0"/>
              <a:t>Στυλ κύριου τίτλου</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69BC34AF-EA9F-4396-A283-3EC1C38FC000}"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2732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ED08AB5B-FFA8-4481-B025-3F5CB4232036}"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141FBB-4F2A-4320-8F84-DDDA3ACFFA32}" type="datetime1">
              <a:rPr lang="en-US" smtClean="0"/>
              <a:t>6/12/2021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67122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Ευθεία γραμμή σύνδεσης 3"/>
          <p:cNvCxnSpPr/>
          <p:nvPr/>
        </p:nvCxnSpPr>
        <p:spPr>
          <a:xfrm>
            <a:off x="2668473" y="4977818"/>
            <a:ext cx="6552112"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 name="Ευθεία γραμμή σύνδεσης 4"/>
          <p:cNvCxnSpPr/>
          <p:nvPr/>
        </p:nvCxnSpPr>
        <p:spPr>
          <a:xfrm>
            <a:off x="2668473" y="3602505"/>
            <a:ext cx="6552112" cy="0"/>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2668473" y="3677551"/>
            <a:ext cx="6536478" cy="1077218"/>
          </a:xfrm>
          <a:prstGeom prst="rect">
            <a:avLst/>
          </a:prstGeom>
          <a:noFill/>
        </p:spPr>
        <p:txBody>
          <a:bodyPr wrap="square" rtlCol="0">
            <a:spAutoFit/>
          </a:bodyPr>
          <a:lstStyle/>
          <a:p>
            <a:pPr algn="ctr"/>
            <a:r>
              <a:rPr lang="el-GR" sz="3200" b="1" dirty="0" smtClean="0">
                <a:solidFill>
                  <a:srgbClr val="773429"/>
                </a:solidFill>
                <a:effectLst>
                  <a:outerShdw blurRad="38100" dist="38100" dir="2700000" algn="tl">
                    <a:srgbClr val="000000">
                      <a:alpha val="43137"/>
                    </a:srgbClr>
                  </a:outerShdw>
                </a:effectLst>
                <a:cs typeface="Arial" panose="020B0604020202020204" pitchFamily="34" charset="0"/>
              </a:rPr>
              <a:t>Εργασία </a:t>
            </a:r>
            <a:r>
              <a:rPr lang="en-US" sz="3200" b="1" dirty="0">
                <a:solidFill>
                  <a:srgbClr val="773429"/>
                </a:solidFill>
                <a:effectLst>
                  <a:outerShdw blurRad="38100" dist="38100" dir="2700000" algn="tl">
                    <a:srgbClr val="000000">
                      <a:alpha val="43137"/>
                    </a:srgbClr>
                  </a:outerShdw>
                </a:effectLst>
                <a:cs typeface="Arial" panose="020B0604020202020204" pitchFamily="34" charset="0"/>
              </a:rPr>
              <a:t>4</a:t>
            </a:r>
            <a:r>
              <a:rPr lang="el-GR" sz="3200" b="1" baseline="30000" dirty="0" smtClean="0">
                <a:solidFill>
                  <a:srgbClr val="773429"/>
                </a:solidFill>
                <a:effectLst>
                  <a:outerShdw blurRad="38100" dist="38100" dir="2700000" algn="tl">
                    <a:srgbClr val="000000">
                      <a:alpha val="43137"/>
                    </a:srgbClr>
                  </a:outerShdw>
                </a:effectLst>
                <a:cs typeface="Arial" panose="020B0604020202020204" pitchFamily="34" charset="0"/>
              </a:rPr>
              <a:t>η</a:t>
            </a:r>
            <a:r>
              <a:rPr lang="el-GR" sz="3200" b="1" dirty="0" smtClean="0">
                <a:solidFill>
                  <a:srgbClr val="773429"/>
                </a:solidFill>
                <a:effectLst>
                  <a:outerShdw blurRad="38100" dist="38100" dir="2700000" algn="tl">
                    <a:srgbClr val="000000">
                      <a:alpha val="43137"/>
                    </a:srgbClr>
                  </a:outerShdw>
                </a:effectLst>
                <a:cs typeface="Arial" panose="020B0604020202020204" pitchFamily="34" charset="0"/>
              </a:rPr>
              <a:t> </a:t>
            </a:r>
          </a:p>
          <a:p>
            <a:pPr algn="ctr"/>
            <a:r>
              <a:rPr lang="el-GR" sz="1600" dirty="0">
                <a:solidFill>
                  <a:srgbClr val="773429"/>
                </a:solidFill>
              </a:rPr>
              <a:t>Περιβάλλον κατανεμημένης εκτέλεσης με διαφανή μετανάστευση και εξισορρόπηση φορτίου</a:t>
            </a:r>
            <a:endParaRPr lang="el-GR" sz="1100" i="1" dirty="0">
              <a:solidFill>
                <a:srgbClr val="773429"/>
              </a:solidFill>
              <a:cs typeface="Arial" panose="020B0604020202020204" pitchFamily="34" charset="0"/>
            </a:endParaRPr>
          </a:p>
        </p:txBody>
      </p:sp>
      <p:sp>
        <p:nvSpPr>
          <p:cNvPr id="7" name="TextBox 6"/>
          <p:cNvSpPr txBox="1"/>
          <p:nvPr/>
        </p:nvSpPr>
        <p:spPr>
          <a:xfrm>
            <a:off x="1669086" y="110730"/>
            <a:ext cx="8365067" cy="954107"/>
          </a:xfrm>
          <a:prstGeom prst="rect">
            <a:avLst/>
          </a:prstGeom>
          <a:noFill/>
        </p:spPr>
        <p:txBody>
          <a:bodyPr wrap="square" rtlCol="0">
            <a:spAutoFit/>
          </a:bodyPr>
          <a:lstStyle/>
          <a:p>
            <a:pPr algn="ctr"/>
            <a:r>
              <a:rPr lang="el-GR" sz="2800" b="1" dirty="0" smtClean="0">
                <a:solidFill>
                  <a:srgbClr val="773429"/>
                </a:solidFill>
                <a:effectLst>
                  <a:outerShdw blurRad="38100" dist="38100" dir="2700000" algn="tl">
                    <a:srgbClr val="000000">
                      <a:alpha val="43137"/>
                    </a:srgbClr>
                  </a:outerShdw>
                </a:effectLst>
                <a:cs typeface="Arial" panose="020B0604020202020204" pitchFamily="34" charset="0"/>
              </a:rPr>
              <a:t>Πανεπιστήμιο Θεσσαλίας</a:t>
            </a:r>
          </a:p>
          <a:p>
            <a:pPr algn="ctr"/>
            <a:endParaRPr lang="el-GR" sz="2800" b="1" dirty="0">
              <a:solidFill>
                <a:schemeClr val="bg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8" name="Εικόνα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369" y="1193420"/>
            <a:ext cx="2280502" cy="2280502"/>
          </a:xfrm>
          <a:prstGeom prst="rect">
            <a:avLst/>
          </a:prstGeom>
        </p:spPr>
      </p:pic>
      <p:sp>
        <p:nvSpPr>
          <p:cNvPr id="9" name="Υπότιτλος 2"/>
          <p:cNvSpPr>
            <a:spLocks noGrp="1"/>
          </p:cNvSpPr>
          <p:nvPr>
            <p:ph type="subTitle" idx="1"/>
          </p:nvPr>
        </p:nvSpPr>
        <p:spPr>
          <a:xfrm>
            <a:off x="2668473" y="5113164"/>
            <a:ext cx="6567747" cy="1195615"/>
          </a:xfrm>
        </p:spPr>
        <p:txBody>
          <a:bodyPr>
            <a:normAutofit/>
          </a:bodyPr>
          <a:lstStyle/>
          <a:p>
            <a:pPr algn="ctr"/>
            <a:r>
              <a:rPr lang="el-GR" b="1" dirty="0">
                <a:solidFill>
                  <a:srgbClr val="CE6F53"/>
                </a:solidFill>
                <a:effectLst>
                  <a:outerShdw blurRad="38100" dist="38100" dir="2700000" algn="tl">
                    <a:srgbClr val="000000">
                      <a:alpha val="43137"/>
                    </a:srgbClr>
                  </a:outerShdw>
                </a:effectLst>
                <a:cs typeface="Arial" panose="020B0604020202020204" pitchFamily="34" charset="0"/>
              </a:rPr>
              <a:t>ΟΜΑΔΑ 1</a:t>
            </a:r>
            <a:endParaRPr lang="en-US" b="1" dirty="0">
              <a:solidFill>
                <a:srgbClr val="CE6F53"/>
              </a:solidFill>
              <a:effectLst>
                <a:outerShdw blurRad="38100" dist="38100" dir="2700000" algn="tl">
                  <a:srgbClr val="000000">
                    <a:alpha val="43137"/>
                  </a:srgbClr>
                </a:outerShdw>
              </a:effectLst>
              <a:cs typeface="Arial" panose="020B0604020202020204" pitchFamily="34" charset="0"/>
            </a:endParaRPr>
          </a:p>
          <a:p>
            <a:pPr algn="ctr"/>
            <a:r>
              <a:rPr lang="el-GR" dirty="0">
                <a:solidFill>
                  <a:srgbClr val="CE6F53"/>
                </a:solidFill>
                <a:cs typeface="Arial" panose="020B0604020202020204" pitchFamily="34" charset="0"/>
              </a:rPr>
              <a:t>Καρανίκα Αθανασία 2530</a:t>
            </a:r>
          </a:p>
          <a:p>
            <a:pPr algn="ctr"/>
            <a:r>
              <a:rPr lang="el-GR" dirty="0">
                <a:solidFill>
                  <a:srgbClr val="CE6F53"/>
                </a:solidFill>
                <a:cs typeface="Arial" panose="020B0604020202020204" pitchFamily="34" charset="0"/>
              </a:rPr>
              <a:t>Λευκοπούλου Ελένη Μαρία 2557</a:t>
            </a:r>
          </a:p>
          <a:p>
            <a:endParaRPr lang="el-GR" dirty="0">
              <a:solidFill>
                <a:schemeClr val="bg1">
                  <a:lumMod val="75000"/>
                </a:schemeClr>
              </a:solidFill>
            </a:endParaRPr>
          </a:p>
        </p:txBody>
      </p:sp>
      <p:sp>
        <p:nvSpPr>
          <p:cNvPr id="10" name="TextBox 9"/>
          <p:cNvSpPr txBox="1"/>
          <p:nvPr/>
        </p:nvSpPr>
        <p:spPr>
          <a:xfrm>
            <a:off x="4017601" y="6265427"/>
            <a:ext cx="3838222" cy="400110"/>
          </a:xfrm>
          <a:prstGeom prst="rect">
            <a:avLst/>
          </a:prstGeom>
          <a:noFill/>
        </p:spPr>
        <p:txBody>
          <a:bodyPr wrap="square" rtlCol="0">
            <a:spAutoFit/>
          </a:bodyPr>
          <a:lstStyle/>
          <a:p>
            <a:pPr algn="ctr"/>
            <a:r>
              <a:rPr lang="el-GR" sz="2000" i="1" dirty="0" smtClean="0">
                <a:solidFill>
                  <a:srgbClr val="773429"/>
                </a:solidFill>
              </a:rPr>
              <a:t>Εαρινό εξάμηνο 2020-2021</a:t>
            </a:r>
            <a:endParaRPr lang="el-GR" sz="2000" i="1" dirty="0">
              <a:solidFill>
                <a:srgbClr val="773429"/>
              </a:solidFill>
            </a:endParaRPr>
          </a:p>
        </p:txBody>
      </p:sp>
      <p:sp>
        <p:nvSpPr>
          <p:cNvPr id="11" name="Θέση αριθμού διαφάνειας 10"/>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9317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Team message from the coordinator side</a:t>
            </a:r>
            <a:endParaRPr lang="el-GR" dirty="0"/>
          </a:p>
        </p:txBody>
      </p:sp>
      <p:sp>
        <p:nvSpPr>
          <p:cNvPr id="3" name="Θέση περιεχομένου 2"/>
          <p:cNvSpPr>
            <a:spLocks noGrp="1"/>
          </p:cNvSpPr>
          <p:nvPr>
            <p:ph idx="1"/>
          </p:nvPr>
        </p:nvSpPr>
        <p:spPr>
          <a:xfrm>
            <a:off x="664455" y="3837904"/>
            <a:ext cx="8596668" cy="2203458"/>
          </a:xfrm>
        </p:spPr>
        <p:txBody>
          <a:bodyPr/>
          <a:lstStyle/>
          <a:p>
            <a:r>
              <a:rPr lang="en-US" dirty="0" smtClean="0"/>
              <a:t>Type is  T.</a:t>
            </a:r>
          </a:p>
          <a:p>
            <a:r>
              <a:rPr lang="en-US" dirty="0" smtClean="0"/>
              <a:t>Team_code : is the code for the new team and is increasing every time that a new message is arrive.</a:t>
            </a:r>
          </a:p>
          <a:p>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3064282819"/>
              </p:ext>
            </p:extLst>
          </p:nvPr>
        </p:nvGraphicFramePr>
        <p:xfrm>
          <a:off x="2021981" y="1711459"/>
          <a:ext cx="6156103" cy="1054100"/>
        </p:xfrm>
        <a:graphic>
          <a:graphicData uri="http://schemas.openxmlformats.org/drawingml/2006/table">
            <a:tbl>
              <a:tblPr firstRow="1" bandRow="1">
                <a:tableStyleId>{5C22544A-7EE6-4342-B048-85BDC9FD1C3A}</a:tableStyleId>
              </a:tblPr>
              <a:tblGrid>
                <a:gridCol w="2678808"/>
                <a:gridCol w="3477295"/>
              </a:tblGrid>
              <a:tr h="496298">
                <a:tc>
                  <a:txBody>
                    <a:bodyPr/>
                    <a:lstStyle/>
                    <a:p>
                      <a:pPr algn="ctr"/>
                      <a:r>
                        <a:rPr lang="en-US" sz="1600" dirty="0" smtClean="0"/>
                        <a:t>type</a:t>
                      </a:r>
                      <a:endParaRPr lang="el-GR" sz="1600" dirty="0"/>
                    </a:p>
                  </a:txBody>
                  <a:tcPr/>
                </a:tc>
                <a:tc>
                  <a:txBody>
                    <a:bodyPr/>
                    <a:lstStyle/>
                    <a:p>
                      <a:pPr algn="ctr"/>
                      <a:r>
                        <a:rPr lang="en-US" sz="1600" dirty="0" smtClean="0"/>
                        <a:t>Team_code</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r>
            </a:tbl>
          </a:graphicData>
        </a:graphic>
      </p:graphicFrame>
    </p:spTree>
    <p:extLst>
      <p:ext uri="{BB962C8B-B14F-4D97-AF65-F5344CB8AC3E}">
        <p14:creationId xmlns:p14="http://schemas.microsoft.com/office/powerpoint/2010/main" val="387888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pPr algn="ctr"/>
            <a:r>
              <a:rPr lang="en-US" dirty="0" smtClean="0"/>
              <a:t>RUN</a:t>
            </a:r>
            <a:br>
              <a:rPr lang="en-US" dirty="0" smtClean="0"/>
            </a:br>
            <a:r>
              <a:rPr lang="en-US" sz="1200" dirty="0" err="1" smtClean="0"/>
              <a:t>run</a:t>
            </a:r>
            <a:r>
              <a:rPr lang="en-US" sz="1200" dirty="0" smtClean="0"/>
              <a:t> </a:t>
            </a:r>
            <a:r>
              <a:rPr lang="en-US" sz="1200" dirty="0"/>
              <a:t>&lt;progname1&gt; &lt;arg1&gt; … &lt;</a:t>
            </a:r>
            <a:r>
              <a:rPr lang="en-US" sz="1200" dirty="0" err="1"/>
              <a:t>argN</a:t>
            </a:r>
            <a:r>
              <a:rPr lang="en-US" sz="1200" dirty="0"/>
              <a:t>&gt; || &lt;progname2&gt; &lt;arg1&gt; … &lt;</a:t>
            </a:r>
            <a:r>
              <a:rPr lang="en-US" sz="1200" dirty="0" err="1"/>
              <a:t>argN</a:t>
            </a:r>
            <a:r>
              <a:rPr lang="en-US" sz="1200" dirty="0"/>
              <a:t>&gt; || … || &lt;progname3&gt; &lt;arg1&gt; … &lt;</a:t>
            </a:r>
            <a:r>
              <a:rPr lang="en-US" sz="1200" dirty="0" err="1"/>
              <a:t>argN</a:t>
            </a:r>
            <a:r>
              <a:rPr lang="en-US" sz="1200" dirty="0"/>
              <a:t>&gt;</a:t>
            </a:r>
            <a:endParaRPr lang="el-GR" sz="1200" dirty="0"/>
          </a:p>
        </p:txBody>
      </p:sp>
      <p:sp>
        <p:nvSpPr>
          <p:cNvPr id="3" name="Θέση κειμένου 2"/>
          <p:cNvSpPr>
            <a:spLocks noGrp="1"/>
          </p:cNvSpPr>
          <p:nvPr>
            <p:ph type="body" idx="1"/>
          </p:nvPr>
        </p:nvSpPr>
        <p:spPr/>
        <p:txBody>
          <a:bodyPr/>
          <a:lstStyle/>
          <a:p>
            <a:r>
              <a:rPr lang="en-US" dirty="0" smtClean="0"/>
              <a:t>You can give the 2 following commands : </a:t>
            </a:r>
          </a:p>
          <a:p>
            <a:pPr marL="800100" lvl="1" indent="-342900">
              <a:buFont typeface="+mj-lt"/>
              <a:buAutoNum type="arabicPeriod"/>
            </a:pPr>
            <a:r>
              <a:rPr lang="en-US" dirty="0" smtClean="0"/>
              <a:t>run program1 arg1 arg2 : run the progam1 with arguments arg1 and arg2</a:t>
            </a:r>
          </a:p>
          <a:p>
            <a:pPr marL="800100" lvl="1" indent="-342900">
              <a:buFont typeface="+mj-lt"/>
              <a:buAutoNum type="arabicPeriod"/>
            </a:pPr>
            <a:r>
              <a:rPr lang="en-US" dirty="0"/>
              <a:t>r</a:t>
            </a:r>
            <a:r>
              <a:rPr lang="en-US" dirty="0" smtClean="0"/>
              <a:t>un program2 arg1 || program3  : run program2 with arg1 and program3 without arguments</a:t>
            </a:r>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8617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What happens when a run command is detected ?</a:t>
            </a:r>
            <a:endParaRPr lang="el-GR" dirty="0"/>
          </a:p>
        </p:txBody>
      </p:sp>
      <p:sp>
        <p:nvSpPr>
          <p:cNvPr id="3" name="Θέση περιεχομένου 2"/>
          <p:cNvSpPr>
            <a:spLocks noGrp="1"/>
          </p:cNvSpPr>
          <p:nvPr>
            <p:ph idx="1"/>
          </p:nvPr>
        </p:nvSpPr>
        <p:spPr/>
        <p:txBody>
          <a:bodyPr/>
          <a:lstStyle/>
          <a:p>
            <a:r>
              <a:rPr lang="en-US" dirty="0" smtClean="0"/>
              <a:t>Every time that a new run command is detected is </a:t>
            </a:r>
            <a:r>
              <a:rPr lang="en-US" dirty="0" err="1" smtClean="0"/>
              <a:t>splited</a:t>
            </a:r>
            <a:r>
              <a:rPr lang="en-US" dirty="0" smtClean="0"/>
              <a:t> at || and a new thread is created for each program that we want to send.</a:t>
            </a:r>
          </a:p>
          <a:p>
            <a:r>
              <a:rPr lang="en-US" dirty="0" smtClean="0"/>
              <a:t>A new team is created and is added on </a:t>
            </a:r>
            <a:r>
              <a:rPr lang="en-US" dirty="0" err="1" smtClean="0"/>
              <a:t>team_list</a:t>
            </a:r>
            <a:r>
              <a:rPr lang="en-US" dirty="0" smtClean="0"/>
              <a:t> with the team_code that coordinator send us.</a:t>
            </a:r>
          </a:p>
          <a:p>
            <a:r>
              <a:rPr lang="en-US" dirty="0" smtClean="0"/>
              <a:t>Into the team node a list for team members is created .</a:t>
            </a:r>
          </a:p>
          <a:p>
            <a:r>
              <a:rPr lang="en-US" dirty="0" smtClean="0"/>
              <a:t>Each new thread is added into the list and take a </a:t>
            </a:r>
            <a:r>
              <a:rPr lang="en-US" dirty="0" err="1" smtClean="0"/>
              <a:t>thread_code</a:t>
            </a:r>
            <a:r>
              <a:rPr lang="en-US" dirty="0" smtClean="0"/>
              <a:t> that is an increasing number for members starting from the 0 every time that a new team is created.</a:t>
            </a:r>
          </a:p>
          <a:p>
            <a:r>
              <a:rPr lang="en-US" dirty="0" smtClean="0"/>
              <a:t>The node for each thread has the appropriate information for the running code the </a:t>
            </a:r>
            <a:r>
              <a:rPr lang="en-US" dirty="0" err="1" smtClean="0"/>
              <a:t>thread_code</a:t>
            </a:r>
            <a:r>
              <a:rPr lang="en-US" dirty="0" smtClean="0"/>
              <a:t> ,the ip address and others.</a:t>
            </a:r>
          </a:p>
          <a:p>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020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Members data class</a:t>
            </a:r>
            <a:endParaRPr lang="el-GR" dirty="0"/>
          </a:p>
        </p:txBody>
      </p:sp>
      <p:pic>
        <p:nvPicPr>
          <p:cNvPr id="6" name="Θέση περιεχομένου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7970" y="2160589"/>
            <a:ext cx="3970396" cy="4245897"/>
          </a:xfrm>
        </p:spPr>
      </p:pic>
      <p:sp>
        <p:nvSpPr>
          <p:cNvPr id="4" name="Θέση περιεχομένου 3"/>
          <p:cNvSpPr>
            <a:spLocks noGrp="1"/>
          </p:cNvSpPr>
          <p:nvPr>
            <p:ph sz="half" idx="2"/>
          </p:nvPr>
        </p:nvSpPr>
        <p:spPr>
          <a:xfrm>
            <a:off x="5089970" y="2160589"/>
            <a:ext cx="4184034" cy="4523546"/>
          </a:xfrm>
        </p:spPr>
        <p:txBody>
          <a:bodyPr>
            <a:normAutofit fontScale="77500" lnSpcReduction="20000"/>
          </a:bodyPr>
          <a:lstStyle/>
          <a:p>
            <a:r>
              <a:rPr lang="en-US" dirty="0" err="1" smtClean="0">
                <a:solidFill>
                  <a:schemeClr val="accent1"/>
                </a:solidFill>
              </a:rPr>
              <a:t>Thread_id</a:t>
            </a:r>
            <a:r>
              <a:rPr lang="en-US" dirty="0" smtClean="0">
                <a:solidFill>
                  <a:schemeClr val="accent1"/>
                </a:solidFill>
              </a:rPr>
              <a:t> </a:t>
            </a:r>
            <a:r>
              <a:rPr lang="en-US" dirty="0" smtClean="0"/>
              <a:t>: the system </a:t>
            </a:r>
            <a:r>
              <a:rPr lang="en-US" dirty="0" err="1" smtClean="0"/>
              <a:t>thread_id</a:t>
            </a:r>
            <a:r>
              <a:rPr lang="en-US" dirty="0" smtClean="0"/>
              <a:t>.</a:t>
            </a:r>
          </a:p>
          <a:p>
            <a:r>
              <a:rPr lang="en-US" dirty="0" err="1" smtClean="0">
                <a:solidFill>
                  <a:schemeClr val="accent1"/>
                </a:solidFill>
              </a:rPr>
              <a:t>Thread_code</a:t>
            </a:r>
            <a:r>
              <a:rPr lang="en-US" dirty="0" smtClean="0">
                <a:solidFill>
                  <a:schemeClr val="accent1"/>
                </a:solidFill>
              </a:rPr>
              <a:t> </a:t>
            </a:r>
            <a:r>
              <a:rPr lang="en-US" dirty="0" smtClean="0"/>
              <a:t>: an increasing numbers for the threads that belongs to a team.</a:t>
            </a:r>
          </a:p>
          <a:p>
            <a:r>
              <a:rPr lang="en-US" dirty="0" smtClean="0">
                <a:solidFill>
                  <a:schemeClr val="accent1"/>
                </a:solidFill>
              </a:rPr>
              <a:t>Ip</a:t>
            </a:r>
            <a:r>
              <a:rPr lang="en-US" dirty="0" smtClean="0"/>
              <a:t> : the current ip that a thread runs to.</a:t>
            </a:r>
          </a:p>
          <a:p>
            <a:r>
              <a:rPr lang="en-US" dirty="0" smtClean="0">
                <a:solidFill>
                  <a:schemeClr val="accent1"/>
                </a:solidFill>
              </a:rPr>
              <a:t>Port</a:t>
            </a:r>
            <a:r>
              <a:rPr lang="en-US" dirty="0" smtClean="0"/>
              <a:t> : the current port that a thread run to.</a:t>
            </a:r>
          </a:p>
          <a:p>
            <a:r>
              <a:rPr lang="en-US" dirty="0" err="1" smtClean="0">
                <a:solidFill>
                  <a:schemeClr val="accent1"/>
                </a:solidFill>
              </a:rPr>
              <a:t>Start_ip</a:t>
            </a:r>
            <a:r>
              <a:rPr lang="en-US" dirty="0" smtClean="0">
                <a:solidFill>
                  <a:schemeClr val="accent1"/>
                </a:solidFill>
              </a:rPr>
              <a:t> </a:t>
            </a:r>
            <a:r>
              <a:rPr lang="en-US" dirty="0" smtClean="0"/>
              <a:t>: the ip of the </a:t>
            </a:r>
            <a:r>
              <a:rPr lang="en-US" dirty="0" err="1" smtClean="0"/>
              <a:t>amchine</a:t>
            </a:r>
            <a:r>
              <a:rPr lang="en-US" dirty="0" smtClean="0"/>
              <a:t> that wants to run this code…before a migration happen.</a:t>
            </a:r>
          </a:p>
          <a:p>
            <a:r>
              <a:rPr lang="en-US" dirty="0" err="1" smtClean="0">
                <a:solidFill>
                  <a:schemeClr val="accent1"/>
                </a:solidFill>
              </a:rPr>
              <a:t>Start_port</a:t>
            </a:r>
            <a:r>
              <a:rPr lang="en-US" dirty="0" smtClean="0">
                <a:solidFill>
                  <a:schemeClr val="accent1"/>
                </a:solidFill>
              </a:rPr>
              <a:t> </a:t>
            </a:r>
            <a:r>
              <a:rPr lang="en-US" dirty="0" smtClean="0"/>
              <a:t>: same as </a:t>
            </a:r>
            <a:r>
              <a:rPr lang="en-US" dirty="0" err="1" smtClean="0"/>
              <a:t>start_ip</a:t>
            </a:r>
            <a:r>
              <a:rPr lang="en-US" dirty="0" smtClean="0"/>
              <a:t>.</a:t>
            </a:r>
          </a:p>
          <a:p>
            <a:r>
              <a:rPr lang="en-US" dirty="0" smtClean="0">
                <a:solidFill>
                  <a:schemeClr val="accent1"/>
                </a:solidFill>
              </a:rPr>
              <a:t>Migrate</a:t>
            </a:r>
            <a:r>
              <a:rPr lang="en-US" dirty="0" smtClean="0"/>
              <a:t> : is 0 if the number is migrated to another machine and 0 if the thread run to the current machine.</a:t>
            </a:r>
          </a:p>
          <a:p>
            <a:r>
              <a:rPr lang="en-US" dirty="0" err="1" smtClean="0">
                <a:solidFill>
                  <a:schemeClr val="accent1"/>
                </a:solidFill>
              </a:rPr>
              <a:t>Programm_running</a:t>
            </a:r>
            <a:r>
              <a:rPr lang="en-US" dirty="0" smtClean="0">
                <a:solidFill>
                  <a:schemeClr val="accent1"/>
                </a:solidFill>
              </a:rPr>
              <a:t> </a:t>
            </a:r>
            <a:r>
              <a:rPr lang="en-US" dirty="0" smtClean="0"/>
              <a:t>: the name of the file that the code that thread run is at.</a:t>
            </a:r>
          </a:p>
          <a:p>
            <a:r>
              <a:rPr lang="en-US" dirty="0" err="1" smtClean="0">
                <a:solidFill>
                  <a:schemeClr val="accent1"/>
                </a:solidFill>
              </a:rPr>
              <a:t>Vars</a:t>
            </a:r>
            <a:r>
              <a:rPr lang="en-US" dirty="0" smtClean="0">
                <a:solidFill>
                  <a:schemeClr val="accent1"/>
                </a:solidFill>
              </a:rPr>
              <a:t> </a:t>
            </a:r>
            <a:r>
              <a:rPr lang="en-US" dirty="0" smtClean="0"/>
              <a:t>: a list with the variables of the program .Is </a:t>
            </a:r>
            <a:r>
              <a:rPr lang="en-US" dirty="0" err="1" smtClean="0"/>
              <a:t>inited</a:t>
            </a:r>
            <a:r>
              <a:rPr lang="en-US" dirty="0" smtClean="0"/>
              <a:t> only when a migration is happened.</a:t>
            </a:r>
          </a:p>
          <a:p>
            <a:r>
              <a:rPr lang="en-US" dirty="0" smtClean="0">
                <a:solidFill>
                  <a:schemeClr val="accent1"/>
                </a:solidFill>
              </a:rPr>
              <a:t>Messages</a:t>
            </a:r>
            <a:r>
              <a:rPr lang="en-US" dirty="0" smtClean="0"/>
              <a:t> : a list with the messages  that is send to  the specific thread</a:t>
            </a:r>
            <a:endParaRPr lang="el-GR" dirty="0"/>
          </a:p>
        </p:txBody>
      </p:sp>
      <p:sp>
        <p:nvSpPr>
          <p:cNvPr id="5" name="Θέση αριθμού διαφάνειας 4"/>
          <p:cNvSpPr>
            <a:spLocks noGrp="1"/>
          </p:cNvSpPr>
          <p:nvPr>
            <p:ph type="sldNum" sz="quarter" idx="12"/>
          </p:nvPr>
        </p:nvSpPr>
        <p:spPr/>
        <p:txBody>
          <a:bodyPr/>
          <a:lstStyle/>
          <a:p>
            <a:fld id="{6FF9F0C5-380F-41C2-899A-BAC0F0927E16}" type="slidenum">
              <a:rPr lang="en-US" smtClean="0"/>
              <a:t>13</a:t>
            </a:fld>
            <a:endParaRPr lang="en-US" dirty="0"/>
          </a:p>
        </p:txBody>
      </p:sp>
    </p:spTree>
    <p:extLst>
      <p:ext uri="{BB962C8B-B14F-4D97-AF65-F5344CB8AC3E}">
        <p14:creationId xmlns:p14="http://schemas.microsoft.com/office/powerpoint/2010/main" val="306549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LIST</a:t>
            </a:r>
            <a:endParaRPr lang="el-GR" dirty="0"/>
          </a:p>
        </p:txBody>
      </p:sp>
      <p:sp>
        <p:nvSpPr>
          <p:cNvPr id="3" name="Θέση κειμένου 2"/>
          <p:cNvSpPr>
            <a:spLocks noGrp="1"/>
          </p:cNvSpPr>
          <p:nvPr>
            <p:ph type="body" idx="1"/>
          </p:nvPr>
        </p:nvSpPr>
        <p:spPr/>
        <p:txBody>
          <a:bodyPr/>
          <a:lstStyle/>
          <a:p>
            <a:pPr algn="ctr"/>
            <a:r>
              <a:rPr lang="en-US" dirty="0" smtClean="0"/>
              <a:t>list : the list command print the threads that running now in this machine with their team code and </a:t>
            </a:r>
            <a:r>
              <a:rPr lang="en-US" dirty="0" err="1" smtClean="0"/>
              <a:t>thread_code</a:t>
            </a:r>
            <a:r>
              <a:rPr lang="en-US" dirty="0" smtClean="0"/>
              <a:t>.</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92651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How the program knows which are the current active threads ? </a:t>
            </a:r>
            <a:endParaRPr lang="el-GR" dirty="0"/>
          </a:p>
        </p:txBody>
      </p:sp>
      <p:sp>
        <p:nvSpPr>
          <p:cNvPr id="3" name="Θέση περιεχομένου 2"/>
          <p:cNvSpPr>
            <a:spLocks noGrp="1"/>
          </p:cNvSpPr>
          <p:nvPr>
            <p:ph idx="1"/>
          </p:nvPr>
        </p:nvSpPr>
        <p:spPr>
          <a:xfrm>
            <a:off x="677334" y="2612102"/>
            <a:ext cx="8596668" cy="4245898"/>
          </a:xfrm>
        </p:spPr>
        <p:txBody>
          <a:bodyPr>
            <a:normAutofit/>
          </a:bodyPr>
          <a:lstStyle/>
          <a:p>
            <a:r>
              <a:rPr lang="en-US" dirty="0" smtClean="0"/>
              <a:t>There is the team list and every time that someone type list the program iterate the team list and for each node iterate the member list.</a:t>
            </a:r>
          </a:p>
          <a:p>
            <a:r>
              <a:rPr lang="en-US" dirty="0" smtClean="0"/>
              <a:t>If for a member the migrate is one that means that the current thread of team is migrated to another machine.</a:t>
            </a:r>
          </a:p>
          <a:p>
            <a:r>
              <a:rPr lang="en-US" dirty="0" smtClean="0"/>
              <a:t>If is 0 we print his information.</a:t>
            </a:r>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47282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KILL</a:t>
            </a:r>
            <a:endParaRPr lang="el-GR" dirty="0"/>
          </a:p>
        </p:txBody>
      </p:sp>
      <p:sp>
        <p:nvSpPr>
          <p:cNvPr id="3" name="Θέση κειμένου 2"/>
          <p:cNvSpPr>
            <a:spLocks noGrp="1"/>
          </p:cNvSpPr>
          <p:nvPr>
            <p:ph type="body" idx="1"/>
          </p:nvPr>
        </p:nvSpPr>
        <p:spPr/>
        <p:txBody>
          <a:bodyPr/>
          <a:lstStyle/>
          <a:p>
            <a:pPr algn="ctr"/>
            <a:r>
              <a:rPr lang="en-US" dirty="0" smtClean="0"/>
              <a:t>kill &lt; </a:t>
            </a:r>
            <a:r>
              <a:rPr lang="en-US" dirty="0" err="1" smtClean="0"/>
              <a:t>team_id</a:t>
            </a:r>
            <a:r>
              <a:rPr lang="en-US" dirty="0" smtClean="0"/>
              <a:t>&gt; : With this instruction we give the signal to kill all the threads of this team.</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9783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What happen when a kill command is read?</a:t>
            </a:r>
            <a:endParaRPr lang="el-GR" dirty="0"/>
          </a:p>
        </p:txBody>
      </p:sp>
      <p:sp>
        <p:nvSpPr>
          <p:cNvPr id="3" name="Θέση περιεχομένου 2"/>
          <p:cNvSpPr>
            <a:spLocks noGrp="1"/>
          </p:cNvSpPr>
          <p:nvPr>
            <p:ph idx="1"/>
          </p:nvPr>
        </p:nvSpPr>
        <p:spPr/>
        <p:txBody>
          <a:bodyPr/>
          <a:lstStyle/>
          <a:p>
            <a:r>
              <a:rPr lang="en-US" dirty="0" smtClean="0"/>
              <a:t>We call the </a:t>
            </a:r>
            <a:r>
              <a:rPr lang="en-US" dirty="0" err="1" smtClean="0"/>
              <a:t>kill_add</a:t>
            </a:r>
            <a:r>
              <a:rPr lang="en-US" dirty="0" smtClean="0"/>
              <a:t>(team_code) function in which : </a:t>
            </a:r>
          </a:p>
          <a:p>
            <a:pPr lvl="1">
              <a:buFont typeface="Wingdings" panose="05000000000000000000" pitchFamily="2" charset="2"/>
              <a:buChar char="Ø"/>
            </a:pPr>
            <a:r>
              <a:rPr lang="en-US" dirty="0"/>
              <a:t>We find the team node on the list and we iterate the members list.</a:t>
            </a:r>
          </a:p>
          <a:p>
            <a:pPr lvl="1">
              <a:buFont typeface="Wingdings" panose="05000000000000000000" pitchFamily="2" charset="2"/>
              <a:buChar char="Ø"/>
            </a:pPr>
            <a:r>
              <a:rPr lang="en-US" dirty="0"/>
              <a:t>If the migrate field is zero just kill the thread with </a:t>
            </a:r>
            <a:r>
              <a:rPr lang="en-US" dirty="0" err="1"/>
              <a:t>thread_id</a:t>
            </a:r>
            <a:r>
              <a:rPr lang="en-US" dirty="0"/>
              <a:t>(id that system has gave tot thread)</a:t>
            </a:r>
          </a:p>
          <a:p>
            <a:pPr lvl="1">
              <a:buFont typeface="Wingdings" panose="05000000000000000000" pitchFamily="2" charset="2"/>
              <a:buChar char="Ø"/>
            </a:pPr>
            <a:r>
              <a:rPr lang="en-US" dirty="0"/>
              <a:t>If the migrate field is 1 we send a message to the team that the thread is migrated</a:t>
            </a:r>
            <a:r>
              <a:rPr lang="en-US" dirty="0" smtClean="0"/>
              <a:t>.</a:t>
            </a:r>
          </a:p>
          <a:p>
            <a:r>
              <a:rPr lang="en-US" dirty="0" smtClean="0"/>
              <a:t>The kill function is also called when a thread have an error on a line of code … to be more specific if a thread failed to end the program all the team must die.</a:t>
            </a:r>
          </a:p>
          <a:p>
            <a:r>
              <a:rPr lang="en-US" dirty="0" smtClean="0"/>
              <a:t>After killing all the threads remove the node from the list.</a:t>
            </a:r>
          </a:p>
          <a:p>
            <a:pPr marL="0" indent="0">
              <a:buNone/>
            </a:pPr>
            <a:endParaRPr lang="en-US" dirty="0" smtClean="0"/>
          </a:p>
          <a:p>
            <a:pPr lvl="1">
              <a:buFont typeface="Wingdings" panose="05000000000000000000" pitchFamily="2" charset="2"/>
              <a:buChar char="Ø"/>
            </a:pPr>
            <a:endParaRPr lang="en-US" dirty="0" smtClean="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620172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Kill message </a:t>
            </a:r>
            <a:endParaRPr lang="el-GR" dirty="0"/>
          </a:p>
        </p:txBody>
      </p:sp>
      <p:sp>
        <p:nvSpPr>
          <p:cNvPr id="3" name="Θέση περιεχομένου 2"/>
          <p:cNvSpPr>
            <a:spLocks noGrp="1"/>
          </p:cNvSpPr>
          <p:nvPr>
            <p:ph idx="1"/>
          </p:nvPr>
        </p:nvSpPr>
        <p:spPr>
          <a:xfrm>
            <a:off x="677334" y="4417454"/>
            <a:ext cx="8596668" cy="1623908"/>
          </a:xfrm>
        </p:spPr>
        <p:txBody>
          <a:bodyPr/>
          <a:lstStyle/>
          <a:p>
            <a:r>
              <a:rPr lang="en-US" dirty="0" smtClean="0"/>
              <a:t>Type is K.</a:t>
            </a:r>
          </a:p>
          <a:p>
            <a:r>
              <a:rPr lang="en-US" dirty="0" smtClean="0"/>
              <a:t>Find the team with code  = team_code and kill the treads that is running on this machine. Then remove the team from the list.</a:t>
            </a:r>
          </a:p>
          <a:p>
            <a:r>
              <a:rPr lang="en-US" dirty="0" smtClean="0"/>
              <a:t>Send a k message as an acknowledgment .</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18</a:t>
            </a:fld>
            <a:endParaRPr lang="en-US" dirty="0"/>
          </a:p>
        </p:txBody>
      </p:sp>
      <p:graphicFrame>
        <p:nvGraphicFramePr>
          <p:cNvPr id="6" name="Θέση περιεχομένου 8"/>
          <p:cNvGraphicFramePr>
            <a:graphicFrameLocks/>
          </p:cNvGraphicFramePr>
          <p:nvPr>
            <p:extLst>
              <p:ext uri="{D42A27DB-BD31-4B8C-83A1-F6EECF244321}">
                <p14:modId xmlns:p14="http://schemas.microsoft.com/office/powerpoint/2010/main" val="4289821927"/>
              </p:ext>
            </p:extLst>
          </p:nvPr>
        </p:nvGraphicFramePr>
        <p:xfrm>
          <a:off x="2678803" y="1762975"/>
          <a:ext cx="4523346" cy="1054100"/>
        </p:xfrm>
        <a:graphic>
          <a:graphicData uri="http://schemas.openxmlformats.org/drawingml/2006/table">
            <a:tbl>
              <a:tblPr firstRow="1" bandRow="1">
                <a:tableStyleId>{5C22544A-7EE6-4342-B048-85BDC9FD1C3A}</a:tableStyleId>
              </a:tblPr>
              <a:tblGrid>
                <a:gridCol w="1257830"/>
                <a:gridCol w="1632758"/>
                <a:gridCol w="1632758"/>
              </a:tblGrid>
              <a:tr h="496298">
                <a:tc>
                  <a:txBody>
                    <a:bodyPr/>
                    <a:lstStyle/>
                    <a:p>
                      <a:pPr algn="ctr"/>
                      <a:r>
                        <a:rPr lang="en-US" sz="1600" dirty="0" err="1" smtClean="0"/>
                        <a:t>typev</a:t>
                      </a:r>
                      <a:endParaRPr lang="el-GR" sz="1600" dirty="0"/>
                    </a:p>
                  </a:txBody>
                  <a:tcPr/>
                </a:tc>
                <a:tc>
                  <a:txBody>
                    <a:bodyPr/>
                    <a:lstStyle/>
                    <a:p>
                      <a:pPr algn="ctr"/>
                      <a:r>
                        <a:rPr lang="en-US" sz="1600" dirty="0" smtClean="0"/>
                        <a:t>seqno</a:t>
                      </a:r>
                      <a:endParaRPr lang="el-GR" sz="1600" dirty="0"/>
                    </a:p>
                  </a:txBody>
                  <a:tcPr/>
                </a:tc>
                <a:tc>
                  <a:txBody>
                    <a:bodyPr/>
                    <a:lstStyle/>
                    <a:p>
                      <a:pPr algn="ctr"/>
                      <a:r>
                        <a:rPr lang="en-US" sz="1600" dirty="0" smtClean="0"/>
                        <a:t>Team_code</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smtClean="0"/>
                        <a:t>4 bytes</a:t>
                      </a:r>
                      <a:endParaRPr lang="el-GR" sz="1400" dirty="0"/>
                    </a:p>
                  </a:txBody>
                  <a:tcPr/>
                </a:tc>
              </a:tr>
            </a:tbl>
          </a:graphicData>
        </a:graphic>
      </p:graphicFrame>
    </p:spTree>
    <p:extLst>
      <p:ext uri="{BB962C8B-B14F-4D97-AF65-F5344CB8AC3E}">
        <p14:creationId xmlns:p14="http://schemas.microsoft.com/office/powerpoint/2010/main" val="96769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Kill acknowledgment</a:t>
            </a:r>
            <a:br>
              <a:rPr lang="en-US" dirty="0" smtClean="0"/>
            </a:br>
            <a:endParaRPr lang="el-GR" dirty="0"/>
          </a:p>
        </p:txBody>
      </p:sp>
      <p:sp>
        <p:nvSpPr>
          <p:cNvPr id="3" name="Θέση περιεχομένου 2"/>
          <p:cNvSpPr>
            <a:spLocks noGrp="1"/>
          </p:cNvSpPr>
          <p:nvPr>
            <p:ph idx="1"/>
          </p:nvPr>
        </p:nvSpPr>
        <p:spPr>
          <a:xfrm>
            <a:off x="1025064" y="3245476"/>
            <a:ext cx="8596668" cy="1147390"/>
          </a:xfrm>
        </p:spPr>
        <p:txBody>
          <a:bodyPr/>
          <a:lstStyle/>
          <a:p>
            <a:r>
              <a:rPr lang="en-US" dirty="0" smtClean="0"/>
              <a:t>Type is k.</a:t>
            </a:r>
          </a:p>
          <a:p>
            <a:r>
              <a:rPr lang="en-US" dirty="0" smtClean="0"/>
              <a:t>When we receive a message k we search the request list and change the field for </a:t>
            </a:r>
            <a:r>
              <a:rPr lang="en-US" dirty="0" err="1" smtClean="0"/>
              <a:t>acks</a:t>
            </a:r>
            <a:r>
              <a:rPr lang="en-US" dirty="0" smtClean="0"/>
              <a:t> to 1</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19</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2366519847"/>
              </p:ext>
            </p:extLst>
          </p:nvPr>
        </p:nvGraphicFramePr>
        <p:xfrm>
          <a:off x="2678802" y="1762975"/>
          <a:ext cx="4520487" cy="1054100"/>
        </p:xfrm>
        <a:graphic>
          <a:graphicData uri="http://schemas.openxmlformats.org/drawingml/2006/table">
            <a:tbl>
              <a:tblPr firstRow="1" bandRow="1">
                <a:tableStyleId>{5C22544A-7EE6-4342-B048-85BDC9FD1C3A}</a:tableStyleId>
              </a:tblPr>
              <a:tblGrid>
                <a:gridCol w="1967075"/>
                <a:gridCol w="2553412"/>
              </a:tblGrid>
              <a:tr h="496298">
                <a:tc>
                  <a:txBody>
                    <a:bodyPr/>
                    <a:lstStyle/>
                    <a:p>
                      <a:pPr algn="ctr"/>
                      <a:r>
                        <a:rPr lang="en-US" sz="1600" dirty="0" smtClean="0"/>
                        <a:t>type</a:t>
                      </a:r>
                      <a:endParaRPr lang="el-GR" sz="1600" dirty="0"/>
                    </a:p>
                  </a:txBody>
                  <a:tcPr/>
                </a:tc>
                <a:tc>
                  <a:txBody>
                    <a:bodyPr/>
                    <a:lstStyle/>
                    <a:p>
                      <a:pPr algn="ctr"/>
                      <a:r>
                        <a:rPr lang="en-US" sz="1600" dirty="0" smtClean="0"/>
                        <a:t>seqno</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r>
            </a:tbl>
          </a:graphicData>
        </a:graphic>
      </p:graphicFrame>
    </p:spTree>
    <p:extLst>
      <p:ext uri="{BB962C8B-B14F-4D97-AF65-F5344CB8AC3E}">
        <p14:creationId xmlns:p14="http://schemas.microsoft.com/office/powerpoint/2010/main" val="227772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l-GR" dirty="0" smtClean="0"/>
              <a:t>Περιεχόμενα</a:t>
            </a:r>
            <a:endParaRPr lang="el-GR" dirty="0"/>
          </a:p>
        </p:txBody>
      </p:sp>
      <p:sp>
        <p:nvSpPr>
          <p:cNvPr id="3" name="Θέση περιεχομένου 2"/>
          <p:cNvSpPr>
            <a:spLocks noGrp="1"/>
          </p:cNvSpPr>
          <p:nvPr>
            <p:ph idx="1"/>
          </p:nvPr>
        </p:nvSpPr>
        <p:spPr>
          <a:xfrm>
            <a:off x="2956894" y="1365162"/>
            <a:ext cx="4989370" cy="4446012"/>
          </a:xfrm>
        </p:spPr>
        <p:txBody>
          <a:bodyPr>
            <a:noAutofit/>
          </a:bodyPr>
          <a:lstStyle/>
          <a:p>
            <a:r>
              <a:rPr lang="en-US" sz="2500" dirty="0" smtClean="0"/>
              <a:t>Compiler</a:t>
            </a:r>
          </a:p>
          <a:p>
            <a:r>
              <a:rPr lang="en-US" sz="2500" dirty="0" smtClean="0"/>
              <a:t>Coordinator</a:t>
            </a:r>
          </a:p>
          <a:p>
            <a:r>
              <a:rPr lang="en-US" sz="2500" dirty="0" smtClean="0"/>
              <a:t>Run</a:t>
            </a:r>
          </a:p>
          <a:p>
            <a:r>
              <a:rPr lang="en-US" sz="2500" dirty="0" smtClean="0"/>
              <a:t>List</a:t>
            </a:r>
          </a:p>
          <a:p>
            <a:r>
              <a:rPr lang="en-US" sz="2500" dirty="0" smtClean="0"/>
              <a:t>Kill</a:t>
            </a:r>
          </a:p>
          <a:p>
            <a:r>
              <a:rPr lang="en-US" sz="2500" dirty="0" smtClean="0"/>
              <a:t>Migrate</a:t>
            </a:r>
          </a:p>
          <a:p>
            <a:r>
              <a:rPr lang="en-US" sz="2500" dirty="0" smtClean="0"/>
              <a:t>Print</a:t>
            </a:r>
          </a:p>
          <a:p>
            <a:r>
              <a:rPr lang="en-US" sz="2500" dirty="0" smtClean="0"/>
              <a:t>Send</a:t>
            </a:r>
          </a:p>
          <a:p>
            <a:r>
              <a:rPr lang="en-US" sz="2500" dirty="0" smtClean="0"/>
              <a:t>Load Balance</a:t>
            </a:r>
          </a:p>
          <a:p>
            <a:endParaRPr lang="en-US" sz="2500" dirty="0" smtClean="0"/>
          </a:p>
          <a:p>
            <a:endParaRPr lang="en-US" sz="2500" dirty="0" smtClean="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1773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MIGRATE</a:t>
            </a:r>
            <a:endParaRPr lang="el-GR" dirty="0"/>
          </a:p>
        </p:txBody>
      </p:sp>
      <p:sp>
        <p:nvSpPr>
          <p:cNvPr id="3" name="Θέση κειμένου 2"/>
          <p:cNvSpPr>
            <a:spLocks noGrp="1"/>
          </p:cNvSpPr>
          <p:nvPr>
            <p:ph type="body" idx="1"/>
          </p:nvPr>
        </p:nvSpPr>
        <p:spPr/>
        <p:txBody>
          <a:bodyPr/>
          <a:lstStyle/>
          <a:p>
            <a:r>
              <a:rPr lang="en-US" dirty="0"/>
              <a:t>migrate </a:t>
            </a:r>
            <a:r>
              <a:rPr lang="en-US" dirty="0" smtClean="0"/>
              <a:t>&lt;team_code&gt;&lt;</a:t>
            </a:r>
            <a:r>
              <a:rPr lang="en-US" dirty="0" err="1" smtClean="0"/>
              <a:t>thread_code</a:t>
            </a:r>
            <a:r>
              <a:rPr lang="en-US" dirty="0" smtClean="0"/>
              <a:t>&gt;&lt;</a:t>
            </a:r>
            <a:r>
              <a:rPr lang="en-US" dirty="0" err="1" smtClean="0"/>
              <a:t>ip_to</a:t>
            </a:r>
            <a:r>
              <a:rPr lang="en-US" dirty="0" smtClean="0"/>
              <a:t>&gt;&lt;</a:t>
            </a:r>
            <a:r>
              <a:rPr lang="en-US" dirty="0" err="1" smtClean="0"/>
              <a:t>port_to</a:t>
            </a:r>
            <a:r>
              <a:rPr lang="en-US" dirty="0" smtClean="0"/>
              <a:t>&gt; : This command is for migrate a specific thread for a specific team to another machine with the given ip and the given port and to continue running the code from the right line. </a:t>
            </a:r>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075637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What happens when a thread migrate ? </a:t>
            </a:r>
            <a:endParaRPr lang="el-GR" dirty="0"/>
          </a:p>
        </p:txBody>
      </p:sp>
      <p:sp>
        <p:nvSpPr>
          <p:cNvPr id="3" name="Θέση περιεχομένου 2"/>
          <p:cNvSpPr>
            <a:spLocks noGrp="1"/>
          </p:cNvSpPr>
          <p:nvPr>
            <p:ph idx="1"/>
          </p:nvPr>
        </p:nvSpPr>
        <p:spPr/>
        <p:txBody>
          <a:bodyPr>
            <a:normAutofit fontScale="92500" lnSpcReduction="20000"/>
          </a:bodyPr>
          <a:lstStyle/>
          <a:p>
            <a:r>
              <a:rPr lang="en-US" dirty="0" smtClean="0"/>
              <a:t>First of all we need to send some information to the new host.</a:t>
            </a:r>
          </a:p>
          <a:p>
            <a:r>
              <a:rPr lang="en-US" dirty="0" smtClean="0"/>
              <a:t>We send the filename and we waiting until get an ack. </a:t>
            </a:r>
          </a:p>
          <a:p>
            <a:r>
              <a:rPr lang="en-US" dirty="0" smtClean="0"/>
              <a:t>If the filename existing on the new host he create a new file with a new filename and respond us with this else he create a new file with the given filename and  send the filename just for ack.</a:t>
            </a:r>
          </a:p>
          <a:p>
            <a:r>
              <a:rPr lang="en-US" dirty="0" smtClean="0"/>
              <a:t>Then we send the code of the file with purpose to be written on the new file that the host has created. </a:t>
            </a:r>
          </a:p>
          <a:p>
            <a:r>
              <a:rPr lang="en-US" dirty="0" smtClean="0"/>
              <a:t>And then we send data like information for the team of the migrated team the line in which the running has reach and a list with variables and their values at the time that the thread migrated.</a:t>
            </a:r>
          </a:p>
          <a:p>
            <a:r>
              <a:rPr lang="en-US" dirty="0" smtClean="0"/>
              <a:t>When a thread migrate we change also on list the migrate field to 1 and also the ip and the port to know where to send the kills or the sends.</a:t>
            </a:r>
          </a:p>
          <a:p>
            <a:r>
              <a:rPr lang="en-US" dirty="0" smtClean="0"/>
              <a:t>When all the data have been send we return from the thread in the starting host and the new host create a thread to keep running the code for </a:t>
            </a:r>
            <a:r>
              <a:rPr lang="en-US" dirty="0" err="1" smtClean="0"/>
              <a:t>th</a:t>
            </a:r>
            <a:r>
              <a:rPr lang="en-US" dirty="0" smtClean="0"/>
              <a:t> right line.</a:t>
            </a:r>
          </a:p>
          <a:p>
            <a:endParaRPr lang="en-US" dirty="0" smtClean="0"/>
          </a:p>
          <a:p>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436871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File message</a:t>
            </a:r>
            <a:endParaRPr lang="el-GR" dirty="0"/>
          </a:p>
        </p:txBody>
      </p:sp>
      <p:sp>
        <p:nvSpPr>
          <p:cNvPr id="3" name="Θέση περιεχομένου 2"/>
          <p:cNvSpPr>
            <a:spLocks noGrp="1"/>
          </p:cNvSpPr>
          <p:nvPr>
            <p:ph idx="1"/>
          </p:nvPr>
        </p:nvSpPr>
        <p:spPr>
          <a:xfrm>
            <a:off x="677334" y="3606085"/>
            <a:ext cx="8596668" cy="2435277"/>
          </a:xfrm>
        </p:spPr>
        <p:txBody>
          <a:bodyPr>
            <a:normAutofit/>
          </a:bodyPr>
          <a:lstStyle/>
          <a:p>
            <a:r>
              <a:rPr lang="en-US" dirty="0" smtClean="0"/>
              <a:t>Type is F.</a:t>
            </a:r>
          </a:p>
          <a:p>
            <a:r>
              <a:rPr lang="en-US" dirty="0" smtClean="0"/>
              <a:t>Filename is the filename of the code that the thread on the starting host running and we request the new host to create a file with this name</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22</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1847329667"/>
              </p:ext>
            </p:extLst>
          </p:nvPr>
        </p:nvGraphicFramePr>
        <p:xfrm>
          <a:off x="798489" y="1762975"/>
          <a:ext cx="8203842" cy="1136922"/>
        </p:xfrm>
        <a:graphic>
          <a:graphicData uri="http://schemas.openxmlformats.org/drawingml/2006/table">
            <a:tbl>
              <a:tblPr firstRow="1" bandRow="1">
                <a:tableStyleId>{5C22544A-7EE6-4342-B048-85BDC9FD1C3A}</a:tableStyleId>
              </a:tblPr>
              <a:tblGrid>
                <a:gridCol w="1676229"/>
                <a:gridCol w="2175871"/>
                <a:gridCol w="2175871"/>
                <a:gridCol w="2175871"/>
              </a:tblGrid>
              <a:tr h="496298">
                <a:tc>
                  <a:txBody>
                    <a:bodyPr/>
                    <a:lstStyle/>
                    <a:p>
                      <a:pPr algn="ctr"/>
                      <a:r>
                        <a:rPr lang="en-US" sz="1600" dirty="0" smtClean="0"/>
                        <a:t>type</a:t>
                      </a:r>
                      <a:endParaRPr lang="el-GR"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seqno</a:t>
                      </a:r>
                      <a:endParaRPr lang="el-GR" sz="1600" dirty="0" smtClean="0"/>
                    </a:p>
                    <a:p>
                      <a:pPr algn="ctr"/>
                      <a:endParaRPr lang="el-GR" sz="1600" dirty="0"/>
                    </a:p>
                  </a:txBody>
                  <a:tcPr/>
                </a:tc>
                <a:tc>
                  <a:txBody>
                    <a:bodyPr/>
                    <a:lstStyle/>
                    <a:p>
                      <a:pPr algn="ctr"/>
                      <a:r>
                        <a:rPr lang="en-US" sz="1600" dirty="0" err="1" smtClean="0"/>
                        <a:t>Filename_length</a:t>
                      </a:r>
                      <a:endParaRPr lang="el-GR" sz="1600" dirty="0"/>
                    </a:p>
                  </a:txBody>
                  <a:tcPr/>
                </a:tc>
                <a:tc>
                  <a:txBody>
                    <a:bodyPr/>
                    <a:lstStyle/>
                    <a:p>
                      <a:pPr algn="ctr"/>
                      <a:r>
                        <a:rPr lang="en-US" sz="1600" dirty="0" smtClean="0"/>
                        <a:t>filename</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err="1" smtClean="0"/>
                        <a:t>Filename_length</a:t>
                      </a:r>
                      <a:r>
                        <a:rPr lang="en-US" sz="1400" dirty="0" smtClean="0"/>
                        <a:t>*1</a:t>
                      </a:r>
                      <a:endParaRPr lang="el-GR" sz="1400" dirty="0"/>
                    </a:p>
                  </a:txBody>
                  <a:tcPr/>
                </a:tc>
              </a:tr>
            </a:tbl>
          </a:graphicData>
        </a:graphic>
      </p:graphicFrame>
    </p:spTree>
    <p:extLst>
      <p:ext uri="{BB962C8B-B14F-4D97-AF65-F5344CB8AC3E}">
        <p14:creationId xmlns:p14="http://schemas.microsoft.com/office/powerpoint/2010/main" val="1204874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File acknowledgment</a:t>
            </a:r>
            <a:endParaRPr lang="el-GR" dirty="0"/>
          </a:p>
        </p:txBody>
      </p:sp>
      <p:sp>
        <p:nvSpPr>
          <p:cNvPr id="3" name="Θέση περιεχομένου 2"/>
          <p:cNvSpPr>
            <a:spLocks noGrp="1"/>
          </p:cNvSpPr>
          <p:nvPr>
            <p:ph idx="1"/>
          </p:nvPr>
        </p:nvSpPr>
        <p:spPr>
          <a:xfrm>
            <a:off x="677334" y="4340180"/>
            <a:ext cx="8596668" cy="1701182"/>
          </a:xfrm>
        </p:spPr>
        <p:txBody>
          <a:bodyPr/>
          <a:lstStyle/>
          <a:p>
            <a:r>
              <a:rPr lang="en-US" dirty="0" smtClean="0"/>
              <a:t>Type is f.</a:t>
            </a:r>
          </a:p>
          <a:p>
            <a:r>
              <a:rPr lang="en-US" dirty="0" smtClean="0"/>
              <a:t>The filename is either the filename that the starting host send to us or the new filename which is a combination of  the team_code ip and has the suffix that the requested filename has.</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23</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2989587556"/>
              </p:ext>
            </p:extLst>
          </p:nvPr>
        </p:nvGraphicFramePr>
        <p:xfrm>
          <a:off x="798489" y="1762975"/>
          <a:ext cx="8203842" cy="1136922"/>
        </p:xfrm>
        <a:graphic>
          <a:graphicData uri="http://schemas.openxmlformats.org/drawingml/2006/table">
            <a:tbl>
              <a:tblPr firstRow="1" bandRow="1">
                <a:tableStyleId>{5C22544A-7EE6-4342-B048-85BDC9FD1C3A}</a:tableStyleId>
              </a:tblPr>
              <a:tblGrid>
                <a:gridCol w="1676229"/>
                <a:gridCol w="2175871"/>
                <a:gridCol w="2175871"/>
                <a:gridCol w="2175871"/>
              </a:tblGrid>
              <a:tr h="496298">
                <a:tc>
                  <a:txBody>
                    <a:bodyPr/>
                    <a:lstStyle/>
                    <a:p>
                      <a:pPr algn="ctr"/>
                      <a:r>
                        <a:rPr lang="en-US" sz="1600" dirty="0" smtClean="0"/>
                        <a:t>type</a:t>
                      </a:r>
                      <a:endParaRPr lang="el-GR"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seqno</a:t>
                      </a:r>
                      <a:endParaRPr lang="el-GR" sz="1600" dirty="0" smtClean="0"/>
                    </a:p>
                    <a:p>
                      <a:pPr algn="ctr"/>
                      <a:endParaRPr lang="el-GR" sz="1600" dirty="0"/>
                    </a:p>
                  </a:txBody>
                  <a:tcPr/>
                </a:tc>
                <a:tc>
                  <a:txBody>
                    <a:bodyPr/>
                    <a:lstStyle/>
                    <a:p>
                      <a:pPr algn="ctr"/>
                      <a:r>
                        <a:rPr lang="en-US" sz="1600" dirty="0" err="1" smtClean="0"/>
                        <a:t>Filename_length</a:t>
                      </a:r>
                      <a:endParaRPr lang="el-GR" sz="1600" dirty="0"/>
                    </a:p>
                  </a:txBody>
                  <a:tcPr/>
                </a:tc>
                <a:tc>
                  <a:txBody>
                    <a:bodyPr/>
                    <a:lstStyle/>
                    <a:p>
                      <a:pPr algn="ctr"/>
                      <a:r>
                        <a:rPr lang="en-US" sz="1600" dirty="0" smtClean="0"/>
                        <a:t>filename</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err="1" smtClean="0"/>
                        <a:t>Filename_length</a:t>
                      </a:r>
                      <a:r>
                        <a:rPr lang="en-US" sz="1400" dirty="0" smtClean="0"/>
                        <a:t>*1</a:t>
                      </a:r>
                      <a:endParaRPr lang="el-GR" sz="1400" dirty="0"/>
                    </a:p>
                  </a:txBody>
                  <a:tcPr/>
                </a:tc>
              </a:tr>
            </a:tbl>
          </a:graphicData>
        </a:graphic>
      </p:graphicFrame>
    </p:spTree>
    <p:extLst>
      <p:ext uri="{BB962C8B-B14F-4D97-AF65-F5344CB8AC3E}">
        <p14:creationId xmlns:p14="http://schemas.microsoft.com/office/powerpoint/2010/main" val="1470919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Code message</a:t>
            </a:r>
            <a:endParaRPr lang="el-GR" dirty="0"/>
          </a:p>
        </p:txBody>
      </p:sp>
      <p:sp>
        <p:nvSpPr>
          <p:cNvPr id="3" name="Θέση περιεχομένου 2"/>
          <p:cNvSpPr>
            <a:spLocks noGrp="1"/>
          </p:cNvSpPr>
          <p:nvPr>
            <p:ph idx="1"/>
          </p:nvPr>
        </p:nvSpPr>
        <p:spPr>
          <a:xfrm>
            <a:off x="677334" y="3400023"/>
            <a:ext cx="8596668" cy="2641339"/>
          </a:xfrm>
        </p:spPr>
        <p:txBody>
          <a:bodyPr/>
          <a:lstStyle/>
          <a:p>
            <a:r>
              <a:rPr lang="en-US" dirty="0" smtClean="0"/>
              <a:t>Type is C.</a:t>
            </a:r>
          </a:p>
          <a:p>
            <a:r>
              <a:rPr lang="en-US" dirty="0" smtClean="0"/>
              <a:t>Flag is 0 if it is not the last block of code and 1 if it is the last.</a:t>
            </a:r>
          </a:p>
          <a:p>
            <a:r>
              <a:rPr lang="en-US" dirty="0" smtClean="0"/>
              <a:t>Data is the bytes of the code file.</a:t>
            </a:r>
          </a:p>
          <a:p>
            <a:r>
              <a:rPr lang="en-US" dirty="0" smtClean="0"/>
              <a:t>We send the bytes into block … we put bytes </a:t>
            </a:r>
            <a:r>
              <a:rPr lang="en-US" dirty="0" err="1" smtClean="0"/>
              <a:t>ubtil</a:t>
            </a:r>
            <a:r>
              <a:rPr lang="en-US" dirty="0" smtClean="0"/>
              <a:t> we fill 1024 bytes of packet and if we reach 1024 we send the next packet as a next block.</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24</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3185443897"/>
              </p:ext>
            </p:extLst>
          </p:nvPr>
        </p:nvGraphicFramePr>
        <p:xfrm>
          <a:off x="206063" y="1672822"/>
          <a:ext cx="11809925" cy="1158240"/>
        </p:xfrm>
        <a:graphic>
          <a:graphicData uri="http://schemas.openxmlformats.org/drawingml/2006/table">
            <a:tbl>
              <a:tblPr firstRow="1" bandRow="1">
                <a:tableStyleId>{5C22544A-7EE6-4342-B048-85BDC9FD1C3A}</a:tableStyleId>
              </a:tblPr>
              <a:tblGrid>
                <a:gridCol w="1343801"/>
                <a:gridCol w="1744354"/>
                <a:gridCol w="1744354"/>
                <a:gridCol w="1744354"/>
                <a:gridCol w="1744354"/>
                <a:gridCol w="1744354"/>
                <a:gridCol w="1744354"/>
              </a:tblGrid>
              <a:tr h="496298">
                <a:tc>
                  <a:txBody>
                    <a:bodyPr/>
                    <a:lstStyle/>
                    <a:p>
                      <a:pPr algn="ctr"/>
                      <a:r>
                        <a:rPr lang="en-US" sz="1400" dirty="0" smtClean="0"/>
                        <a:t>type</a:t>
                      </a:r>
                      <a:endParaRPr lang="el-GR"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seqno</a:t>
                      </a:r>
                      <a:endParaRPr lang="el-GR" sz="1400" dirty="0" smtClean="0"/>
                    </a:p>
                    <a:p>
                      <a:pPr algn="ctr"/>
                      <a:endParaRPr lang="el-GR" sz="1400" dirty="0"/>
                    </a:p>
                  </a:txBody>
                  <a:tcPr/>
                </a:tc>
                <a:tc>
                  <a:txBody>
                    <a:bodyPr/>
                    <a:lstStyle/>
                    <a:p>
                      <a:pPr algn="ctr"/>
                      <a:r>
                        <a:rPr lang="en-US" sz="1400" dirty="0" err="1" smtClean="0"/>
                        <a:t>Filename_length</a:t>
                      </a:r>
                      <a:endParaRPr lang="el-GR" sz="1400" dirty="0"/>
                    </a:p>
                  </a:txBody>
                  <a:tcPr/>
                </a:tc>
                <a:tc>
                  <a:txBody>
                    <a:bodyPr/>
                    <a:lstStyle/>
                    <a:p>
                      <a:pPr algn="ctr"/>
                      <a:r>
                        <a:rPr lang="en-US" sz="1400" dirty="0" err="1" smtClean="0"/>
                        <a:t>number_of_bytes</a:t>
                      </a:r>
                      <a:endParaRPr lang="el-GR" sz="1400" dirty="0"/>
                    </a:p>
                  </a:txBody>
                  <a:tcPr/>
                </a:tc>
                <a:tc>
                  <a:txBody>
                    <a:bodyPr/>
                    <a:lstStyle/>
                    <a:p>
                      <a:pPr algn="ctr"/>
                      <a:r>
                        <a:rPr lang="en-US" sz="1400" dirty="0" smtClean="0"/>
                        <a:t>flag</a:t>
                      </a:r>
                      <a:endParaRPr lang="el-GR" sz="1400" dirty="0"/>
                    </a:p>
                  </a:txBody>
                  <a:tcPr/>
                </a:tc>
                <a:tc>
                  <a:txBody>
                    <a:bodyPr/>
                    <a:lstStyle/>
                    <a:p>
                      <a:pPr algn="ctr"/>
                      <a:r>
                        <a:rPr lang="en-US" sz="1400" dirty="0" smtClean="0"/>
                        <a:t>filename</a:t>
                      </a:r>
                      <a:endParaRPr lang="el-GR" sz="1400" dirty="0"/>
                    </a:p>
                  </a:txBody>
                  <a:tcPr/>
                </a:tc>
                <a:tc>
                  <a:txBody>
                    <a:bodyPr/>
                    <a:lstStyle/>
                    <a:p>
                      <a:pPr algn="ctr"/>
                      <a:r>
                        <a:rPr lang="en-US" sz="1400" dirty="0" smtClean="0"/>
                        <a:t>data</a:t>
                      </a:r>
                      <a:endParaRPr lang="el-GR" sz="1400" dirty="0"/>
                    </a:p>
                  </a:txBody>
                  <a:tcPr/>
                </a:tc>
              </a:tr>
              <a:tr h="557802">
                <a:tc>
                  <a:txBody>
                    <a:bodyPr/>
                    <a:lstStyle/>
                    <a:p>
                      <a:pPr algn="ctr"/>
                      <a:r>
                        <a:rPr lang="en-US" sz="1200" dirty="0" smtClean="0"/>
                        <a:t>1 byte</a:t>
                      </a:r>
                      <a:endParaRPr lang="el-GR" sz="1200" dirty="0"/>
                    </a:p>
                  </a:txBody>
                  <a:tcPr/>
                </a:tc>
                <a:tc>
                  <a:txBody>
                    <a:bodyPr/>
                    <a:lstStyle/>
                    <a:p>
                      <a:pPr algn="ctr"/>
                      <a:r>
                        <a:rPr lang="en-US" sz="1200" dirty="0" smtClean="0"/>
                        <a:t>4 bytes</a:t>
                      </a:r>
                      <a:endParaRPr lang="el-GR" sz="1200" dirty="0"/>
                    </a:p>
                  </a:txBody>
                  <a:tcPr/>
                </a:tc>
                <a:tc>
                  <a:txBody>
                    <a:bodyPr/>
                    <a:lstStyle/>
                    <a:p>
                      <a:pPr algn="ctr"/>
                      <a:r>
                        <a:rPr lang="en-US" sz="1200" dirty="0" smtClean="0"/>
                        <a:t>4 bytes</a:t>
                      </a:r>
                      <a:endParaRPr lang="el-GR" sz="1200" dirty="0"/>
                    </a:p>
                  </a:txBody>
                  <a:tcPr/>
                </a:tc>
                <a:tc>
                  <a:txBody>
                    <a:bodyPr/>
                    <a:lstStyle/>
                    <a:p>
                      <a:pPr algn="ctr"/>
                      <a:r>
                        <a:rPr lang="en-US" sz="1200" dirty="0" smtClean="0"/>
                        <a:t>4 bytes</a:t>
                      </a:r>
                      <a:endParaRPr lang="el-GR" sz="1200" dirty="0"/>
                    </a:p>
                  </a:txBody>
                  <a:tcPr/>
                </a:tc>
                <a:tc>
                  <a:txBody>
                    <a:bodyPr/>
                    <a:lstStyle/>
                    <a:p>
                      <a:pPr algn="ctr"/>
                      <a:r>
                        <a:rPr lang="en-US" sz="1200" dirty="0" smtClean="0"/>
                        <a:t>1 byte</a:t>
                      </a:r>
                      <a:endParaRPr lang="el-GR" sz="1200" dirty="0"/>
                    </a:p>
                  </a:txBody>
                  <a:tcPr/>
                </a:tc>
                <a:tc>
                  <a:txBody>
                    <a:bodyPr/>
                    <a:lstStyle/>
                    <a:p>
                      <a:pPr algn="ctr"/>
                      <a:r>
                        <a:rPr lang="en-US" sz="1200" dirty="0" err="1" smtClean="0"/>
                        <a:t>Filename_length</a:t>
                      </a:r>
                      <a:r>
                        <a:rPr lang="en-US" sz="1200" dirty="0" smtClean="0"/>
                        <a:t>*1</a:t>
                      </a:r>
                      <a:endParaRPr lang="el-GR"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1byte * </a:t>
                      </a:r>
                      <a:r>
                        <a:rPr lang="en-US" sz="1200" dirty="0" err="1" smtClean="0"/>
                        <a:t>number_of_bytes</a:t>
                      </a:r>
                      <a:endParaRPr lang="el-GR" sz="1200" dirty="0" smtClean="0"/>
                    </a:p>
                    <a:p>
                      <a:pPr algn="ctr"/>
                      <a:endParaRPr lang="el-GR" sz="1200" dirty="0"/>
                    </a:p>
                  </a:txBody>
                  <a:tcPr/>
                </a:tc>
              </a:tr>
            </a:tbl>
          </a:graphicData>
        </a:graphic>
      </p:graphicFrame>
    </p:spTree>
    <p:extLst>
      <p:ext uri="{BB962C8B-B14F-4D97-AF65-F5344CB8AC3E}">
        <p14:creationId xmlns:p14="http://schemas.microsoft.com/office/powerpoint/2010/main" val="2526145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Code acknowledgment</a:t>
            </a:r>
            <a:br>
              <a:rPr lang="en-US" dirty="0" smtClean="0"/>
            </a:br>
            <a:endParaRPr lang="el-GR" dirty="0"/>
          </a:p>
        </p:txBody>
      </p:sp>
      <p:sp>
        <p:nvSpPr>
          <p:cNvPr id="3" name="Θέση περιεχομένου 2"/>
          <p:cNvSpPr>
            <a:spLocks noGrp="1"/>
          </p:cNvSpPr>
          <p:nvPr>
            <p:ph idx="1"/>
          </p:nvPr>
        </p:nvSpPr>
        <p:spPr>
          <a:xfrm>
            <a:off x="677334" y="3335628"/>
            <a:ext cx="8596668" cy="2705734"/>
          </a:xfrm>
        </p:spPr>
        <p:txBody>
          <a:bodyPr/>
          <a:lstStyle/>
          <a:p>
            <a:r>
              <a:rPr lang="en-US" dirty="0" smtClean="0"/>
              <a:t>Type is c.</a:t>
            </a:r>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2751405582"/>
              </p:ext>
            </p:extLst>
          </p:nvPr>
        </p:nvGraphicFramePr>
        <p:xfrm>
          <a:off x="2678802" y="1762975"/>
          <a:ext cx="4520487" cy="1054100"/>
        </p:xfrm>
        <a:graphic>
          <a:graphicData uri="http://schemas.openxmlformats.org/drawingml/2006/table">
            <a:tbl>
              <a:tblPr firstRow="1" bandRow="1">
                <a:tableStyleId>{5C22544A-7EE6-4342-B048-85BDC9FD1C3A}</a:tableStyleId>
              </a:tblPr>
              <a:tblGrid>
                <a:gridCol w="1967075"/>
                <a:gridCol w="2553412"/>
              </a:tblGrid>
              <a:tr h="496298">
                <a:tc>
                  <a:txBody>
                    <a:bodyPr/>
                    <a:lstStyle/>
                    <a:p>
                      <a:pPr algn="ctr"/>
                      <a:r>
                        <a:rPr lang="en-US" sz="1600" dirty="0" smtClean="0"/>
                        <a:t>type</a:t>
                      </a:r>
                      <a:endParaRPr lang="el-GR" sz="1600" dirty="0"/>
                    </a:p>
                  </a:txBody>
                  <a:tcPr/>
                </a:tc>
                <a:tc>
                  <a:txBody>
                    <a:bodyPr/>
                    <a:lstStyle/>
                    <a:p>
                      <a:pPr algn="ctr"/>
                      <a:r>
                        <a:rPr lang="en-US" sz="1600" dirty="0" smtClean="0"/>
                        <a:t>seqno</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r>
            </a:tbl>
          </a:graphicData>
        </a:graphic>
      </p:graphicFrame>
    </p:spTree>
    <p:extLst>
      <p:ext uri="{BB962C8B-B14F-4D97-AF65-F5344CB8AC3E}">
        <p14:creationId xmlns:p14="http://schemas.microsoft.com/office/powerpoint/2010/main" val="307159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Migrate message </a:t>
            </a:r>
            <a:endParaRPr lang="el-GR" dirty="0"/>
          </a:p>
        </p:txBody>
      </p:sp>
      <p:sp>
        <p:nvSpPr>
          <p:cNvPr id="3" name="Θέση περιεχομένου 2"/>
          <p:cNvSpPr>
            <a:spLocks noGrp="1"/>
          </p:cNvSpPr>
          <p:nvPr>
            <p:ph idx="1"/>
          </p:nvPr>
        </p:nvSpPr>
        <p:spPr>
          <a:xfrm>
            <a:off x="677334" y="3000777"/>
            <a:ext cx="8596668" cy="3040585"/>
          </a:xfrm>
        </p:spPr>
        <p:txBody>
          <a:bodyPr/>
          <a:lstStyle/>
          <a:p>
            <a:r>
              <a:rPr lang="en-US" dirty="0" smtClean="0"/>
              <a:t>Type is M.</a:t>
            </a:r>
          </a:p>
          <a:p>
            <a:r>
              <a:rPr lang="en-US" dirty="0" smtClean="0"/>
              <a:t>Line is the last line that has been executed.</a:t>
            </a:r>
          </a:p>
          <a:p>
            <a:r>
              <a:rPr lang="en-US" dirty="0" smtClean="0"/>
              <a:t>Position is the position that the new host must be seek to start execute.</a:t>
            </a:r>
          </a:p>
          <a:p>
            <a:r>
              <a:rPr lang="en-US" dirty="0" smtClean="0"/>
              <a:t>Data is the team node with the members node. Only into the node of the migrated thread we put the variables of his last state.</a:t>
            </a:r>
          </a:p>
          <a:p>
            <a:r>
              <a:rPr lang="en-US" dirty="0" smtClean="0"/>
              <a:t>The new host add the team on the teams and change all the migration that equals to 0 to 1 and this one that equals 1 to 0 to understand which thread run on his machine.</a:t>
            </a:r>
          </a:p>
          <a:p>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26</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2746142318"/>
              </p:ext>
            </p:extLst>
          </p:nvPr>
        </p:nvGraphicFramePr>
        <p:xfrm>
          <a:off x="206063" y="1672822"/>
          <a:ext cx="11809924" cy="1158240"/>
        </p:xfrm>
        <a:graphic>
          <a:graphicData uri="http://schemas.openxmlformats.org/drawingml/2006/table">
            <a:tbl>
              <a:tblPr firstRow="1" bandRow="1">
                <a:tableStyleId>{5C22544A-7EE6-4342-B048-85BDC9FD1C3A}</a:tableStyleId>
              </a:tblPr>
              <a:tblGrid>
                <a:gridCol w="1170862"/>
                <a:gridCol w="1519866"/>
                <a:gridCol w="1519866"/>
                <a:gridCol w="1519866"/>
                <a:gridCol w="1519866"/>
                <a:gridCol w="1519866"/>
                <a:gridCol w="1519866"/>
                <a:gridCol w="1519866"/>
              </a:tblGrid>
              <a:tr h="496298">
                <a:tc>
                  <a:txBody>
                    <a:bodyPr/>
                    <a:lstStyle/>
                    <a:p>
                      <a:pPr algn="ctr"/>
                      <a:r>
                        <a:rPr lang="en-US" sz="1400" dirty="0" smtClean="0"/>
                        <a:t>type</a:t>
                      </a:r>
                      <a:endParaRPr lang="el-GR"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seqno</a:t>
                      </a:r>
                      <a:endParaRPr lang="el-GR" sz="1400" dirty="0" smtClean="0"/>
                    </a:p>
                    <a:p>
                      <a:pPr algn="ctr"/>
                      <a:endParaRPr lang="el-GR" sz="1400" dirty="0"/>
                    </a:p>
                  </a:txBody>
                  <a:tcPr/>
                </a:tc>
                <a:tc>
                  <a:txBody>
                    <a:bodyPr/>
                    <a:lstStyle/>
                    <a:p>
                      <a:pPr algn="ctr"/>
                      <a:r>
                        <a:rPr lang="en-US" sz="1400" dirty="0" err="1" smtClean="0"/>
                        <a:t>Filename_length</a:t>
                      </a:r>
                      <a:endParaRPr lang="el-GR" sz="1400" dirty="0"/>
                    </a:p>
                  </a:txBody>
                  <a:tcPr/>
                </a:tc>
                <a:tc>
                  <a:txBody>
                    <a:bodyPr/>
                    <a:lstStyle/>
                    <a:p>
                      <a:pPr algn="ctr"/>
                      <a:r>
                        <a:rPr lang="en-US" sz="1400" dirty="0" err="1" smtClean="0"/>
                        <a:t>number_of_bytes</a:t>
                      </a:r>
                      <a:endParaRPr lang="el-GR" sz="1400" dirty="0"/>
                    </a:p>
                  </a:txBody>
                  <a:tcPr/>
                </a:tc>
                <a:tc>
                  <a:txBody>
                    <a:bodyPr/>
                    <a:lstStyle/>
                    <a:p>
                      <a:pPr algn="ctr"/>
                      <a:r>
                        <a:rPr lang="en-US" sz="1400" dirty="0" smtClean="0"/>
                        <a:t>line</a:t>
                      </a:r>
                      <a:endParaRPr lang="el-GR" sz="1400" dirty="0"/>
                    </a:p>
                  </a:txBody>
                  <a:tcPr/>
                </a:tc>
                <a:tc>
                  <a:txBody>
                    <a:bodyPr/>
                    <a:lstStyle/>
                    <a:p>
                      <a:pPr algn="ctr"/>
                      <a:r>
                        <a:rPr lang="en-US" sz="1400" dirty="0" smtClean="0"/>
                        <a:t>position</a:t>
                      </a:r>
                      <a:endParaRPr lang="el-GR" sz="1400" dirty="0"/>
                    </a:p>
                  </a:txBody>
                  <a:tcPr/>
                </a:tc>
                <a:tc>
                  <a:txBody>
                    <a:bodyPr/>
                    <a:lstStyle/>
                    <a:p>
                      <a:pPr algn="ctr"/>
                      <a:r>
                        <a:rPr lang="en-US" sz="1400" dirty="0" smtClean="0"/>
                        <a:t>filename</a:t>
                      </a:r>
                      <a:endParaRPr lang="el-GR" sz="1400" dirty="0"/>
                    </a:p>
                  </a:txBody>
                  <a:tcPr/>
                </a:tc>
                <a:tc>
                  <a:txBody>
                    <a:bodyPr/>
                    <a:lstStyle/>
                    <a:p>
                      <a:pPr algn="ctr"/>
                      <a:r>
                        <a:rPr lang="en-US" sz="1400" dirty="0" smtClean="0"/>
                        <a:t>data</a:t>
                      </a:r>
                      <a:endParaRPr lang="el-GR" sz="1400" dirty="0"/>
                    </a:p>
                  </a:txBody>
                  <a:tcPr/>
                </a:tc>
              </a:tr>
              <a:tr h="557802">
                <a:tc>
                  <a:txBody>
                    <a:bodyPr/>
                    <a:lstStyle/>
                    <a:p>
                      <a:pPr algn="ctr"/>
                      <a:r>
                        <a:rPr lang="en-US" sz="1200" dirty="0" smtClean="0"/>
                        <a:t>1 byte</a:t>
                      </a:r>
                      <a:endParaRPr lang="el-GR" sz="1200" dirty="0"/>
                    </a:p>
                  </a:txBody>
                  <a:tcPr/>
                </a:tc>
                <a:tc>
                  <a:txBody>
                    <a:bodyPr/>
                    <a:lstStyle/>
                    <a:p>
                      <a:pPr algn="ctr"/>
                      <a:r>
                        <a:rPr lang="en-US" sz="1200" dirty="0" smtClean="0"/>
                        <a:t>4 bytes</a:t>
                      </a:r>
                      <a:endParaRPr lang="el-GR" sz="1200" dirty="0"/>
                    </a:p>
                  </a:txBody>
                  <a:tcPr/>
                </a:tc>
                <a:tc>
                  <a:txBody>
                    <a:bodyPr/>
                    <a:lstStyle/>
                    <a:p>
                      <a:pPr algn="ctr"/>
                      <a:r>
                        <a:rPr lang="en-US" sz="1200" dirty="0" smtClean="0"/>
                        <a:t>4 bytes</a:t>
                      </a:r>
                      <a:endParaRPr lang="el-GR" sz="1200" dirty="0"/>
                    </a:p>
                  </a:txBody>
                  <a:tcPr/>
                </a:tc>
                <a:tc>
                  <a:txBody>
                    <a:bodyPr/>
                    <a:lstStyle/>
                    <a:p>
                      <a:pPr algn="ctr"/>
                      <a:r>
                        <a:rPr lang="en-US" sz="1200" dirty="0" smtClean="0"/>
                        <a:t>4 bytes</a:t>
                      </a:r>
                      <a:endParaRPr lang="el-GR" sz="1200" dirty="0"/>
                    </a:p>
                  </a:txBody>
                  <a:tcPr/>
                </a:tc>
                <a:tc>
                  <a:txBody>
                    <a:bodyPr/>
                    <a:lstStyle/>
                    <a:p>
                      <a:pPr algn="ctr"/>
                      <a:r>
                        <a:rPr lang="en-US" sz="1200" dirty="0" smtClean="0"/>
                        <a:t>4</a:t>
                      </a:r>
                      <a:r>
                        <a:rPr lang="en-US" sz="1200" baseline="0" dirty="0" smtClean="0"/>
                        <a:t> bytes</a:t>
                      </a:r>
                      <a:endParaRPr lang="el-GR" sz="1200" dirty="0"/>
                    </a:p>
                  </a:txBody>
                  <a:tcPr/>
                </a:tc>
                <a:tc>
                  <a:txBody>
                    <a:bodyPr/>
                    <a:lstStyle/>
                    <a:p>
                      <a:pPr algn="ctr"/>
                      <a:r>
                        <a:rPr lang="en-US" sz="1200" dirty="0" smtClean="0"/>
                        <a:t>4bytes</a:t>
                      </a:r>
                      <a:endParaRPr lang="el-GR" sz="1200" dirty="0"/>
                    </a:p>
                  </a:txBody>
                  <a:tcPr/>
                </a:tc>
                <a:tc>
                  <a:txBody>
                    <a:bodyPr/>
                    <a:lstStyle/>
                    <a:p>
                      <a:pPr algn="ctr"/>
                      <a:r>
                        <a:rPr lang="en-US" sz="1200" dirty="0" err="1" smtClean="0"/>
                        <a:t>Filename_length</a:t>
                      </a:r>
                      <a:r>
                        <a:rPr lang="en-US" sz="1200" dirty="0" smtClean="0"/>
                        <a:t> * 1byte</a:t>
                      </a:r>
                      <a:endParaRPr lang="el-GR"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1byte * </a:t>
                      </a:r>
                      <a:r>
                        <a:rPr lang="en-US" sz="1200" dirty="0" err="1" smtClean="0"/>
                        <a:t>number_of_bytes</a:t>
                      </a:r>
                      <a:endParaRPr lang="el-GR" sz="1200" dirty="0" smtClean="0"/>
                    </a:p>
                    <a:p>
                      <a:pPr algn="ctr"/>
                      <a:endParaRPr lang="el-GR" sz="1200" dirty="0"/>
                    </a:p>
                  </a:txBody>
                  <a:tcPr/>
                </a:tc>
              </a:tr>
            </a:tbl>
          </a:graphicData>
        </a:graphic>
      </p:graphicFrame>
    </p:spTree>
    <p:extLst>
      <p:ext uri="{BB962C8B-B14F-4D97-AF65-F5344CB8AC3E}">
        <p14:creationId xmlns:p14="http://schemas.microsoft.com/office/powerpoint/2010/main" val="3468760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Migrate acknowledgment</a:t>
            </a:r>
            <a:br>
              <a:rPr lang="en-US" dirty="0" smtClean="0"/>
            </a:br>
            <a:endParaRPr lang="el-GR" dirty="0"/>
          </a:p>
        </p:txBody>
      </p:sp>
      <p:sp>
        <p:nvSpPr>
          <p:cNvPr id="3" name="Θέση περιεχομένου 2"/>
          <p:cNvSpPr>
            <a:spLocks noGrp="1"/>
          </p:cNvSpPr>
          <p:nvPr>
            <p:ph idx="1"/>
          </p:nvPr>
        </p:nvSpPr>
        <p:spPr>
          <a:xfrm>
            <a:off x="677334" y="3657600"/>
            <a:ext cx="8596668" cy="2383762"/>
          </a:xfrm>
        </p:spPr>
        <p:txBody>
          <a:bodyPr/>
          <a:lstStyle/>
          <a:p>
            <a:r>
              <a:rPr lang="en-US" dirty="0" smtClean="0"/>
              <a:t>Type is m.</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27</a:t>
            </a:fld>
            <a:endParaRPr lang="en-US" dirty="0"/>
          </a:p>
        </p:txBody>
      </p:sp>
      <p:graphicFrame>
        <p:nvGraphicFramePr>
          <p:cNvPr id="5" name="Θέση περιεχομένου 8"/>
          <p:cNvGraphicFramePr>
            <a:graphicFrameLocks/>
          </p:cNvGraphicFramePr>
          <p:nvPr>
            <p:extLst>
              <p:ext uri="{D42A27DB-BD31-4B8C-83A1-F6EECF244321}">
                <p14:modId xmlns:p14="http://schemas.microsoft.com/office/powerpoint/2010/main" val="1839021139"/>
              </p:ext>
            </p:extLst>
          </p:nvPr>
        </p:nvGraphicFramePr>
        <p:xfrm>
          <a:off x="2678802" y="1762975"/>
          <a:ext cx="4520487" cy="1054100"/>
        </p:xfrm>
        <a:graphic>
          <a:graphicData uri="http://schemas.openxmlformats.org/drawingml/2006/table">
            <a:tbl>
              <a:tblPr firstRow="1" bandRow="1">
                <a:tableStyleId>{5C22544A-7EE6-4342-B048-85BDC9FD1C3A}</a:tableStyleId>
              </a:tblPr>
              <a:tblGrid>
                <a:gridCol w="1967075"/>
                <a:gridCol w="2553412"/>
              </a:tblGrid>
              <a:tr h="496298">
                <a:tc>
                  <a:txBody>
                    <a:bodyPr/>
                    <a:lstStyle/>
                    <a:p>
                      <a:pPr algn="ctr"/>
                      <a:r>
                        <a:rPr lang="en-US" sz="1600" dirty="0" smtClean="0"/>
                        <a:t>type</a:t>
                      </a:r>
                      <a:endParaRPr lang="el-GR" sz="1600" dirty="0"/>
                    </a:p>
                  </a:txBody>
                  <a:tcPr/>
                </a:tc>
                <a:tc>
                  <a:txBody>
                    <a:bodyPr/>
                    <a:lstStyle/>
                    <a:p>
                      <a:pPr algn="ctr"/>
                      <a:r>
                        <a:rPr lang="en-US" sz="1600" dirty="0" smtClean="0"/>
                        <a:t>seqno</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r>
            </a:tbl>
          </a:graphicData>
        </a:graphic>
      </p:graphicFrame>
    </p:spTree>
    <p:extLst>
      <p:ext uri="{BB962C8B-B14F-4D97-AF65-F5344CB8AC3E}">
        <p14:creationId xmlns:p14="http://schemas.microsoft.com/office/powerpoint/2010/main" val="256029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PRINT</a:t>
            </a:r>
            <a:endParaRPr lang="el-GR" dirty="0"/>
          </a:p>
        </p:txBody>
      </p:sp>
      <p:sp>
        <p:nvSpPr>
          <p:cNvPr id="3" name="Θέση κειμένου 2"/>
          <p:cNvSpPr>
            <a:spLocks noGrp="1"/>
          </p:cNvSpPr>
          <p:nvPr>
            <p:ph type="body" idx="1"/>
          </p:nvPr>
        </p:nvSpPr>
        <p:spPr/>
        <p:txBody>
          <a:bodyPr/>
          <a:lstStyle/>
          <a:p>
            <a:r>
              <a:rPr lang="en-US" dirty="0" smtClean="0"/>
              <a:t>When in code there is a print or a message occur and the thread do not run on the starting host and it is migrated we want to send the staff to be printed on the starting host. </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692590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SEND</a:t>
            </a:r>
            <a:endParaRPr lang="el-GR" dirty="0"/>
          </a:p>
        </p:txBody>
      </p:sp>
      <p:sp>
        <p:nvSpPr>
          <p:cNvPr id="3" name="Θέση κειμένου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470142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Main.java</a:t>
            </a:r>
            <a:endParaRPr lang="el-GR" dirty="0"/>
          </a:p>
        </p:txBody>
      </p:sp>
      <p:sp>
        <p:nvSpPr>
          <p:cNvPr id="3" name="Θέση κειμένου 2"/>
          <p:cNvSpPr>
            <a:spLocks noGrp="1"/>
          </p:cNvSpPr>
          <p:nvPr>
            <p:ph type="body" idx="1"/>
          </p:nvPr>
        </p:nvSpPr>
        <p:spPr/>
        <p:txBody>
          <a:bodyPr/>
          <a:lstStyle/>
          <a:p>
            <a:pPr algn="ctr"/>
            <a:r>
              <a:rPr lang="en-US" dirty="0" smtClean="0"/>
              <a:t>This is the main program. Each “client” run the Main.java in which the compiler code exists.</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507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Send and receive with CSP</a:t>
            </a:r>
            <a:endParaRPr lang="el-GR" dirty="0"/>
          </a:p>
        </p:txBody>
      </p:sp>
      <p:sp>
        <p:nvSpPr>
          <p:cNvPr id="3" name="Θέση περιεχομένου 2"/>
          <p:cNvSpPr>
            <a:spLocks noGrp="1"/>
          </p:cNvSpPr>
          <p:nvPr>
            <p:ph idx="1"/>
          </p:nvPr>
        </p:nvSpPr>
        <p:spPr/>
        <p:txBody>
          <a:bodyPr/>
          <a:lstStyle/>
          <a:p>
            <a:r>
              <a:rPr lang="en-US" dirty="0" smtClean="0"/>
              <a:t>The send and receive with CSP means that the threads shared the variables.</a:t>
            </a:r>
          </a:p>
          <a:p>
            <a:r>
              <a:rPr lang="en-US" dirty="0" smtClean="0"/>
              <a:t>So when someone send a message we put it on the message list and the thread that wants to receive it search the list.</a:t>
            </a:r>
          </a:p>
          <a:p>
            <a:r>
              <a:rPr lang="en-US" dirty="0" smtClean="0"/>
              <a:t>But if the thread that we want to send is migrated we have to send the message throw a socket. </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69809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LOAD BALANCE</a:t>
            </a:r>
            <a:endParaRPr lang="el-GR" dirty="0"/>
          </a:p>
        </p:txBody>
      </p:sp>
      <p:sp>
        <p:nvSpPr>
          <p:cNvPr id="3" name="Θέση κειμένου 2"/>
          <p:cNvSpPr>
            <a:spLocks noGrp="1"/>
          </p:cNvSpPr>
          <p:nvPr>
            <p:ph type="body" idx="1"/>
          </p:nvPr>
        </p:nvSpPr>
        <p:spPr/>
        <p:txBody>
          <a:bodyPr/>
          <a:lstStyle/>
          <a:p>
            <a:pPr algn="ctr"/>
            <a:r>
              <a:rPr lang="en-US" dirty="0" smtClean="0"/>
              <a:t>The load balance is coordinator’s  job</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4086565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Functions of main program</a:t>
            </a:r>
            <a:endParaRPr lang="el-GR" dirty="0"/>
          </a:p>
        </p:txBody>
      </p:sp>
      <p:sp>
        <p:nvSpPr>
          <p:cNvPr id="3" name="Θέση περιεχομένου 2"/>
          <p:cNvSpPr>
            <a:spLocks noGrp="1"/>
          </p:cNvSpPr>
          <p:nvPr>
            <p:ph idx="1"/>
          </p:nvPr>
        </p:nvSpPr>
        <p:spPr>
          <a:xfrm>
            <a:off x="677334" y="2160589"/>
            <a:ext cx="8596668" cy="3776572"/>
          </a:xfrm>
        </p:spPr>
        <p:txBody>
          <a:bodyPr>
            <a:normAutofit/>
          </a:bodyPr>
          <a:lstStyle/>
          <a:p>
            <a:r>
              <a:rPr lang="en-US" b="1" dirty="0">
                <a:solidFill>
                  <a:srgbClr val="773429"/>
                </a:solidFill>
                <a:effectLst>
                  <a:outerShdw blurRad="38100" dist="38100" dir="2700000" algn="tl">
                    <a:srgbClr val="000000">
                      <a:alpha val="43137"/>
                    </a:srgbClr>
                  </a:outerShdw>
                </a:effectLst>
              </a:rPr>
              <a:t>r</a:t>
            </a:r>
            <a:r>
              <a:rPr lang="en-US" b="1" dirty="0" smtClean="0">
                <a:solidFill>
                  <a:srgbClr val="773429"/>
                </a:solidFill>
                <a:effectLst>
                  <a:outerShdw blurRad="38100" dist="38100" dir="2700000" algn="tl">
                    <a:srgbClr val="000000">
                      <a:alpha val="43137"/>
                    </a:srgbClr>
                  </a:outerShdw>
                </a:effectLst>
              </a:rPr>
              <a:t>ead_from_socket() </a:t>
            </a:r>
            <a:r>
              <a:rPr lang="en-US" dirty="0" smtClean="0">
                <a:effectLst>
                  <a:outerShdw blurRad="38100" dist="38100" dir="2700000" algn="tl">
                    <a:srgbClr val="000000">
                      <a:alpha val="43137"/>
                    </a:srgbClr>
                  </a:outerShdw>
                </a:effectLst>
              </a:rPr>
              <a:t>:  </a:t>
            </a:r>
            <a:r>
              <a:rPr lang="en-US" dirty="0" smtClean="0"/>
              <a:t>This function is running from a thread and waiting for the messages that a client may send to another client . The messages have specific types and are either for acknowledgment or for info/messages for the migrated threads.</a:t>
            </a:r>
          </a:p>
          <a:p>
            <a:r>
              <a:rPr lang="en-US" b="1" dirty="0" err="1" smtClean="0">
                <a:solidFill>
                  <a:srgbClr val="773429"/>
                </a:solidFill>
                <a:effectLst>
                  <a:outerShdw blurRad="38100" dist="38100" dir="2700000" algn="tl">
                    <a:srgbClr val="000000">
                      <a:alpha val="43137"/>
                    </a:srgbClr>
                  </a:outerShdw>
                </a:effectLst>
              </a:rPr>
              <a:t>read_from_coor_socket</a:t>
            </a:r>
            <a:r>
              <a:rPr lang="en-US" b="1" dirty="0" smtClean="0">
                <a:solidFill>
                  <a:srgbClr val="773429"/>
                </a:solidFill>
                <a:effectLst>
                  <a:outerShdw blurRad="38100" dist="38100" dir="2700000" algn="tl">
                    <a:srgbClr val="000000">
                      <a:alpha val="43137"/>
                    </a:srgbClr>
                  </a:outerShdw>
                </a:effectLst>
              </a:rPr>
              <a:t>() : </a:t>
            </a:r>
            <a:r>
              <a:rPr lang="en-US" dirty="0" smtClean="0"/>
              <a:t>This function is also run from a thread and receiving the number for a new team that is created.</a:t>
            </a:r>
          </a:p>
          <a:p>
            <a:r>
              <a:rPr lang="en-US" b="1" dirty="0" err="1" smtClean="0">
                <a:solidFill>
                  <a:srgbClr val="773429"/>
                </a:solidFill>
                <a:effectLst>
                  <a:outerShdw blurRad="38100" dist="38100" dir="2700000" algn="tl">
                    <a:srgbClr val="000000">
                      <a:alpha val="43137"/>
                    </a:srgbClr>
                  </a:outerShdw>
                </a:effectLst>
              </a:rPr>
              <a:t>compilation_run</a:t>
            </a:r>
            <a:r>
              <a:rPr lang="en-US" b="1" dirty="0" smtClean="0">
                <a:solidFill>
                  <a:srgbClr val="773429"/>
                </a:solidFill>
                <a:effectLst>
                  <a:outerShdw blurRad="38100" dist="38100" dir="2700000" algn="tl">
                    <a:srgbClr val="000000">
                      <a:alpha val="43137"/>
                    </a:srgbClr>
                  </a:outerShdw>
                </a:effectLst>
              </a:rPr>
              <a:t>() : </a:t>
            </a:r>
            <a:r>
              <a:rPr lang="en-US" dirty="0" smtClean="0"/>
              <a:t>This is the function that is used to compile and run the programs that user want to run.</a:t>
            </a:r>
          </a:p>
          <a:p>
            <a:r>
              <a:rPr lang="en-US" b="1" dirty="0">
                <a:solidFill>
                  <a:srgbClr val="773429"/>
                </a:solidFill>
                <a:effectLst>
                  <a:outerShdw blurRad="38100" dist="38100" dir="2700000" algn="tl">
                    <a:srgbClr val="000000">
                      <a:alpha val="43137"/>
                    </a:srgbClr>
                  </a:outerShdw>
                </a:effectLst>
              </a:rPr>
              <a:t>m</a:t>
            </a:r>
            <a:r>
              <a:rPr lang="en-US" b="1" dirty="0" smtClean="0">
                <a:solidFill>
                  <a:srgbClr val="773429"/>
                </a:solidFill>
                <a:effectLst>
                  <a:outerShdw blurRad="38100" dist="38100" dir="2700000" algn="tl">
                    <a:srgbClr val="000000">
                      <a:alpha val="43137"/>
                    </a:srgbClr>
                  </a:outerShdw>
                </a:effectLst>
              </a:rPr>
              <a:t>ain():  </a:t>
            </a:r>
            <a:r>
              <a:rPr lang="en-US" dirty="0" smtClean="0"/>
              <a:t>In main we </a:t>
            </a:r>
            <a:r>
              <a:rPr lang="en-US" dirty="0" err="1" smtClean="0"/>
              <a:t>init</a:t>
            </a:r>
            <a:r>
              <a:rPr lang="en-US" dirty="0" smtClean="0"/>
              <a:t> the lists and the sockets and the locks. Then a while loop run and scanner from terminal the commands that user give.</a:t>
            </a:r>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2162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Compiler(1/2)</a:t>
            </a:r>
            <a:endParaRPr lang="el-GR" dirty="0"/>
          </a:p>
        </p:txBody>
      </p:sp>
      <p:pic>
        <p:nvPicPr>
          <p:cNvPr id="5" name="Θέση περιεχομένου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220" y="1428892"/>
            <a:ext cx="7134895" cy="46124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Θέση αριθμού διαφάνειας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0648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Compiler(2/2)</a:t>
            </a:r>
            <a:endParaRPr lang="el-GR" dirty="0"/>
          </a:p>
        </p:txBody>
      </p:sp>
      <p:sp>
        <p:nvSpPr>
          <p:cNvPr id="3" name="Θέση περιεχομένου 2"/>
          <p:cNvSpPr>
            <a:spLocks noGrp="1"/>
          </p:cNvSpPr>
          <p:nvPr>
            <p:ph idx="1"/>
          </p:nvPr>
        </p:nvSpPr>
        <p:spPr>
          <a:xfrm>
            <a:off x="677334" y="1403797"/>
            <a:ext cx="8596668" cy="5002690"/>
          </a:xfrm>
        </p:spPr>
        <p:txBody>
          <a:bodyPr>
            <a:normAutofit fontScale="92500" lnSpcReduction="10000"/>
          </a:bodyPr>
          <a:lstStyle/>
          <a:p>
            <a:r>
              <a:rPr lang="en-US" dirty="0" smtClean="0"/>
              <a:t>Based on the previous  image about </a:t>
            </a:r>
            <a:r>
              <a:rPr lang="en-US" dirty="0" err="1" smtClean="0"/>
              <a:t>simplescript</a:t>
            </a:r>
            <a:r>
              <a:rPr lang="en-US" dirty="0" smtClean="0"/>
              <a:t> language the compiler check if the code has syntax errors  and execute it.</a:t>
            </a:r>
          </a:p>
          <a:p>
            <a:r>
              <a:rPr lang="en-US" dirty="0" smtClean="0"/>
              <a:t>If there is an error the compiler prints the line in which the error occurs.</a:t>
            </a:r>
          </a:p>
          <a:p>
            <a:r>
              <a:rPr lang="en-US" dirty="0" smtClean="0"/>
              <a:t>Some of the basics things that the script must have is : </a:t>
            </a:r>
          </a:p>
          <a:p>
            <a:pPr marL="800100" lvl="1" indent="-342900">
              <a:buFont typeface="+mj-lt"/>
              <a:buAutoNum type="arabicPeriod"/>
            </a:pPr>
            <a:r>
              <a:rPr lang="en-US" dirty="0"/>
              <a:t>The #SIMPLESCRIPT as header .</a:t>
            </a:r>
          </a:p>
          <a:p>
            <a:pPr marL="800100" lvl="1" indent="-342900">
              <a:buFont typeface="+mj-lt"/>
              <a:buAutoNum type="arabicPeriod"/>
            </a:pPr>
            <a:r>
              <a:rPr lang="en-US" dirty="0"/>
              <a:t>Do not have more variables or less than a instruction needs.</a:t>
            </a:r>
          </a:p>
          <a:p>
            <a:pPr marL="800100" lvl="1" indent="-342900">
              <a:buFont typeface="+mj-lt"/>
              <a:buAutoNum type="arabicPeriod"/>
            </a:pPr>
            <a:r>
              <a:rPr lang="en-US" dirty="0"/>
              <a:t>Do not have a string instead of number</a:t>
            </a:r>
            <a:r>
              <a:rPr lang="en-US" dirty="0" smtClean="0"/>
              <a:t>.</a:t>
            </a:r>
          </a:p>
          <a:p>
            <a:pPr marL="800100" lvl="1" indent="-342900">
              <a:buFont typeface="+mj-lt"/>
              <a:buAutoNum type="arabicPeriod"/>
            </a:pPr>
            <a:r>
              <a:rPr lang="en-US" dirty="0" smtClean="0"/>
              <a:t>Do not </a:t>
            </a:r>
            <a:r>
              <a:rPr lang="en-US" dirty="0" err="1" smtClean="0"/>
              <a:t>goto</a:t>
            </a:r>
            <a:r>
              <a:rPr lang="en-US" dirty="0" smtClean="0"/>
              <a:t> to a label that does not exist</a:t>
            </a:r>
            <a:endParaRPr lang="en-US" dirty="0"/>
          </a:p>
          <a:p>
            <a:endParaRPr lang="en-US" dirty="0" smtClean="0"/>
          </a:p>
          <a:p>
            <a:r>
              <a:rPr lang="en-US" dirty="0" smtClean="0"/>
              <a:t>There is a list with the variables that are created and the values that they take while the program is running. The arguments of the program are also kept in this list so every time that someone wants to use either a variable or an argument we search in this list.</a:t>
            </a:r>
          </a:p>
          <a:p>
            <a:r>
              <a:rPr lang="en-US" dirty="0" smtClean="0"/>
              <a:t>There is also a list that every time that a new label is detected we keep the line and the name of the label so if a </a:t>
            </a:r>
            <a:r>
              <a:rPr lang="en-US" dirty="0" err="1" smtClean="0"/>
              <a:t>goto</a:t>
            </a:r>
            <a:r>
              <a:rPr lang="en-US" dirty="0" smtClean="0"/>
              <a:t> is read we seek the </a:t>
            </a:r>
            <a:r>
              <a:rPr lang="en-US" dirty="0" err="1" smtClean="0"/>
              <a:t>filedescriptor</a:t>
            </a:r>
            <a:r>
              <a:rPr lang="en-US" dirty="0" smtClean="0"/>
              <a:t> to the appropriate position.</a:t>
            </a:r>
          </a:p>
          <a:p>
            <a:pPr marL="800100" lvl="1" indent="-342900">
              <a:buFont typeface="+mj-lt"/>
              <a:buAutoNum type="arabicPeriod"/>
            </a:pPr>
            <a:endParaRPr lang="en-US" dirty="0" smtClean="0"/>
          </a:p>
          <a:p>
            <a:pPr marL="457200" lvl="1" indent="0">
              <a:buNone/>
            </a:pPr>
            <a:endParaRPr lang="en-US" dirty="0" smtClean="0"/>
          </a:p>
          <a:p>
            <a:pPr marL="457200" lvl="1" indent="0">
              <a:buNone/>
            </a:pPr>
            <a:endParaRPr lang="en-US" dirty="0" smtClean="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8684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Classes</a:t>
            </a:r>
            <a:endParaRPr lang="el-GR" dirty="0"/>
          </a:p>
        </p:txBody>
      </p:sp>
      <p:sp>
        <p:nvSpPr>
          <p:cNvPr id="3" name="Θέση περιεχομένου 2"/>
          <p:cNvSpPr>
            <a:spLocks noGrp="1"/>
          </p:cNvSpPr>
          <p:nvPr>
            <p:ph sz="half" idx="1"/>
          </p:nvPr>
        </p:nvSpPr>
        <p:spPr>
          <a:xfrm>
            <a:off x="677334" y="5447763"/>
            <a:ext cx="4184035" cy="593598"/>
          </a:xfrm>
        </p:spPr>
        <p:txBody>
          <a:bodyPr>
            <a:normAutofit fontScale="70000" lnSpcReduction="20000"/>
          </a:bodyPr>
          <a:lstStyle/>
          <a:p>
            <a:r>
              <a:rPr lang="en-US" dirty="0" smtClean="0"/>
              <a:t>This class is useful for the labels</a:t>
            </a:r>
            <a:endParaRPr lang="el-GR" dirty="0"/>
          </a:p>
        </p:txBody>
      </p:sp>
      <p:sp>
        <p:nvSpPr>
          <p:cNvPr id="4" name="Θέση περιεχομένου 3"/>
          <p:cNvSpPr>
            <a:spLocks noGrp="1"/>
          </p:cNvSpPr>
          <p:nvPr>
            <p:ph sz="half" idx="2"/>
          </p:nvPr>
        </p:nvSpPr>
        <p:spPr>
          <a:xfrm>
            <a:off x="5089968" y="5447763"/>
            <a:ext cx="4184034" cy="1031480"/>
          </a:xfrm>
        </p:spPr>
        <p:txBody>
          <a:bodyPr>
            <a:normAutofit fontScale="70000" lnSpcReduction="20000"/>
          </a:bodyPr>
          <a:lstStyle/>
          <a:p>
            <a:r>
              <a:rPr lang="en-US" dirty="0" smtClean="0"/>
              <a:t>This class is useful for the request that we send while a migration happens .</a:t>
            </a:r>
          </a:p>
          <a:p>
            <a:r>
              <a:rPr lang="en-US" dirty="0" smtClean="0"/>
              <a:t>When we receive an ack the field for </a:t>
            </a:r>
            <a:r>
              <a:rPr lang="en-US" dirty="0" err="1" smtClean="0"/>
              <a:t>acks</a:t>
            </a:r>
            <a:r>
              <a:rPr lang="en-US" dirty="0" smtClean="0"/>
              <a:t> is change value and we can stop the </a:t>
            </a:r>
            <a:r>
              <a:rPr lang="en-US" dirty="0" err="1" smtClean="0"/>
              <a:t>retransmitions</a:t>
            </a:r>
            <a:r>
              <a:rPr lang="en-US" dirty="0" smtClean="0"/>
              <a:t>.</a:t>
            </a:r>
            <a:endParaRPr lang="el-GR" dirty="0"/>
          </a:p>
        </p:txBody>
      </p:sp>
      <p:sp>
        <p:nvSpPr>
          <p:cNvPr id="5" name="Θέση αριθμού διαφάνειας 4"/>
          <p:cNvSpPr>
            <a:spLocks noGrp="1"/>
          </p:cNvSpPr>
          <p:nvPr>
            <p:ph type="sldNum" sz="quarter" idx="12"/>
          </p:nvPr>
        </p:nvSpPr>
        <p:spPr/>
        <p:txBody>
          <a:bodyPr/>
          <a:lstStyle/>
          <a:p>
            <a:fld id="{6FF9F0C5-380F-41C2-899A-BAC0F0927E16}" type="slidenum">
              <a:rPr lang="en-US" smtClean="0"/>
              <a:t>7</a:t>
            </a:fld>
            <a:endParaRPr lang="en-US" dirty="0"/>
          </a:p>
        </p:txBody>
      </p:sp>
      <p:pic>
        <p:nvPicPr>
          <p:cNvPr id="6" name="Εικόνα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462" y="2160589"/>
            <a:ext cx="3227777" cy="3204547"/>
          </a:xfrm>
          <a:prstGeom prst="rect">
            <a:avLst/>
          </a:prstGeom>
        </p:spPr>
      </p:pic>
      <p:pic>
        <p:nvPicPr>
          <p:cNvPr id="9" name="Εικόνα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322" y="2160589"/>
            <a:ext cx="3155326" cy="3214418"/>
          </a:xfrm>
          <a:prstGeom prst="rect">
            <a:avLst/>
          </a:prstGeom>
        </p:spPr>
      </p:pic>
    </p:spTree>
    <p:extLst>
      <p:ext uri="{BB962C8B-B14F-4D97-AF65-F5344CB8AC3E}">
        <p14:creationId xmlns:p14="http://schemas.microsoft.com/office/powerpoint/2010/main" val="99515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COORDINATOR</a:t>
            </a:r>
            <a:endParaRPr lang="el-GR" dirty="0"/>
          </a:p>
        </p:txBody>
      </p:sp>
      <p:sp>
        <p:nvSpPr>
          <p:cNvPr id="3" name="Θέση κειμένου 2"/>
          <p:cNvSpPr>
            <a:spLocks noGrp="1"/>
          </p:cNvSpPr>
          <p:nvPr>
            <p:ph type="body" idx="1"/>
          </p:nvPr>
        </p:nvSpPr>
        <p:spPr/>
        <p:txBody>
          <a:bodyPr/>
          <a:lstStyle/>
          <a:p>
            <a:pPr algn="ctr"/>
            <a:r>
              <a:rPr lang="en-US" dirty="0" smtClean="0"/>
              <a:t>This program is running all the time and every time that someone wants to create a new team send to him a message to take the right number for the new team.</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7574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Team message from the client side</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5" name="Θέση περιεχομένου 8"/>
          <p:cNvGraphicFramePr>
            <a:graphicFrameLocks noGrp="1"/>
          </p:cNvGraphicFramePr>
          <p:nvPr>
            <p:ph idx="1"/>
            <p:extLst>
              <p:ext uri="{D42A27DB-BD31-4B8C-83A1-F6EECF244321}">
                <p14:modId xmlns:p14="http://schemas.microsoft.com/office/powerpoint/2010/main" val="3795905380"/>
              </p:ext>
            </p:extLst>
          </p:nvPr>
        </p:nvGraphicFramePr>
        <p:xfrm>
          <a:off x="3459170" y="1768198"/>
          <a:ext cx="3263601" cy="801098"/>
        </p:xfrm>
        <a:graphic>
          <a:graphicData uri="http://schemas.openxmlformats.org/drawingml/2006/table">
            <a:tbl>
              <a:tblPr firstRow="1" bandRow="1">
                <a:tableStyleId>{5C22544A-7EE6-4342-B048-85BDC9FD1C3A}</a:tableStyleId>
              </a:tblPr>
              <a:tblGrid>
                <a:gridCol w="3263601"/>
              </a:tblGrid>
              <a:tr h="496298">
                <a:tc>
                  <a:txBody>
                    <a:bodyPr/>
                    <a:lstStyle/>
                    <a:p>
                      <a:pPr algn="ctr"/>
                      <a:r>
                        <a:rPr lang="en-US" sz="1600" dirty="0" smtClean="0"/>
                        <a:t>type</a:t>
                      </a:r>
                      <a:endParaRPr lang="el-GR" sz="1600" dirty="0"/>
                    </a:p>
                  </a:txBody>
                  <a:tcPr/>
                </a:tc>
              </a:tr>
              <a:tr h="0">
                <a:tc>
                  <a:txBody>
                    <a:bodyPr/>
                    <a:lstStyle/>
                    <a:p>
                      <a:pPr algn="ctr"/>
                      <a:r>
                        <a:rPr lang="en-US" sz="1400" dirty="0" smtClean="0"/>
                        <a:t>1 byte</a:t>
                      </a:r>
                      <a:endParaRPr lang="el-GR" sz="1400" dirty="0"/>
                    </a:p>
                  </a:txBody>
                  <a:tcPr/>
                </a:tc>
              </a:tr>
            </a:tbl>
          </a:graphicData>
        </a:graphic>
      </p:graphicFrame>
      <p:sp>
        <p:nvSpPr>
          <p:cNvPr id="7" name="Θέση περιεχομένου 2"/>
          <p:cNvSpPr txBox="1">
            <a:spLocks/>
          </p:cNvSpPr>
          <p:nvPr/>
        </p:nvSpPr>
        <p:spPr>
          <a:xfrm>
            <a:off x="548545" y="331968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dirty="0" smtClean="0"/>
              <a:t>Type is T. Is the characteristic message that is send to coordinator to take back a team number.</a:t>
            </a:r>
          </a:p>
          <a:p>
            <a:pPr lvl="1"/>
            <a:r>
              <a:rPr lang="en-US" dirty="0" smtClean="0"/>
              <a:t>This situation with the coordinator that he must give us a number for the new team is helpful because when the migrations will begin we do not want to have the same numbers for 2 different teams.</a:t>
            </a:r>
          </a:p>
          <a:p>
            <a:pPr marL="457200" lvl="1" indent="0">
              <a:buFont typeface="Wingdings 3" charset="2"/>
              <a:buNone/>
            </a:pPr>
            <a:endParaRPr lang="en-US" dirty="0" smtClean="0"/>
          </a:p>
          <a:p>
            <a:pPr marL="457200" lvl="1" indent="0">
              <a:buFont typeface="Wingdings 3" charset="2"/>
              <a:buNone/>
            </a:pPr>
            <a:endParaRPr lang="en-US" dirty="0" smtClean="0"/>
          </a:p>
        </p:txBody>
      </p:sp>
    </p:spTree>
    <p:extLst>
      <p:ext uri="{BB962C8B-B14F-4D97-AF65-F5344CB8AC3E}">
        <p14:creationId xmlns:p14="http://schemas.microsoft.com/office/powerpoint/2010/main" val="2982180033"/>
      </p:ext>
    </p:extLst>
  </p:cSld>
  <p:clrMapOvr>
    <a:masterClrMapping/>
  </p:clrMapOvr>
</p:sld>
</file>

<file path=ppt/theme/theme1.xml><?xml version="1.0" encoding="utf-8"?>
<a:theme xmlns:a="http://schemas.openxmlformats.org/drawingml/2006/main" name="Όψη">
  <a:themeElements>
    <a:clrScheme name="Πορτοκαλί κόκκινο">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Όψη">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Όψη">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444</TotalTime>
  <Words>1869</Words>
  <Application>Microsoft Office PowerPoint</Application>
  <PresentationFormat>Ευρεία οθόνη</PresentationFormat>
  <Paragraphs>234</Paragraphs>
  <Slides>31</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31</vt:i4>
      </vt:variant>
    </vt:vector>
  </HeadingPairs>
  <TitlesOfParts>
    <vt:vector size="37" baseType="lpstr">
      <vt:lpstr>Arial</vt:lpstr>
      <vt:lpstr>Calibri</vt:lpstr>
      <vt:lpstr>Trebuchet MS</vt:lpstr>
      <vt:lpstr>Wingdings</vt:lpstr>
      <vt:lpstr>Wingdings 3</vt:lpstr>
      <vt:lpstr>Όψη</vt:lpstr>
      <vt:lpstr>Παρουσίαση του PowerPoint</vt:lpstr>
      <vt:lpstr>Περιεχόμενα</vt:lpstr>
      <vt:lpstr>Main.java</vt:lpstr>
      <vt:lpstr>Functions of main program</vt:lpstr>
      <vt:lpstr>Compiler(1/2)</vt:lpstr>
      <vt:lpstr>Compiler(2/2)</vt:lpstr>
      <vt:lpstr>Classes</vt:lpstr>
      <vt:lpstr>COORDINATOR</vt:lpstr>
      <vt:lpstr>Team message from the client side</vt:lpstr>
      <vt:lpstr>Team message from the coordinator side</vt:lpstr>
      <vt:lpstr>RUN run &lt;progname1&gt; &lt;arg1&gt; … &lt;argN&gt; || &lt;progname2&gt; &lt;arg1&gt; … &lt;argN&gt; || … || &lt;progname3&gt; &lt;arg1&gt; … &lt;argN&gt;</vt:lpstr>
      <vt:lpstr>What happens when a run command is detected ?</vt:lpstr>
      <vt:lpstr>Members data class</vt:lpstr>
      <vt:lpstr>LIST</vt:lpstr>
      <vt:lpstr>How the program knows which are the current active threads ? </vt:lpstr>
      <vt:lpstr>KILL</vt:lpstr>
      <vt:lpstr>What happen when a kill command is read?</vt:lpstr>
      <vt:lpstr>Kill message </vt:lpstr>
      <vt:lpstr>Kill acknowledgment </vt:lpstr>
      <vt:lpstr>MIGRATE</vt:lpstr>
      <vt:lpstr>What happens when a thread migrate ? </vt:lpstr>
      <vt:lpstr>File message</vt:lpstr>
      <vt:lpstr>File acknowledgment</vt:lpstr>
      <vt:lpstr>Code message</vt:lpstr>
      <vt:lpstr>Code acknowledgment </vt:lpstr>
      <vt:lpstr>Migrate message </vt:lpstr>
      <vt:lpstr>Migrate acknowledgment </vt:lpstr>
      <vt:lpstr>PRINT</vt:lpstr>
      <vt:lpstr>SEND</vt:lpstr>
      <vt:lpstr>Send and receive with CSP</vt:lpstr>
      <vt:lpstr>LOAD BALANCE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User</dc:creator>
  <cp:lastModifiedBy>User</cp:lastModifiedBy>
  <cp:revision>64</cp:revision>
  <dcterms:created xsi:type="dcterms:W3CDTF">2021-06-12T00:44:04Z</dcterms:created>
  <dcterms:modified xsi:type="dcterms:W3CDTF">2021-06-12T18:52:06Z</dcterms:modified>
</cp:coreProperties>
</file>