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55" d="100"/>
          <a:sy n="55" d="100"/>
        </p:scale>
        <p:origin x="59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9AFB0-9A35-465B-8E22-8FDCE79D624F}" type="datetimeFigureOut">
              <a:rPr lang="en-GB" smtClean="0"/>
              <a:t>22/05/2021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226826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9AFB0-9A35-465B-8E22-8FDCE79D624F}" type="datetimeFigureOut">
              <a:rPr lang="en-GB" smtClean="0"/>
              <a:t>22/05/2021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104675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499AFB0-9A35-465B-8E22-8FDCE79D624F}" type="datetimeFigureOut">
              <a:rPr lang="en-GB" smtClean="0"/>
              <a:t>22/05/2021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4016622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499AFB0-9A35-465B-8E22-8FDCE79D624F}" type="datetimeFigureOut">
              <a:rPr lang="en-GB" smtClean="0"/>
              <a:t>22/05/2021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1469570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9AFB0-9A35-465B-8E22-8FDCE79D624F}" type="datetimeFigureOut">
              <a:rPr lang="en-GB" smtClean="0"/>
              <a:t>22/05/2021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2634026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9AFB0-9A35-465B-8E22-8FDCE79D624F}" type="datetimeFigureOut">
              <a:rPr lang="en-GB" smtClean="0"/>
              <a:t>22/05/2021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417334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9AFB0-9A35-465B-8E22-8FDCE79D624F}" type="datetimeFigureOut">
              <a:rPr lang="en-GB" smtClean="0"/>
              <a:t>22/05/2021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4155444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AFB0-9A35-465B-8E22-8FDCE79D624F}" type="datetimeFigureOut">
              <a:rPr lang="en-GB" smtClean="0"/>
              <a:t>22/05/2021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995175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9AFB0-9A35-465B-8E22-8FDCE79D624F}" type="datetimeFigureOut">
              <a:rPr lang="en-GB" smtClean="0"/>
              <a:t>22/05/2021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20424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9AFB0-9A35-465B-8E22-8FDCE79D624F}" type="datetimeFigureOut">
              <a:rPr lang="en-GB" smtClean="0"/>
              <a:t>22/05/2021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320817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9AFB0-9A35-465B-8E22-8FDCE79D624F}" type="datetimeFigureOut">
              <a:rPr lang="en-GB" smtClean="0"/>
              <a:t>22/05/2021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163821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9AFB0-9A35-465B-8E22-8FDCE79D624F}" type="datetimeFigureOut">
              <a:rPr lang="en-GB" smtClean="0"/>
              <a:t>22/05/2021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210736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9AFB0-9A35-465B-8E22-8FDCE79D624F}" type="datetimeFigureOut">
              <a:rPr lang="en-GB" smtClean="0"/>
              <a:t>22/05/2021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62817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499AFB0-9A35-465B-8E22-8FDCE79D624F}" type="datetimeFigureOut">
              <a:rPr lang="en-GB" smtClean="0"/>
              <a:t>22/05/2021</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AA47A96A-3F0F-4A9D-AE1C-43D8C0007DAF}" type="slidenum">
              <a:rPr lang="en-GB" smtClean="0"/>
              <a:t>‹#›</a:t>
            </a:fld>
            <a:endParaRPr lang="en-GB"/>
          </a:p>
        </p:txBody>
      </p:sp>
    </p:spTree>
    <p:extLst>
      <p:ext uri="{BB962C8B-B14F-4D97-AF65-F5344CB8AC3E}">
        <p14:creationId xmlns:p14="http://schemas.microsoft.com/office/powerpoint/2010/main" val="344949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499AFB0-9A35-465B-8E22-8FDCE79D624F}" type="datetimeFigureOut">
              <a:rPr lang="en-GB" smtClean="0"/>
              <a:t>22/05/2021</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A47A96A-3F0F-4A9D-AE1C-43D8C0007DAF}" type="slidenum">
              <a:rPr lang="en-GB" smtClean="0"/>
              <a:t>‹#›</a:t>
            </a:fld>
            <a:endParaRPr lang="en-GB"/>
          </a:p>
        </p:txBody>
      </p:sp>
    </p:spTree>
    <p:extLst>
      <p:ext uri="{BB962C8B-B14F-4D97-AF65-F5344CB8AC3E}">
        <p14:creationId xmlns:p14="http://schemas.microsoft.com/office/powerpoint/2010/main" val="3075832129"/>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4F8D-8BC3-4A5C-AB6E-4D4234B76ED1}"/>
              </a:ext>
            </a:extLst>
          </p:cNvPr>
          <p:cNvSpPr>
            <a:spLocks noGrp="1"/>
          </p:cNvSpPr>
          <p:nvPr>
            <p:ph type="ctrTitle"/>
          </p:nvPr>
        </p:nvSpPr>
        <p:spPr>
          <a:xfrm>
            <a:off x="4439606" y="2141726"/>
            <a:ext cx="4585208" cy="794512"/>
          </a:xfrm>
        </p:spPr>
        <p:txBody>
          <a:bodyPr>
            <a:normAutofit fontScale="90000"/>
          </a:bodyPr>
          <a:lstStyle/>
          <a:p>
            <a:r>
              <a:rPr lang="el-GR" sz="4400" dirty="0"/>
              <a:t>Εύρεση καταστημάτων υγιεινών τροφίμων</a:t>
            </a:r>
            <a:endParaRPr lang="en-GB" sz="4400" dirty="0"/>
          </a:p>
        </p:txBody>
      </p:sp>
      <p:sp>
        <p:nvSpPr>
          <p:cNvPr id="3" name="Subtitle 2">
            <a:extLst>
              <a:ext uri="{FF2B5EF4-FFF2-40B4-BE49-F238E27FC236}">
                <a16:creationId xmlns:a16="http://schemas.microsoft.com/office/drawing/2014/main" id="{3CB0AE01-E2B4-4DEC-8981-68D466FEAF35}"/>
              </a:ext>
            </a:extLst>
          </p:cNvPr>
          <p:cNvSpPr>
            <a:spLocks noGrp="1"/>
          </p:cNvSpPr>
          <p:nvPr>
            <p:ph type="subTitle" idx="1"/>
          </p:nvPr>
        </p:nvSpPr>
        <p:spPr>
          <a:xfrm>
            <a:off x="751839" y="3921762"/>
            <a:ext cx="4889695" cy="1652726"/>
          </a:xfrm>
        </p:spPr>
        <p:txBody>
          <a:bodyPr>
            <a:normAutofit lnSpcReduction="10000"/>
          </a:bodyPr>
          <a:lstStyle/>
          <a:p>
            <a:r>
              <a:rPr lang="el-GR" dirty="0"/>
              <a:t>Καρανίκα Αθανασία 2530</a:t>
            </a:r>
          </a:p>
          <a:p>
            <a:r>
              <a:rPr lang="el-GR" dirty="0"/>
              <a:t>Πανεπιστήμιο Θεσσαλίας </a:t>
            </a:r>
          </a:p>
          <a:p>
            <a:r>
              <a:rPr lang="el-GR" dirty="0"/>
              <a:t>Εαρινό εξάμηνο 2020-2021</a:t>
            </a:r>
          </a:p>
          <a:p>
            <a:r>
              <a:rPr lang="el-GR" dirty="0"/>
              <a:t>Προχωρημένη διαχείριση δεδομένων</a:t>
            </a:r>
          </a:p>
          <a:p>
            <a:endParaRPr lang="en-GB" dirty="0"/>
          </a:p>
        </p:txBody>
      </p:sp>
    </p:spTree>
    <p:extLst>
      <p:ext uri="{BB962C8B-B14F-4D97-AF65-F5344CB8AC3E}">
        <p14:creationId xmlns:p14="http://schemas.microsoft.com/office/powerpoint/2010/main" val="1006039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2021B4-9EF4-4072-BE66-946C636BE4C6}"/>
              </a:ext>
            </a:extLst>
          </p:cNvPr>
          <p:cNvSpPr>
            <a:spLocks noGrp="1"/>
          </p:cNvSpPr>
          <p:nvPr>
            <p:ph type="title"/>
          </p:nvPr>
        </p:nvSpPr>
        <p:spPr>
          <a:xfrm>
            <a:off x="810001" y="447188"/>
            <a:ext cx="3413084" cy="975212"/>
          </a:xfrm>
        </p:spPr>
        <p:txBody>
          <a:bodyPr>
            <a:normAutofit/>
          </a:bodyPr>
          <a:lstStyle/>
          <a:p>
            <a:r>
              <a:rPr lang="el-GR" sz="3200" dirty="0"/>
              <a:t>Υλοποίηση(</a:t>
            </a:r>
            <a:r>
              <a:rPr lang="en-GB" sz="3200" dirty="0"/>
              <a:t>4</a:t>
            </a:r>
            <a:r>
              <a:rPr lang="el-GR" sz="3200" dirty="0"/>
              <a:t>/4)</a:t>
            </a:r>
            <a:endParaRPr lang="en-GB" sz="3200" dirty="0"/>
          </a:p>
        </p:txBody>
      </p:sp>
      <p:sp>
        <p:nvSpPr>
          <p:cNvPr id="3" name="Content Placeholder 2">
            <a:extLst>
              <a:ext uri="{FF2B5EF4-FFF2-40B4-BE49-F238E27FC236}">
                <a16:creationId xmlns:a16="http://schemas.microsoft.com/office/drawing/2014/main" id="{9EE1DC2E-4708-4778-B28C-CCFDAE3E264A}"/>
              </a:ext>
            </a:extLst>
          </p:cNvPr>
          <p:cNvSpPr>
            <a:spLocks noGrp="1"/>
          </p:cNvSpPr>
          <p:nvPr>
            <p:ph idx="1"/>
          </p:nvPr>
        </p:nvSpPr>
        <p:spPr>
          <a:xfrm>
            <a:off x="818713" y="2235200"/>
            <a:ext cx="3404372" cy="3810000"/>
          </a:xfrm>
        </p:spPr>
        <p:txBody>
          <a:bodyPr>
            <a:normAutofit/>
          </a:bodyPr>
          <a:lstStyle/>
          <a:p>
            <a:pPr marL="0" indent="0">
              <a:buNone/>
            </a:pPr>
            <a:r>
              <a:rPr lang="el-GR" sz="1600" dirty="0">
                <a:solidFill>
                  <a:srgbClr val="FFFFFF"/>
                </a:solidFill>
              </a:rPr>
              <a:t>Σχέση </a:t>
            </a:r>
            <a:r>
              <a:rPr lang="en-GB" sz="1600" dirty="0">
                <a:solidFill>
                  <a:srgbClr val="FFFFFF"/>
                </a:solidFill>
              </a:rPr>
              <a:t>:</a:t>
            </a:r>
            <a:endParaRPr lang="el-GR" sz="1600" dirty="0">
              <a:solidFill>
                <a:srgbClr val="FFFFFF"/>
              </a:solidFill>
            </a:endParaRPr>
          </a:p>
          <a:p>
            <a:pPr marL="0" indent="0">
              <a:buNone/>
            </a:pPr>
            <a:endParaRPr lang="el-GR" sz="1600" dirty="0">
              <a:solidFill>
                <a:srgbClr val="FFFFFF"/>
              </a:solidFill>
            </a:endParaRPr>
          </a:p>
          <a:p>
            <a:pPr>
              <a:buFont typeface="Wingdings" panose="05000000000000000000" pitchFamily="2" charset="2"/>
              <a:buChar char="Ø"/>
            </a:pPr>
            <a:r>
              <a:rPr lang="el-GR" sz="1600" dirty="0">
                <a:solidFill>
                  <a:srgbClr val="FFFFFF"/>
                </a:solidFill>
              </a:rPr>
              <a:t>κατάστημα– προϊόν</a:t>
            </a:r>
          </a:p>
          <a:p>
            <a:pPr>
              <a:buFont typeface="Wingdings" panose="05000000000000000000" pitchFamily="2" charset="2"/>
              <a:buChar char="Ø"/>
            </a:pPr>
            <a:endParaRPr lang="el-GR" sz="1600" dirty="0">
              <a:solidFill>
                <a:srgbClr val="FFFFFF"/>
              </a:solidFill>
            </a:endParaRPr>
          </a:p>
          <a:p>
            <a:pPr>
              <a:buFont typeface="Wingdings" panose="05000000000000000000" pitchFamily="2" charset="2"/>
              <a:buChar char="Ø"/>
            </a:pPr>
            <a:r>
              <a:rPr lang="el-GR" sz="1600" dirty="0">
                <a:solidFill>
                  <a:srgbClr val="FFFFFF"/>
                </a:solidFill>
              </a:rPr>
              <a:t>Το κατάστημα συνδέεται με το προϊόν όταν το πρόγραμμα διαβάζει το </a:t>
            </a:r>
            <a:r>
              <a:rPr lang="en-GB" sz="1600" dirty="0">
                <a:solidFill>
                  <a:srgbClr val="FFFFFF"/>
                </a:solidFill>
              </a:rPr>
              <a:t>csv </a:t>
            </a:r>
            <a:r>
              <a:rPr lang="el-GR" sz="1600" dirty="0">
                <a:solidFill>
                  <a:srgbClr val="FFFFFF"/>
                </a:solidFill>
              </a:rPr>
              <a:t>κατά το </a:t>
            </a:r>
            <a:r>
              <a:rPr lang="en-GB" sz="1600" dirty="0">
                <a:solidFill>
                  <a:srgbClr val="FFFFFF"/>
                </a:solidFill>
              </a:rPr>
              <a:t>set up </a:t>
            </a:r>
            <a:r>
              <a:rPr lang="el-GR" sz="1600" dirty="0">
                <a:solidFill>
                  <a:srgbClr val="FFFFFF"/>
                </a:solidFill>
              </a:rPr>
              <a:t>της εφαρμογής. Το προϊόν  υπάρχει μόνο μια φορά στην βάση δηλαδή αν δύο καταστήματα έχουν το ίδιο προϊόν τότε το ίδιο συνδέεται και με τα δύο καταστήματα</a:t>
            </a:r>
          </a:p>
        </p:txBody>
      </p:sp>
      <p:sp>
        <p:nvSpPr>
          <p:cNvPr id="15"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7533C7-D640-4BCB-9494-513E5E0A59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16359" y="1620126"/>
            <a:ext cx="3362605" cy="4081508"/>
          </a:xfrm>
          <a:prstGeom prst="rect">
            <a:avLst/>
          </a:prstGeom>
        </p:spPr>
      </p:pic>
    </p:spTree>
    <p:extLst>
      <p:ext uri="{BB962C8B-B14F-4D97-AF65-F5344CB8AC3E}">
        <p14:creationId xmlns:p14="http://schemas.microsoft.com/office/powerpoint/2010/main" val="30954246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DC175-A222-44C4-9BA6-351A78C0ACE9}"/>
              </a:ext>
            </a:extLst>
          </p:cNvPr>
          <p:cNvSpPr>
            <a:spLocks noGrp="1"/>
          </p:cNvSpPr>
          <p:nvPr>
            <p:ph idx="1"/>
          </p:nvPr>
        </p:nvSpPr>
        <p:spPr>
          <a:xfrm>
            <a:off x="4385814" y="392823"/>
            <a:ext cx="6627377" cy="1171817"/>
          </a:xfrm>
        </p:spPr>
        <p:txBody>
          <a:bodyPr>
            <a:normAutofit/>
          </a:bodyPr>
          <a:lstStyle/>
          <a:p>
            <a:pPr marL="0" indent="0">
              <a:buNone/>
            </a:pPr>
            <a:r>
              <a:rPr lang="el-GR" sz="3200" dirty="0"/>
              <a:t>Λειτουργία της εφαρμογής</a:t>
            </a:r>
            <a:endParaRPr lang="en-GB" sz="3200" dirty="0"/>
          </a:p>
        </p:txBody>
      </p:sp>
      <p:sp>
        <p:nvSpPr>
          <p:cNvPr id="4" name="TextBox 3">
            <a:extLst>
              <a:ext uri="{FF2B5EF4-FFF2-40B4-BE49-F238E27FC236}">
                <a16:creationId xmlns:a16="http://schemas.microsoft.com/office/drawing/2014/main" id="{4DBCA57E-B94B-4285-9434-9EBD0B4919A3}"/>
              </a:ext>
            </a:extLst>
          </p:cNvPr>
          <p:cNvSpPr txBox="1"/>
          <p:nvPr/>
        </p:nvSpPr>
        <p:spPr>
          <a:xfrm>
            <a:off x="1018573" y="2615034"/>
            <a:ext cx="10416290" cy="3139321"/>
          </a:xfrm>
          <a:prstGeom prst="rect">
            <a:avLst/>
          </a:prstGeom>
          <a:noFill/>
        </p:spPr>
        <p:txBody>
          <a:bodyPr wrap="square" rtlCol="0">
            <a:spAutoFit/>
          </a:bodyPr>
          <a:lstStyle/>
          <a:p>
            <a:pPr marL="285750" indent="-285750">
              <a:buFont typeface="Wingdings" panose="05000000000000000000" pitchFamily="2" charset="2"/>
              <a:buChar char="Ø"/>
            </a:pPr>
            <a:r>
              <a:rPr lang="el-GR" dirty="0"/>
              <a:t>Στόχος της εφαρμογής είναι  να δώσει στους χρήστες την δυνατότητα να βρουν το κοντινότερο κατάστημα που διαθέτει το  προϊόν που ψάχνουν</a:t>
            </a:r>
          </a:p>
          <a:p>
            <a:pPr marL="285750" indent="-285750">
              <a:buFont typeface="Wingdings" panose="05000000000000000000" pitchFamily="2" charset="2"/>
              <a:buChar char="Ø"/>
            </a:pPr>
            <a:endParaRPr lang="el-GR" dirty="0"/>
          </a:p>
          <a:p>
            <a:pPr marL="285750" indent="-285750">
              <a:buFont typeface="Wingdings" panose="05000000000000000000" pitchFamily="2" charset="2"/>
              <a:buChar char="Ø"/>
            </a:pPr>
            <a:endParaRPr lang="el-GR" dirty="0"/>
          </a:p>
          <a:p>
            <a:pPr marL="285750" indent="-285750">
              <a:buFont typeface="Wingdings" panose="05000000000000000000" pitchFamily="2" charset="2"/>
              <a:buChar char="Ø"/>
            </a:pPr>
            <a:endParaRPr lang="el-GR" dirty="0"/>
          </a:p>
          <a:p>
            <a:pPr marL="285750" indent="-285750">
              <a:buFont typeface="Wingdings" panose="05000000000000000000" pitchFamily="2" charset="2"/>
              <a:buChar char="Ø"/>
            </a:pPr>
            <a:endParaRPr lang="el-GR" dirty="0"/>
          </a:p>
          <a:p>
            <a:pPr marL="285750" indent="-285750">
              <a:buFont typeface="Wingdings" panose="05000000000000000000" pitchFamily="2" charset="2"/>
              <a:buChar char="Ø"/>
            </a:pPr>
            <a:endParaRPr lang="el-GR" dirty="0"/>
          </a:p>
          <a:p>
            <a:pPr marL="285750" indent="-285750">
              <a:buFont typeface="Wingdings" panose="05000000000000000000" pitchFamily="2" charset="2"/>
              <a:buChar char="Ø"/>
            </a:pPr>
            <a:r>
              <a:rPr lang="el-GR" dirty="0"/>
              <a:t>Παράλληλα η βάση δίνει την δυνατότητα να δημιουργήσει λογαριασμό κάποιος χρήστης ώστε να θυμάται τις προηγούμενες επιλογές του να τις ταξινομεί με βάση την συχνότητα που αυτός έχει επιλέξει το κάθε προϊόν και έτσι κάθε φορά που κάνει </a:t>
            </a:r>
            <a:r>
              <a:rPr lang="en-GB" dirty="0"/>
              <a:t>login  </a:t>
            </a:r>
            <a:r>
              <a:rPr lang="el-GR" dirty="0"/>
              <a:t>να του προτείνει το πιθανόν αγαπημένο του προϊόν</a:t>
            </a:r>
            <a:endParaRPr lang="en-GB" dirty="0"/>
          </a:p>
        </p:txBody>
      </p:sp>
    </p:spTree>
    <p:extLst>
      <p:ext uri="{BB962C8B-B14F-4D97-AF65-F5344CB8AC3E}">
        <p14:creationId xmlns:p14="http://schemas.microsoft.com/office/powerpoint/2010/main" val="12214254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8D3B3-1EF7-4E2B-BD9F-02C363FAB15A}"/>
              </a:ext>
            </a:extLst>
          </p:cNvPr>
          <p:cNvSpPr>
            <a:spLocks noGrp="1"/>
          </p:cNvSpPr>
          <p:nvPr>
            <p:ph idx="1"/>
          </p:nvPr>
        </p:nvSpPr>
        <p:spPr>
          <a:xfrm>
            <a:off x="3727028" y="528828"/>
            <a:ext cx="7315200" cy="680212"/>
          </a:xfrm>
        </p:spPr>
        <p:txBody>
          <a:bodyPr>
            <a:noAutofit/>
          </a:bodyPr>
          <a:lstStyle/>
          <a:p>
            <a:pPr marL="0" indent="0">
              <a:buNone/>
            </a:pPr>
            <a:r>
              <a:rPr lang="en-GB" sz="4800" dirty="0"/>
              <a:t>NoSql </a:t>
            </a:r>
            <a:r>
              <a:rPr lang="el-GR" sz="4800" dirty="0"/>
              <a:t>Βάση </a:t>
            </a:r>
            <a:endParaRPr lang="en-GB" sz="4800" dirty="0"/>
          </a:p>
        </p:txBody>
      </p:sp>
      <p:sp>
        <p:nvSpPr>
          <p:cNvPr id="4" name="TextBox 3">
            <a:extLst>
              <a:ext uri="{FF2B5EF4-FFF2-40B4-BE49-F238E27FC236}">
                <a16:creationId xmlns:a16="http://schemas.microsoft.com/office/drawing/2014/main" id="{97334572-F748-4923-B47E-EC2A8123E67A}"/>
              </a:ext>
            </a:extLst>
          </p:cNvPr>
          <p:cNvSpPr txBox="1"/>
          <p:nvPr/>
        </p:nvSpPr>
        <p:spPr>
          <a:xfrm>
            <a:off x="2489071" y="2304905"/>
            <a:ext cx="7518400" cy="3693319"/>
          </a:xfrm>
          <a:prstGeom prst="rect">
            <a:avLst/>
          </a:prstGeom>
          <a:noFill/>
        </p:spPr>
        <p:txBody>
          <a:bodyPr wrap="square" rtlCol="0">
            <a:spAutoFit/>
          </a:bodyPr>
          <a:lstStyle/>
          <a:p>
            <a:pPr marL="285750" indent="-285750">
              <a:buFont typeface="Wingdings" panose="05000000000000000000" pitchFamily="2" charset="2"/>
              <a:buChar char="Ø"/>
            </a:pPr>
            <a:r>
              <a:rPr lang="el-GR" dirty="0">
                <a:solidFill>
                  <a:schemeClr val="tx1">
                    <a:lumMod val="65000"/>
                    <a:lumOff val="35000"/>
                  </a:schemeClr>
                </a:solidFill>
              </a:rPr>
              <a:t>Χρησιμοποίησα </a:t>
            </a:r>
            <a:r>
              <a:rPr lang="en-GB" dirty="0">
                <a:solidFill>
                  <a:schemeClr val="tx1">
                    <a:lumMod val="65000"/>
                    <a:lumOff val="35000"/>
                  </a:schemeClr>
                </a:solidFill>
              </a:rPr>
              <a:t>Neo4j</a:t>
            </a:r>
            <a:endParaRPr lang="el-GR" dirty="0">
              <a:solidFill>
                <a:schemeClr val="tx1">
                  <a:lumMod val="65000"/>
                  <a:lumOff val="35000"/>
                </a:schemeClr>
              </a:solidFill>
            </a:endParaRPr>
          </a:p>
          <a:p>
            <a:endParaRPr lang="el-GR" dirty="0">
              <a:solidFill>
                <a:schemeClr val="tx1">
                  <a:lumMod val="65000"/>
                  <a:lumOff val="35000"/>
                </a:schemeClr>
              </a:solidFill>
            </a:endParaRPr>
          </a:p>
          <a:p>
            <a:endParaRPr lang="el-GR" dirty="0">
              <a:solidFill>
                <a:schemeClr val="tx1">
                  <a:lumMod val="65000"/>
                  <a:lumOff val="35000"/>
                </a:schemeClr>
              </a:solidFill>
            </a:endParaRPr>
          </a:p>
          <a:p>
            <a:pPr marL="285750" indent="-285750">
              <a:buFont typeface="Wingdings" panose="05000000000000000000" pitchFamily="2" charset="2"/>
              <a:buChar char="Ø"/>
            </a:pPr>
            <a:r>
              <a:rPr lang="el-GR" dirty="0">
                <a:solidFill>
                  <a:schemeClr val="tx1">
                    <a:lumMod val="65000"/>
                    <a:lumOff val="35000"/>
                  </a:schemeClr>
                </a:solidFill>
              </a:rPr>
              <a:t>Ή βάση έχει όλα τα καταστήματα και αυτά συνδέονται με ένα προϊόν όταν το διαθέτουν</a:t>
            </a:r>
          </a:p>
          <a:p>
            <a:endParaRPr lang="el-GR" dirty="0">
              <a:solidFill>
                <a:schemeClr val="tx1">
                  <a:lumMod val="65000"/>
                  <a:lumOff val="35000"/>
                </a:schemeClr>
              </a:solidFill>
            </a:endParaRPr>
          </a:p>
          <a:p>
            <a:endParaRPr lang="el-GR" dirty="0">
              <a:solidFill>
                <a:schemeClr val="tx1">
                  <a:lumMod val="65000"/>
                  <a:lumOff val="35000"/>
                </a:schemeClr>
              </a:solidFill>
            </a:endParaRPr>
          </a:p>
          <a:p>
            <a:pPr marL="285750" indent="-285750">
              <a:buFont typeface="Wingdings" panose="05000000000000000000" pitchFamily="2" charset="2"/>
              <a:buChar char="Ø"/>
            </a:pPr>
            <a:r>
              <a:rPr lang="el-GR" dirty="0">
                <a:solidFill>
                  <a:schemeClr val="tx1">
                    <a:lumMod val="65000"/>
                    <a:lumOff val="35000"/>
                  </a:schemeClr>
                </a:solidFill>
              </a:rPr>
              <a:t>Έχει τους χρήστες που επέλεξαν να κάνουν δημιουργία λογαριασμού και αυτοί είναι συνδεδεμένοι με τα προϊόντα που επέλεξαν</a:t>
            </a:r>
          </a:p>
          <a:p>
            <a:endParaRPr lang="el-GR" dirty="0">
              <a:solidFill>
                <a:schemeClr val="tx1">
                  <a:lumMod val="65000"/>
                  <a:lumOff val="35000"/>
                </a:schemeClr>
              </a:solidFill>
            </a:endParaRPr>
          </a:p>
          <a:p>
            <a:endParaRPr lang="el-GR" dirty="0">
              <a:solidFill>
                <a:schemeClr val="tx1">
                  <a:lumMod val="65000"/>
                  <a:lumOff val="35000"/>
                </a:schemeClr>
              </a:solidFill>
            </a:endParaRPr>
          </a:p>
          <a:p>
            <a:pPr marL="285750" indent="-285750">
              <a:buFont typeface="Wingdings" panose="05000000000000000000" pitchFamily="2" charset="2"/>
              <a:buChar char="Ø"/>
            </a:pPr>
            <a:r>
              <a:rPr lang="el-GR" dirty="0">
                <a:solidFill>
                  <a:schemeClr val="tx1">
                    <a:lumMod val="65000"/>
                    <a:lumOff val="35000"/>
                  </a:schemeClr>
                </a:solidFill>
              </a:rPr>
              <a:t>Η βάση είναι η κατάλληλη διότι αξιοποιεί τις ακμές μεταξύ των κόμβων</a:t>
            </a:r>
            <a:r>
              <a:rPr lang="en-GB" dirty="0">
                <a:solidFill>
                  <a:schemeClr val="tx1">
                    <a:lumMod val="65000"/>
                    <a:lumOff val="35000"/>
                  </a:schemeClr>
                </a:solidFill>
              </a:rPr>
              <a:t> </a:t>
            </a:r>
            <a:r>
              <a:rPr lang="el-GR" dirty="0">
                <a:solidFill>
                  <a:schemeClr val="tx1">
                    <a:lumMod val="65000"/>
                    <a:lumOff val="35000"/>
                  </a:schemeClr>
                </a:solidFill>
              </a:rPr>
              <a:t>και χρησιμοποιείται για την εύρεση αποστάσεων</a:t>
            </a:r>
            <a:endParaRPr lang="en-GB" dirty="0">
              <a:solidFill>
                <a:schemeClr val="tx1">
                  <a:lumMod val="65000"/>
                  <a:lumOff val="35000"/>
                </a:schemeClr>
              </a:solidFill>
            </a:endParaRPr>
          </a:p>
        </p:txBody>
      </p:sp>
    </p:spTree>
    <p:extLst>
      <p:ext uri="{BB962C8B-B14F-4D97-AF65-F5344CB8AC3E}">
        <p14:creationId xmlns:p14="http://schemas.microsoft.com/office/powerpoint/2010/main" val="33234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683F-D827-4DA8-9465-A922958B8E20}"/>
              </a:ext>
            </a:extLst>
          </p:cNvPr>
          <p:cNvSpPr>
            <a:spLocks noGrp="1"/>
          </p:cNvSpPr>
          <p:nvPr>
            <p:ph type="title"/>
          </p:nvPr>
        </p:nvSpPr>
        <p:spPr/>
        <p:txBody>
          <a:bodyPr/>
          <a:lstStyle/>
          <a:p>
            <a:r>
              <a:rPr lang="el-GR" dirty="0"/>
              <a:t>Πως λειτουργεί(1/2)</a:t>
            </a:r>
            <a:endParaRPr lang="en-GB" dirty="0"/>
          </a:p>
        </p:txBody>
      </p:sp>
      <p:sp>
        <p:nvSpPr>
          <p:cNvPr id="3" name="Content Placeholder 2">
            <a:extLst>
              <a:ext uri="{FF2B5EF4-FFF2-40B4-BE49-F238E27FC236}">
                <a16:creationId xmlns:a16="http://schemas.microsoft.com/office/drawing/2014/main" id="{8EC71513-DBD0-4F0F-9DA5-2B22B215E53E}"/>
              </a:ext>
            </a:extLst>
          </p:cNvPr>
          <p:cNvSpPr>
            <a:spLocks noGrp="1"/>
          </p:cNvSpPr>
          <p:nvPr>
            <p:ph idx="1"/>
          </p:nvPr>
        </p:nvSpPr>
        <p:spPr>
          <a:xfrm>
            <a:off x="809999" y="3429000"/>
            <a:ext cx="10104927" cy="2981811"/>
          </a:xfrm>
        </p:spPr>
        <p:txBody>
          <a:bodyPr>
            <a:normAutofit/>
          </a:bodyPr>
          <a:lstStyle/>
          <a:p>
            <a:pPr>
              <a:buFont typeface="Wingdings" panose="05000000000000000000" pitchFamily="2" charset="2"/>
              <a:buChar char="Ø"/>
            </a:pPr>
            <a:r>
              <a:rPr lang="el-GR" dirty="0"/>
              <a:t>Ο χρήστης εκκινώντας το πρόγραμμα έχει την δυνατότητα να αναζητήσει ή να πληκτρολογήσει ένα προϊόν </a:t>
            </a:r>
          </a:p>
          <a:p>
            <a:pPr marL="0" indent="0">
              <a:buNone/>
            </a:pPr>
            <a:endParaRPr lang="el-GR" dirty="0"/>
          </a:p>
          <a:p>
            <a:pPr marL="0" indent="0">
              <a:buNone/>
            </a:pPr>
            <a:endParaRPr lang="el-GR" dirty="0"/>
          </a:p>
          <a:p>
            <a:pPr marL="0" indent="0">
              <a:buNone/>
            </a:pPr>
            <a:endParaRPr lang="el-GR" dirty="0"/>
          </a:p>
          <a:p>
            <a:pPr>
              <a:buFont typeface="Wingdings" panose="05000000000000000000" pitchFamily="2" charset="2"/>
              <a:buChar char="Ø"/>
            </a:pPr>
            <a:r>
              <a:rPr lang="el-GR" dirty="0"/>
              <a:t>Για να βρει το κοντινότερο κατάστημα αρκεί να πληκτρολογήσει μια σωστή διεύθυνση, εάν η διεύθυνση δεν μπορεί να βρεθεί από το σύστημα, εμφανίζεται ένα παράθυρο που ενημερώνει τον χρήστη ότι εισήγαγε λανθασμένη διεύθυνση</a:t>
            </a:r>
          </a:p>
          <a:p>
            <a:pPr marL="0" indent="0">
              <a:buNone/>
            </a:pPr>
            <a:endParaRPr lang="el-GR" dirty="0"/>
          </a:p>
          <a:p>
            <a:pPr marL="0" indent="0">
              <a:buNone/>
            </a:pPr>
            <a:endParaRPr lang="el-GR" dirty="0"/>
          </a:p>
          <a:p>
            <a:pPr marL="0" indent="0">
              <a:buNone/>
            </a:pPr>
            <a:endParaRPr lang="el-GR" dirty="0"/>
          </a:p>
          <a:p>
            <a:pPr marL="0" indent="0">
              <a:buNone/>
            </a:pPr>
            <a:endParaRPr lang="el-GR" dirty="0"/>
          </a:p>
          <a:p>
            <a:pPr marL="0" indent="0">
              <a:buNone/>
            </a:pPr>
            <a:endParaRPr lang="en-GB" dirty="0"/>
          </a:p>
        </p:txBody>
      </p:sp>
    </p:spTree>
    <p:extLst>
      <p:ext uri="{BB962C8B-B14F-4D97-AF65-F5344CB8AC3E}">
        <p14:creationId xmlns:p14="http://schemas.microsoft.com/office/powerpoint/2010/main" val="117177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683F-D827-4DA8-9465-A922958B8E20}"/>
              </a:ext>
            </a:extLst>
          </p:cNvPr>
          <p:cNvSpPr>
            <a:spLocks noGrp="1"/>
          </p:cNvSpPr>
          <p:nvPr>
            <p:ph type="title"/>
          </p:nvPr>
        </p:nvSpPr>
        <p:spPr/>
        <p:txBody>
          <a:bodyPr/>
          <a:lstStyle/>
          <a:p>
            <a:r>
              <a:rPr lang="el-GR" dirty="0"/>
              <a:t>Πως λειτουργεί(2/3)</a:t>
            </a:r>
            <a:endParaRPr lang="en-GB" dirty="0"/>
          </a:p>
        </p:txBody>
      </p:sp>
      <p:sp>
        <p:nvSpPr>
          <p:cNvPr id="3" name="Content Placeholder 2">
            <a:extLst>
              <a:ext uri="{FF2B5EF4-FFF2-40B4-BE49-F238E27FC236}">
                <a16:creationId xmlns:a16="http://schemas.microsoft.com/office/drawing/2014/main" id="{8EC71513-DBD0-4F0F-9DA5-2B22B215E53E}"/>
              </a:ext>
            </a:extLst>
          </p:cNvPr>
          <p:cNvSpPr>
            <a:spLocks noGrp="1"/>
          </p:cNvSpPr>
          <p:nvPr>
            <p:ph idx="1"/>
          </p:nvPr>
        </p:nvSpPr>
        <p:spPr>
          <a:xfrm>
            <a:off x="809999" y="2176042"/>
            <a:ext cx="10104927" cy="4234770"/>
          </a:xfrm>
        </p:spPr>
        <p:txBody>
          <a:bodyPr>
            <a:normAutofit lnSpcReduction="10000"/>
          </a:bodyPr>
          <a:lstStyle/>
          <a:p>
            <a:pPr>
              <a:buFont typeface="Wingdings" panose="05000000000000000000" pitchFamily="2" charset="2"/>
              <a:buChar char="Ø"/>
            </a:pPr>
            <a:endParaRPr lang="el-GR" dirty="0"/>
          </a:p>
          <a:p>
            <a:pPr>
              <a:buFont typeface="Wingdings" panose="05000000000000000000" pitchFamily="2" charset="2"/>
              <a:buChar char="Ø"/>
            </a:pPr>
            <a:endParaRPr lang="el-GR" dirty="0"/>
          </a:p>
          <a:p>
            <a:pPr marL="0" indent="0">
              <a:buNone/>
            </a:pPr>
            <a:endParaRPr lang="el-GR" dirty="0"/>
          </a:p>
          <a:p>
            <a:pPr>
              <a:buFont typeface="Wingdings" panose="05000000000000000000" pitchFamily="2" charset="2"/>
              <a:buChar char="Ø"/>
            </a:pPr>
            <a:r>
              <a:rPr lang="el-GR" dirty="0"/>
              <a:t>Ο χρήστης έχει την δυνατότητα να δημιουργήσει λογαριασμό αρκεί  να εισάγει κάποιο </a:t>
            </a:r>
            <a:r>
              <a:rPr lang="en-GB" dirty="0"/>
              <a:t>username </a:t>
            </a:r>
            <a:r>
              <a:rPr lang="el-GR" dirty="0"/>
              <a:t>που δεν υπάρχει στην βάση. Κατά την υποβολή του </a:t>
            </a:r>
            <a:r>
              <a:rPr lang="en-GB" dirty="0"/>
              <a:t>query </a:t>
            </a:r>
            <a:r>
              <a:rPr lang="el-GR" dirty="0"/>
              <a:t>στην βάση αρχικά ψάχνει να δει εάν υπάρχει άλλος χρήστης με το ίδιο όνομα και αν υπάρχει τότε δεν μπορεί ο χρήστης να εισάγει αυτό το όνομα </a:t>
            </a:r>
          </a:p>
          <a:p>
            <a:pPr marL="0" indent="0">
              <a:buNone/>
            </a:pPr>
            <a:endParaRPr lang="el-GR" dirty="0"/>
          </a:p>
          <a:p>
            <a:pPr marL="0" indent="0">
              <a:buNone/>
            </a:pPr>
            <a:endParaRPr lang="el-GR" dirty="0"/>
          </a:p>
          <a:p>
            <a:pPr>
              <a:buFont typeface="Wingdings" panose="05000000000000000000" pitchFamily="2" charset="2"/>
              <a:buChar char="Ø"/>
            </a:pPr>
            <a:r>
              <a:rPr lang="el-GR" dirty="0"/>
              <a:t>Για να κάνει σύνδεση ένας χρήστης αρκεί να έχει πληκτρολογήσει σωστά τον κωδικό του, και να εισάγει ένα </a:t>
            </a:r>
            <a:r>
              <a:rPr lang="en-GB" dirty="0"/>
              <a:t>username </a:t>
            </a:r>
            <a:r>
              <a:rPr lang="el-GR" dirty="0"/>
              <a:t>που αντιστοιχεί σε αυτό, αν το </a:t>
            </a:r>
            <a:r>
              <a:rPr lang="en-GB" dirty="0"/>
              <a:t>username </a:t>
            </a:r>
            <a:r>
              <a:rPr lang="el-GR" dirty="0"/>
              <a:t>δεν υπάρχει ή ο κωδικός είναι λανθασμένος εμφανίζεται το κατάλληλο μήνυμα.</a:t>
            </a:r>
          </a:p>
          <a:p>
            <a:pPr marL="0" indent="0">
              <a:buNone/>
            </a:pPr>
            <a:endParaRPr lang="el-GR" dirty="0"/>
          </a:p>
          <a:p>
            <a:pPr marL="0" indent="0">
              <a:buNone/>
            </a:pPr>
            <a:endParaRPr lang="el-GR" dirty="0"/>
          </a:p>
          <a:p>
            <a:pPr marL="0" indent="0">
              <a:buNone/>
            </a:pPr>
            <a:endParaRPr lang="el-GR" dirty="0"/>
          </a:p>
          <a:p>
            <a:pPr marL="0" indent="0">
              <a:buNone/>
            </a:pPr>
            <a:endParaRPr lang="el-GR" dirty="0"/>
          </a:p>
          <a:p>
            <a:pPr marL="0" indent="0">
              <a:buNone/>
            </a:pPr>
            <a:endParaRPr lang="en-GB" dirty="0"/>
          </a:p>
        </p:txBody>
      </p:sp>
    </p:spTree>
    <p:extLst>
      <p:ext uri="{BB962C8B-B14F-4D97-AF65-F5344CB8AC3E}">
        <p14:creationId xmlns:p14="http://schemas.microsoft.com/office/powerpoint/2010/main" val="230359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683F-D827-4DA8-9465-A922958B8E20}"/>
              </a:ext>
            </a:extLst>
          </p:cNvPr>
          <p:cNvSpPr>
            <a:spLocks noGrp="1"/>
          </p:cNvSpPr>
          <p:nvPr>
            <p:ph type="title"/>
          </p:nvPr>
        </p:nvSpPr>
        <p:spPr/>
        <p:txBody>
          <a:bodyPr/>
          <a:lstStyle/>
          <a:p>
            <a:r>
              <a:rPr lang="el-GR" dirty="0"/>
              <a:t>Πως λειτουργεί(3/3)</a:t>
            </a:r>
            <a:endParaRPr lang="en-GB" dirty="0"/>
          </a:p>
        </p:txBody>
      </p:sp>
      <p:sp>
        <p:nvSpPr>
          <p:cNvPr id="3" name="Content Placeholder 2">
            <a:extLst>
              <a:ext uri="{FF2B5EF4-FFF2-40B4-BE49-F238E27FC236}">
                <a16:creationId xmlns:a16="http://schemas.microsoft.com/office/drawing/2014/main" id="{8EC71513-DBD0-4F0F-9DA5-2B22B215E53E}"/>
              </a:ext>
            </a:extLst>
          </p:cNvPr>
          <p:cNvSpPr>
            <a:spLocks noGrp="1"/>
          </p:cNvSpPr>
          <p:nvPr>
            <p:ph idx="1"/>
          </p:nvPr>
        </p:nvSpPr>
        <p:spPr>
          <a:xfrm>
            <a:off x="809999" y="2176042"/>
            <a:ext cx="10104927" cy="4234770"/>
          </a:xfrm>
        </p:spPr>
        <p:txBody>
          <a:bodyPr>
            <a:normAutofit fontScale="92500" lnSpcReduction="10000"/>
          </a:bodyPr>
          <a:lstStyle/>
          <a:p>
            <a:pPr>
              <a:buFont typeface="Wingdings" panose="05000000000000000000" pitchFamily="2" charset="2"/>
              <a:buChar char="Ø"/>
            </a:pPr>
            <a:endParaRPr lang="el-GR" dirty="0"/>
          </a:p>
          <a:p>
            <a:pPr>
              <a:buFont typeface="Wingdings" panose="05000000000000000000" pitchFamily="2" charset="2"/>
              <a:buChar char="Ø"/>
            </a:pPr>
            <a:endParaRPr lang="el-GR" dirty="0"/>
          </a:p>
          <a:p>
            <a:pPr marL="0" indent="0">
              <a:buNone/>
            </a:pPr>
            <a:endParaRPr lang="el-GR" dirty="0"/>
          </a:p>
          <a:p>
            <a:pPr marL="0" indent="0">
              <a:buNone/>
            </a:pPr>
            <a:endParaRPr lang="el-GR" dirty="0"/>
          </a:p>
          <a:p>
            <a:pPr marL="0" indent="0">
              <a:buNone/>
            </a:pPr>
            <a:endParaRPr lang="el-GR" dirty="0"/>
          </a:p>
          <a:p>
            <a:pPr>
              <a:buFont typeface="Wingdings" panose="05000000000000000000" pitchFamily="2" charset="2"/>
              <a:buChar char="Ø"/>
            </a:pPr>
            <a:r>
              <a:rPr lang="el-GR" dirty="0"/>
              <a:t>Αν ο χρήστης καταφέρει να κάνει σύνδεση τότε του προτείνεται ένα προϊόν που με επιλέχθηκε με βάση την συχνότερη επιλογή του προηγούμενες φορές</a:t>
            </a:r>
          </a:p>
          <a:p>
            <a:pPr>
              <a:buFont typeface="Wingdings" panose="05000000000000000000" pitchFamily="2" charset="2"/>
              <a:buChar char="Ø"/>
            </a:pPr>
            <a:endParaRPr lang="el-GR" dirty="0"/>
          </a:p>
          <a:p>
            <a:pPr>
              <a:buFont typeface="Wingdings" panose="05000000000000000000" pitchFamily="2" charset="2"/>
              <a:buChar char="Ø"/>
            </a:pPr>
            <a:endParaRPr lang="el-GR" dirty="0"/>
          </a:p>
          <a:p>
            <a:pPr>
              <a:buFont typeface="Wingdings" panose="05000000000000000000" pitchFamily="2" charset="2"/>
              <a:buChar char="Ø"/>
            </a:pPr>
            <a:endParaRPr lang="el-GR" dirty="0"/>
          </a:p>
          <a:p>
            <a:pPr>
              <a:buFont typeface="Wingdings" panose="05000000000000000000" pitchFamily="2" charset="2"/>
              <a:buChar char="Ø"/>
            </a:pPr>
            <a:r>
              <a:rPr lang="el-GR" dirty="0"/>
              <a:t>Τέλος, ο χρήστης εφόσον έχει κάνει σύνδεση έχει την δυνατότητα να διαγράψει τον λογαριασμό του</a:t>
            </a:r>
            <a:r>
              <a:rPr lang="en-GB" dirty="0"/>
              <a:t> </a:t>
            </a:r>
            <a:r>
              <a:rPr lang="el-GR" dirty="0"/>
              <a:t>ή να κάνει αποσύνδεση.</a:t>
            </a:r>
          </a:p>
          <a:p>
            <a:pPr marL="0" indent="0">
              <a:buNone/>
            </a:pPr>
            <a:endParaRPr lang="el-GR" dirty="0"/>
          </a:p>
          <a:p>
            <a:pPr marL="0" indent="0">
              <a:buNone/>
            </a:pPr>
            <a:endParaRPr lang="el-GR" dirty="0"/>
          </a:p>
          <a:p>
            <a:pPr marL="0" indent="0">
              <a:buNone/>
            </a:pPr>
            <a:endParaRPr lang="el-GR" dirty="0"/>
          </a:p>
          <a:p>
            <a:pPr marL="0" indent="0">
              <a:buNone/>
            </a:pPr>
            <a:endParaRPr lang="el-GR" dirty="0"/>
          </a:p>
          <a:p>
            <a:pPr marL="0" indent="0">
              <a:buNone/>
            </a:pPr>
            <a:endParaRPr lang="en-GB" dirty="0"/>
          </a:p>
        </p:txBody>
      </p:sp>
    </p:spTree>
    <p:extLst>
      <p:ext uri="{BB962C8B-B14F-4D97-AF65-F5344CB8AC3E}">
        <p14:creationId xmlns:p14="http://schemas.microsoft.com/office/powerpoint/2010/main" val="113092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2021B4-9EF4-4072-BE66-946C636BE4C6}"/>
              </a:ext>
            </a:extLst>
          </p:cNvPr>
          <p:cNvSpPr>
            <a:spLocks noGrp="1"/>
          </p:cNvSpPr>
          <p:nvPr>
            <p:ph type="title"/>
          </p:nvPr>
        </p:nvSpPr>
        <p:spPr>
          <a:xfrm>
            <a:off x="810001" y="447188"/>
            <a:ext cx="3413084" cy="1559412"/>
          </a:xfrm>
        </p:spPr>
        <p:txBody>
          <a:bodyPr>
            <a:normAutofit/>
          </a:bodyPr>
          <a:lstStyle/>
          <a:p>
            <a:r>
              <a:rPr lang="el-GR" sz="3200" dirty="0"/>
              <a:t>Υλοποίηση(1/4)</a:t>
            </a:r>
            <a:endParaRPr lang="en-GB" sz="3200" dirty="0"/>
          </a:p>
        </p:txBody>
      </p:sp>
      <p:sp>
        <p:nvSpPr>
          <p:cNvPr id="3" name="Content Placeholder 2">
            <a:extLst>
              <a:ext uri="{FF2B5EF4-FFF2-40B4-BE49-F238E27FC236}">
                <a16:creationId xmlns:a16="http://schemas.microsoft.com/office/drawing/2014/main" id="{9EE1DC2E-4708-4778-B28C-CCFDAE3E264A}"/>
              </a:ext>
            </a:extLst>
          </p:cNvPr>
          <p:cNvSpPr>
            <a:spLocks noGrp="1"/>
          </p:cNvSpPr>
          <p:nvPr>
            <p:ph idx="1"/>
          </p:nvPr>
        </p:nvSpPr>
        <p:spPr>
          <a:xfrm>
            <a:off x="818713" y="2413000"/>
            <a:ext cx="3404372" cy="3632200"/>
          </a:xfrm>
        </p:spPr>
        <p:txBody>
          <a:bodyPr>
            <a:normAutofit/>
          </a:bodyPr>
          <a:lstStyle/>
          <a:p>
            <a:pPr marL="0" indent="0">
              <a:buNone/>
            </a:pPr>
            <a:r>
              <a:rPr lang="el-GR" sz="1600" dirty="0">
                <a:solidFill>
                  <a:srgbClr val="FFFFFF"/>
                </a:solidFill>
              </a:rPr>
              <a:t>Κατάστημα</a:t>
            </a:r>
            <a:r>
              <a:rPr lang="en-GB" sz="1600" dirty="0">
                <a:solidFill>
                  <a:srgbClr val="FFFFFF"/>
                </a:solidFill>
              </a:rPr>
              <a:t>:</a:t>
            </a:r>
            <a:endParaRPr lang="el-GR" sz="1600" dirty="0">
              <a:solidFill>
                <a:srgbClr val="FFFFFF"/>
              </a:solidFill>
            </a:endParaRPr>
          </a:p>
          <a:p>
            <a:pPr>
              <a:buFont typeface="Wingdings" panose="05000000000000000000" pitchFamily="2" charset="2"/>
              <a:buChar char="Ø"/>
            </a:pPr>
            <a:r>
              <a:rPr lang="el-GR" sz="1600" dirty="0">
                <a:solidFill>
                  <a:srgbClr val="FFFFFF"/>
                </a:solidFill>
              </a:rPr>
              <a:t>όνομα</a:t>
            </a:r>
            <a:endParaRPr lang="en-GB" sz="1600" dirty="0">
              <a:solidFill>
                <a:srgbClr val="FFFFFF"/>
              </a:solidFill>
            </a:endParaRPr>
          </a:p>
          <a:p>
            <a:pPr>
              <a:buFont typeface="Wingdings" panose="05000000000000000000" pitchFamily="2" charset="2"/>
              <a:buChar char="Ø"/>
            </a:pPr>
            <a:r>
              <a:rPr lang="el-GR" sz="1600" dirty="0">
                <a:solidFill>
                  <a:srgbClr val="FFFFFF"/>
                </a:solidFill>
              </a:rPr>
              <a:t>Διεύθυνση </a:t>
            </a:r>
          </a:p>
          <a:p>
            <a:pPr>
              <a:buFont typeface="Wingdings" panose="05000000000000000000" pitchFamily="2" charset="2"/>
              <a:buChar char="Ø"/>
            </a:pPr>
            <a:r>
              <a:rPr lang="el-GR" sz="1600" dirty="0">
                <a:solidFill>
                  <a:srgbClr val="FFFFFF"/>
                </a:solidFill>
              </a:rPr>
              <a:t>Γεωγραφικό μήκος/πλάτος</a:t>
            </a:r>
          </a:p>
          <a:p>
            <a:pPr marL="0" indent="0">
              <a:buNone/>
            </a:pPr>
            <a:endParaRPr lang="en-GB" sz="1600" dirty="0">
              <a:solidFill>
                <a:srgbClr val="FFFFFF"/>
              </a:solidFill>
            </a:endParaRPr>
          </a:p>
        </p:txBody>
      </p:sp>
      <p:sp>
        <p:nvSpPr>
          <p:cNvPr id="15"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10;&#10;Description automatically generated with medium confidence">
            <a:extLst>
              <a:ext uri="{FF2B5EF4-FFF2-40B4-BE49-F238E27FC236}">
                <a16:creationId xmlns:a16="http://schemas.microsoft.com/office/drawing/2014/main" id="{175EFDCE-EAFA-4211-8FB7-B2B8FA9D1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657" y="2006600"/>
            <a:ext cx="6094342" cy="3197687"/>
          </a:xfrm>
          <a:prstGeom prst="rect">
            <a:avLst/>
          </a:prstGeom>
        </p:spPr>
      </p:pic>
    </p:spTree>
    <p:extLst>
      <p:ext uri="{BB962C8B-B14F-4D97-AF65-F5344CB8AC3E}">
        <p14:creationId xmlns:p14="http://schemas.microsoft.com/office/powerpoint/2010/main" val="414097323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2021B4-9EF4-4072-BE66-946C636BE4C6}"/>
              </a:ext>
            </a:extLst>
          </p:cNvPr>
          <p:cNvSpPr>
            <a:spLocks noGrp="1"/>
          </p:cNvSpPr>
          <p:nvPr>
            <p:ph type="title"/>
          </p:nvPr>
        </p:nvSpPr>
        <p:spPr>
          <a:xfrm>
            <a:off x="810001" y="447188"/>
            <a:ext cx="3413084" cy="1559412"/>
          </a:xfrm>
        </p:spPr>
        <p:txBody>
          <a:bodyPr>
            <a:normAutofit/>
          </a:bodyPr>
          <a:lstStyle/>
          <a:p>
            <a:r>
              <a:rPr lang="el-GR" sz="3200" dirty="0"/>
              <a:t>Υλοποίηση(</a:t>
            </a:r>
            <a:r>
              <a:rPr lang="en-GB" sz="3200" dirty="0"/>
              <a:t>2</a:t>
            </a:r>
            <a:r>
              <a:rPr lang="el-GR" sz="3200" dirty="0"/>
              <a:t>/4)</a:t>
            </a:r>
            <a:endParaRPr lang="en-GB" sz="3200" dirty="0"/>
          </a:p>
        </p:txBody>
      </p:sp>
      <p:sp>
        <p:nvSpPr>
          <p:cNvPr id="3" name="Content Placeholder 2">
            <a:extLst>
              <a:ext uri="{FF2B5EF4-FFF2-40B4-BE49-F238E27FC236}">
                <a16:creationId xmlns:a16="http://schemas.microsoft.com/office/drawing/2014/main" id="{9EE1DC2E-4708-4778-B28C-CCFDAE3E264A}"/>
              </a:ext>
            </a:extLst>
          </p:cNvPr>
          <p:cNvSpPr>
            <a:spLocks noGrp="1"/>
          </p:cNvSpPr>
          <p:nvPr>
            <p:ph idx="1"/>
          </p:nvPr>
        </p:nvSpPr>
        <p:spPr>
          <a:xfrm>
            <a:off x="818713" y="2413000"/>
            <a:ext cx="3404372" cy="3632200"/>
          </a:xfrm>
        </p:spPr>
        <p:txBody>
          <a:bodyPr>
            <a:normAutofit/>
          </a:bodyPr>
          <a:lstStyle/>
          <a:p>
            <a:pPr marL="0" indent="0">
              <a:buNone/>
            </a:pPr>
            <a:r>
              <a:rPr lang="el-GR" sz="1600" dirty="0">
                <a:solidFill>
                  <a:srgbClr val="FFFFFF"/>
                </a:solidFill>
              </a:rPr>
              <a:t>χρήστης</a:t>
            </a:r>
            <a:r>
              <a:rPr lang="en-GB" sz="1600" dirty="0">
                <a:solidFill>
                  <a:srgbClr val="FFFFFF"/>
                </a:solidFill>
              </a:rPr>
              <a:t>:</a:t>
            </a:r>
            <a:endParaRPr lang="el-GR" sz="1600" dirty="0">
              <a:solidFill>
                <a:srgbClr val="FFFFFF"/>
              </a:solidFill>
            </a:endParaRPr>
          </a:p>
          <a:p>
            <a:pPr marL="0" indent="0">
              <a:buNone/>
            </a:pPr>
            <a:endParaRPr lang="el-GR" sz="1600" dirty="0">
              <a:solidFill>
                <a:srgbClr val="FFFFFF"/>
              </a:solidFill>
            </a:endParaRPr>
          </a:p>
          <a:p>
            <a:pPr>
              <a:buFont typeface="Wingdings" panose="05000000000000000000" pitchFamily="2" charset="2"/>
              <a:buChar char="Ø"/>
            </a:pPr>
            <a:r>
              <a:rPr lang="el-GR" sz="1600" dirty="0">
                <a:solidFill>
                  <a:srgbClr val="FFFFFF"/>
                </a:solidFill>
              </a:rPr>
              <a:t>Όνομα</a:t>
            </a:r>
          </a:p>
          <a:p>
            <a:pPr marL="0" indent="0">
              <a:buNone/>
            </a:pPr>
            <a:endParaRPr lang="en-GB" sz="1600" dirty="0">
              <a:solidFill>
                <a:srgbClr val="FFFFFF"/>
              </a:solidFill>
            </a:endParaRPr>
          </a:p>
          <a:p>
            <a:pPr>
              <a:buFont typeface="Wingdings" panose="05000000000000000000" pitchFamily="2" charset="2"/>
              <a:buChar char="Ø"/>
            </a:pPr>
            <a:r>
              <a:rPr lang="el-GR" sz="1600" dirty="0">
                <a:solidFill>
                  <a:srgbClr val="FFFFFF"/>
                </a:solidFill>
              </a:rPr>
              <a:t>Κωδικός </a:t>
            </a:r>
          </a:p>
          <a:p>
            <a:pPr marL="0" indent="0">
              <a:buNone/>
            </a:pPr>
            <a:endParaRPr lang="el-GR" sz="1600" dirty="0">
              <a:solidFill>
                <a:srgbClr val="FFFFFF"/>
              </a:solidFill>
            </a:endParaRPr>
          </a:p>
          <a:p>
            <a:pPr marL="0" indent="0">
              <a:buNone/>
            </a:pPr>
            <a:endParaRPr lang="en-GB" sz="1600" dirty="0">
              <a:solidFill>
                <a:srgbClr val="FFFFFF"/>
              </a:solidFill>
            </a:endParaRPr>
          </a:p>
        </p:txBody>
      </p:sp>
      <p:sp>
        <p:nvSpPr>
          <p:cNvPr id="15"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with medium confidence">
            <a:extLst>
              <a:ext uri="{FF2B5EF4-FFF2-40B4-BE49-F238E27FC236}">
                <a16:creationId xmlns:a16="http://schemas.microsoft.com/office/drawing/2014/main" id="{FE7533C7-D640-4BCB-9494-513E5E0A5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211" y="1571348"/>
            <a:ext cx="4848902" cy="3844031"/>
          </a:xfrm>
          <a:prstGeom prst="rect">
            <a:avLst/>
          </a:prstGeom>
        </p:spPr>
      </p:pic>
    </p:spTree>
    <p:extLst>
      <p:ext uri="{BB962C8B-B14F-4D97-AF65-F5344CB8AC3E}">
        <p14:creationId xmlns:p14="http://schemas.microsoft.com/office/powerpoint/2010/main" val="353121734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2021B4-9EF4-4072-BE66-946C636BE4C6}"/>
              </a:ext>
            </a:extLst>
          </p:cNvPr>
          <p:cNvSpPr>
            <a:spLocks noGrp="1"/>
          </p:cNvSpPr>
          <p:nvPr>
            <p:ph type="title"/>
          </p:nvPr>
        </p:nvSpPr>
        <p:spPr>
          <a:xfrm>
            <a:off x="810001" y="447188"/>
            <a:ext cx="3413084" cy="975212"/>
          </a:xfrm>
        </p:spPr>
        <p:txBody>
          <a:bodyPr>
            <a:normAutofit/>
          </a:bodyPr>
          <a:lstStyle/>
          <a:p>
            <a:r>
              <a:rPr lang="el-GR" sz="3200" dirty="0"/>
              <a:t>Υλοποίηση(3/4)</a:t>
            </a:r>
            <a:endParaRPr lang="en-GB" sz="3200" dirty="0"/>
          </a:p>
        </p:txBody>
      </p:sp>
      <p:sp>
        <p:nvSpPr>
          <p:cNvPr id="3" name="Content Placeholder 2">
            <a:extLst>
              <a:ext uri="{FF2B5EF4-FFF2-40B4-BE49-F238E27FC236}">
                <a16:creationId xmlns:a16="http://schemas.microsoft.com/office/drawing/2014/main" id="{9EE1DC2E-4708-4778-B28C-CCFDAE3E264A}"/>
              </a:ext>
            </a:extLst>
          </p:cNvPr>
          <p:cNvSpPr>
            <a:spLocks noGrp="1"/>
          </p:cNvSpPr>
          <p:nvPr>
            <p:ph idx="1"/>
          </p:nvPr>
        </p:nvSpPr>
        <p:spPr>
          <a:xfrm>
            <a:off x="818713" y="2235200"/>
            <a:ext cx="3404372" cy="3810000"/>
          </a:xfrm>
        </p:spPr>
        <p:txBody>
          <a:bodyPr>
            <a:normAutofit/>
          </a:bodyPr>
          <a:lstStyle/>
          <a:p>
            <a:pPr marL="0" indent="0">
              <a:buNone/>
            </a:pPr>
            <a:r>
              <a:rPr lang="el-GR" sz="1600" dirty="0">
                <a:solidFill>
                  <a:srgbClr val="FFFFFF"/>
                </a:solidFill>
              </a:rPr>
              <a:t>Σχέση </a:t>
            </a:r>
            <a:r>
              <a:rPr lang="en-GB" sz="1600" dirty="0">
                <a:solidFill>
                  <a:srgbClr val="FFFFFF"/>
                </a:solidFill>
              </a:rPr>
              <a:t>:</a:t>
            </a:r>
            <a:endParaRPr lang="el-GR" sz="1600" dirty="0">
              <a:solidFill>
                <a:srgbClr val="FFFFFF"/>
              </a:solidFill>
            </a:endParaRPr>
          </a:p>
          <a:p>
            <a:pPr marL="0" indent="0">
              <a:buNone/>
            </a:pPr>
            <a:endParaRPr lang="el-GR" sz="1600" dirty="0">
              <a:solidFill>
                <a:srgbClr val="FFFFFF"/>
              </a:solidFill>
            </a:endParaRPr>
          </a:p>
          <a:p>
            <a:pPr>
              <a:buFont typeface="Wingdings" panose="05000000000000000000" pitchFamily="2" charset="2"/>
              <a:buChar char="Ø"/>
            </a:pPr>
            <a:r>
              <a:rPr lang="el-GR" sz="1600" dirty="0">
                <a:solidFill>
                  <a:srgbClr val="FFFFFF"/>
                </a:solidFill>
              </a:rPr>
              <a:t>Χρήστης – προϊόν</a:t>
            </a:r>
          </a:p>
          <a:p>
            <a:pPr>
              <a:buFont typeface="Wingdings" panose="05000000000000000000" pitchFamily="2" charset="2"/>
              <a:buChar char="Ø"/>
            </a:pPr>
            <a:endParaRPr lang="el-GR" sz="1600" dirty="0">
              <a:solidFill>
                <a:srgbClr val="FFFFFF"/>
              </a:solidFill>
            </a:endParaRPr>
          </a:p>
          <a:p>
            <a:pPr>
              <a:buFont typeface="Wingdings" panose="05000000000000000000" pitchFamily="2" charset="2"/>
              <a:buChar char="Ø"/>
            </a:pPr>
            <a:r>
              <a:rPr lang="el-GR" sz="1600" dirty="0">
                <a:solidFill>
                  <a:srgbClr val="FFFFFF"/>
                </a:solidFill>
              </a:rPr>
              <a:t>Ο χρήστης συνδέεται με το προϊόν όταν το επιλέξει για πρώτη φορά δηλαδή γίνεται ένα ερώτημα στην βάση και αν δεν υπάρχει τέτοια σχέση τότε δημιουργείται με αρχικό </a:t>
            </a:r>
            <a:r>
              <a:rPr lang="en-GB" sz="1600" dirty="0">
                <a:solidFill>
                  <a:srgbClr val="FFFFFF"/>
                </a:solidFill>
              </a:rPr>
              <a:t>rank </a:t>
            </a:r>
            <a:r>
              <a:rPr lang="el-GR" sz="1600" dirty="0">
                <a:solidFill>
                  <a:srgbClr val="FFFFFF"/>
                </a:solidFill>
              </a:rPr>
              <a:t>1 </a:t>
            </a:r>
          </a:p>
          <a:p>
            <a:pPr marL="0" indent="0">
              <a:buNone/>
            </a:pPr>
            <a:endParaRPr lang="el-GR" sz="1600" dirty="0">
              <a:solidFill>
                <a:srgbClr val="FFFFFF"/>
              </a:solidFill>
            </a:endParaRPr>
          </a:p>
          <a:p>
            <a:pPr marL="0" indent="0">
              <a:buNone/>
            </a:pPr>
            <a:endParaRPr lang="en-GB" sz="1600" dirty="0">
              <a:solidFill>
                <a:srgbClr val="FFFFFF"/>
              </a:solidFill>
            </a:endParaRPr>
          </a:p>
        </p:txBody>
      </p:sp>
      <p:sp>
        <p:nvSpPr>
          <p:cNvPr id="15"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7533C7-D640-4BCB-9494-513E5E0A59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73211" y="1817852"/>
            <a:ext cx="4848902" cy="4081508"/>
          </a:xfrm>
          <a:prstGeom prst="rect">
            <a:avLst/>
          </a:prstGeom>
        </p:spPr>
      </p:pic>
    </p:spTree>
    <p:extLst>
      <p:ext uri="{BB962C8B-B14F-4D97-AF65-F5344CB8AC3E}">
        <p14:creationId xmlns:p14="http://schemas.microsoft.com/office/powerpoint/2010/main" val="253017912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133</TotalTime>
  <Words>455</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Wingdings</vt:lpstr>
      <vt:lpstr>Wingdings 2</vt:lpstr>
      <vt:lpstr>Quotable</vt:lpstr>
      <vt:lpstr>Εύρεση καταστημάτων υγιεινών τροφίμων</vt:lpstr>
      <vt:lpstr>PowerPoint Presentation</vt:lpstr>
      <vt:lpstr>PowerPoint Presentation</vt:lpstr>
      <vt:lpstr>Πως λειτουργεί(1/2)</vt:lpstr>
      <vt:lpstr>Πως λειτουργεί(2/3)</vt:lpstr>
      <vt:lpstr>Πως λειτουργεί(3/3)</vt:lpstr>
      <vt:lpstr>Υλοποίηση(1/4)</vt:lpstr>
      <vt:lpstr>Υλοποίηση(2/4)</vt:lpstr>
      <vt:lpstr>Υλοποίηση(3/4)</vt:lpstr>
      <vt:lpstr>Υλοποίηση(4/4)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Εύρεση καταστημάτων</dc:title>
  <dc:creator>athanasia karanika</dc:creator>
  <cp:lastModifiedBy>athanasia karanika</cp:lastModifiedBy>
  <cp:revision>34</cp:revision>
  <dcterms:created xsi:type="dcterms:W3CDTF">2021-05-21T00:45:43Z</dcterms:created>
  <dcterms:modified xsi:type="dcterms:W3CDTF">2021-05-22T15:31:54Z</dcterms:modified>
</cp:coreProperties>
</file>