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426" r:id="rId3"/>
    <p:sldId id="427" r:id="rId4"/>
    <p:sldId id="428" r:id="rId5"/>
    <p:sldId id="429" r:id="rId6"/>
    <p:sldId id="430" r:id="rId7"/>
    <p:sldId id="431" r:id="rId8"/>
    <p:sldId id="432" r:id="rId9"/>
    <p:sldId id="450" r:id="rId10"/>
    <p:sldId id="451" r:id="rId11"/>
    <p:sldId id="452" r:id="rId12"/>
    <p:sldId id="453" r:id="rId13"/>
    <p:sldId id="454" r:id="rId14"/>
    <p:sldId id="455" r:id="rId15"/>
    <p:sldId id="445" r:id="rId16"/>
    <p:sldId id="350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875" autoAdjust="0"/>
    <p:restoredTop sz="94803" autoAdjust="0"/>
  </p:normalViewPr>
  <p:slideViewPr>
    <p:cSldViewPr>
      <p:cViewPr varScale="1">
        <p:scale>
          <a:sx n="67" d="100"/>
          <a:sy n="67" d="100"/>
        </p:scale>
        <p:origin x="75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201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6407F-3D86-41BE-9990-BC8EA9C7BB7E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020F3-5E53-4600-9FAB-D90CE1F79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10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A47C04-0B95-4E1B-BF40-DC2E18B0C7FD}" type="datetimeFigureOut">
              <a:rPr lang="en-US"/>
              <a:pPr>
                <a:defRPr/>
              </a:pPr>
              <a:t>11/7/2014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0516C33-E6F0-43EA-A4AB-7A20AE8800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81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768A5A-7059-44EA-B563-ECE98EE32B3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0545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5515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2987675" y="0"/>
            <a:ext cx="61563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 descr="Outlined diamond"/>
          <p:cNvSpPr>
            <a:spLocks noChangeArrowheads="1"/>
          </p:cNvSpPr>
          <p:nvPr/>
        </p:nvSpPr>
        <p:spPr bwMode="auto">
          <a:xfrm rot="5400000">
            <a:off x="-1862931" y="1862931"/>
            <a:ext cx="6858000" cy="3132138"/>
          </a:xfrm>
          <a:prstGeom prst="rect">
            <a:avLst/>
          </a:prstGeom>
          <a:pattFill prst="openDmnd">
            <a:fgClr>
              <a:srgbClr val="0000FF"/>
            </a:fgClr>
            <a:bgClr>
              <a:srgbClr val="000055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6" name="Picture 10" descr="logo bl transpara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290513"/>
            <a:ext cx="1512888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93663" y="2492375"/>
            <a:ext cx="2844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UNIVERSITAS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BUDI LUHUR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-28575" y="1858963"/>
            <a:ext cx="31734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FAKULTAS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TEKNOLOGI INFORMASI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584200" y="3279775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www.bl.ac.id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8167688" y="6545263"/>
            <a:ext cx="922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HAL : </a:t>
            </a:r>
            <a:fld id="{B8245AF3-8CB4-4B6E-96FF-777A24932C17}" type="slidenum"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19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563938" y="1484313"/>
            <a:ext cx="489426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191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211638" y="3933825"/>
            <a:ext cx="3632200" cy="165576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46FC1-EB44-4801-9DD5-C26D662CFC02}" type="datetimeFigureOut">
              <a:rPr lang="en-US"/>
              <a:pPr>
                <a:defRPr/>
              </a:pPr>
              <a:t>11/7/2014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549275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549275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1D567-E73A-4A7A-B720-90FCD496847A}" type="datetimeFigureOut">
              <a:rPr lang="en-US"/>
              <a:pPr>
                <a:defRPr/>
              </a:pPr>
              <a:t>11/7/2014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927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8313" y="1628775"/>
            <a:ext cx="8229600" cy="45370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F5333-A205-40CF-9F6B-A9F6ABF8E328}" type="datetimeFigureOut">
              <a:rPr lang="en-US"/>
              <a:pPr>
                <a:defRPr/>
              </a:pPr>
              <a:t>11/7/2014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E1C74-F712-4FC0-8B9F-21152EE6E1AD}" type="datetimeFigureOut">
              <a:rPr lang="en-US"/>
              <a:pPr>
                <a:defRPr/>
              </a:pPr>
              <a:t>11/7/2014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73040-4468-47DF-B300-8089E405BEF2}" type="datetimeFigureOut">
              <a:rPr lang="en-US"/>
              <a:pPr>
                <a:defRPr/>
              </a:pPr>
              <a:t>11/7/2014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66FBF-EB29-43E4-839D-1166F40A05E0}" type="datetimeFigureOut">
              <a:rPr lang="en-US"/>
              <a:pPr>
                <a:defRPr/>
              </a:pPr>
              <a:t>11/7/2014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CEE20-838F-4527-B692-7CEB6ED1F7FA}" type="datetimeFigureOut">
              <a:rPr lang="en-US"/>
              <a:pPr>
                <a:defRPr/>
              </a:pPr>
              <a:t>11/7/2014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5D6FA-FA36-44F8-8270-555C1EB490B9}" type="datetimeFigureOut">
              <a:rPr lang="en-US"/>
              <a:pPr>
                <a:defRPr/>
              </a:pPr>
              <a:t>11/7/2014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o bl transparan"/>
          <p:cNvPicPr>
            <a:picLocks noChangeAspect="1" noChangeArrowheads="1"/>
          </p:cNvPicPr>
          <p:nvPr/>
        </p:nvPicPr>
        <p:blipFill>
          <a:blip r:embed="rId14">
            <a:lum bright="70000" contrast="-70000"/>
          </a:blip>
          <a:srcRect/>
          <a:stretch>
            <a:fillRect/>
          </a:stretch>
        </p:blipFill>
        <p:spPr bwMode="auto">
          <a:xfrm>
            <a:off x="2700338" y="1557338"/>
            <a:ext cx="3671887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55612"/>
            <a:ext cx="8229600" cy="742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70001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0887" name="Text Box 7"/>
          <p:cNvSpPr txBox="1">
            <a:spLocks noChangeArrowheads="1"/>
          </p:cNvSpPr>
          <p:nvPr/>
        </p:nvSpPr>
        <p:spPr bwMode="auto">
          <a:xfrm>
            <a:off x="0" y="17463"/>
            <a:ext cx="9144000" cy="366712"/>
          </a:xfrm>
          <a:prstGeom prst="rect">
            <a:avLst/>
          </a:prstGeom>
          <a:gradFill rotWithShape="1">
            <a:gsLst>
              <a:gs pos="0">
                <a:srgbClr val="0000FF">
                  <a:gamma/>
                  <a:shade val="46275"/>
                  <a:invGamma/>
                </a:srgbClr>
              </a:gs>
              <a:gs pos="50000">
                <a:srgbClr val="0000FF"/>
              </a:gs>
              <a:gs pos="100000">
                <a:srgbClr val="0000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00FF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FAKULTAS TEKNOLOGI INFORMASI - UNIVERSITAS BUDI LUHUR</a:t>
            </a:r>
          </a:p>
        </p:txBody>
      </p:sp>
      <p:sp>
        <p:nvSpPr>
          <p:cNvPr id="250892" name="Rectangle 12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gradFill rotWithShape="1">
            <a:gsLst>
              <a:gs pos="0">
                <a:srgbClr val="0000FF">
                  <a:gamma/>
                  <a:shade val="33333"/>
                  <a:invGamma/>
                </a:srgbClr>
              </a:gs>
              <a:gs pos="50000">
                <a:srgbClr val="0000FF"/>
              </a:gs>
              <a:gs pos="100000">
                <a:srgbClr val="0000FF">
                  <a:gamma/>
                  <a:shade val="3333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00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50897" name="Text Box 17"/>
          <p:cNvSpPr txBox="1">
            <a:spLocks noChangeArrowheads="1"/>
          </p:cNvSpPr>
          <p:nvPr/>
        </p:nvSpPr>
        <p:spPr bwMode="auto">
          <a:xfrm>
            <a:off x="8015320" y="6526213"/>
            <a:ext cx="1128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HAL : </a:t>
            </a:r>
            <a:fld id="{5CDF746A-C359-42EE-82E7-3C1D0EAE41FA}" type="slidenum"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32" y="6552812"/>
            <a:ext cx="8015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>
                <a:solidFill>
                  <a:schemeClr val="bg1"/>
                </a:solidFill>
              </a:rPr>
              <a:t>September 2014</a:t>
            </a:r>
            <a:r>
              <a:rPr lang="en-US" sz="1200" b="1" baseline="0" dirty="0" smtClean="0">
                <a:solidFill>
                  <a:schemeClr val="bg1"/>
                </a:solidFill>
              </a:rPr>
              <a:t> // </a:t>
            </a:r>
            <a:r>
              <a:rPr lang="en-US" sz="1200" b="1" baseline="0" dirty="0" err="1" smtClean="0">
                <a:solidFill>
                  <a:schemeClr val="bg1"/>
                </a:solidFill>
              </a:rPr>
              <a:t>Pemrograman</a:t>
            </a:r>
            <a:r>
              <a:rPr lang="en-US" sz="1200" b="1" baseline="0" dirty="0" smtClean="0">
                <a:solidFill>
                  <a:schemeClr val="bg1"/>
                </a:solidFill>
              </a:rPr>
              <a:t> Visual // </a:t>
            </a:r>
            <a:r>
              <a:rPr lang="en-US" sz="1200" b="1" baseline="0" dirty="0" err="1" smtClean="0">
                <a:solidFill>
                  <a:schemeClr val="bg1"/>
                </a:solidFill>
              </a:rPr>
              <a:t>Gasal</a:t>
            </a:r>
            <a:r>
              <a:rPr lang="en-US" sz="1200" b="1" baseline="0" dirty="0" smtClean="0">
                <a:solidFill>
                  <a:schemeClr val="bg1"/>
                </a:solidFill>
              </a:rPr>
              <a:t> 2014/2015 // </a:t>
            </a:r>
            <a:r>
              <a:rPr lang="en-US" sz="1200" b="1" baseline="0" dirty="0" err="1" smtClean="0">
                <a:solidFill>
                  <a:schemeClr val="bg1"/>
                </a:solidFill>
              </a:rPr>
              <a:t>Atik</a:t>
            </a:r>
            <a:r>
              <a:rPr lang="en-US" sz="1200" b="1" baseline="0" dirty="0" smtClean="0">
                <a:solidFill>
                  <a:schemeClr val="bg1"/>
                </a:solidFill>
              </a:rPr>
              <a:t> Ariesta, </a:t>
            </a:r>
            <a:r>
              <a:rPr lang="en-US" sz="1200" b="1" baseline="0" dirty="0" err="1" smtClean="0">
                <a:solidFill>
                  <a:schemeClr val="bg1"/>
                </a:solidFill>
              </a:rPr>
              <a:t>Jati</a:t>
            </a:r>
            <a:r>
              <a:rPr lang="en-US" sz="1200" b="1" baseline="0" dirty="0" smtClean="0">
                <a:solidFill>
                  <a:schemeClr val="bg1"/>
                </a:solidFill>
              </a:rPr>
              <a:t> Lestari, </a:t>
            </a:r>
            <a:r>
              <a:rPr lang="en-US" sz="1200" b="1" baseline="0" dirty="0" err="1" smtClean="0">
                <a:solidFill>
                  <a:schemeClr val="bg1"/>
                </a:solidFill>
              </a:rPr>
              <a:t>Samsinar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3214688" y="1484313"/>
            <a:ext cx="5929312" cy="1470025"/>
          </a:xfrm>
        </p:spPr>
        <p:txBody>
          <a:bodyPr/>
          <a:lstStyle/>
          <a:p>
            <a:pPr eaLnBrk="1" hangingPunct="1"/>
            <a:r>
              <a:rPr lang="en-US" dirty="0" err="1" smtClean="0"/>
              <a:t>Pemrograman</a:t>
            </a:r>
            <a:r>
              <a:rPr lang="en-US" dirty="0" smtClean="0"/>
              <a:t> Visual</a:t>
            </a:r>
          </a:p>
        </p:txBody>
      </p:sp>
      <p:sp>
        <p:nvSpPr>
          <p:cNvPr id="1536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Pertemuan</a:t>
            </a:r>
            <a:r>
              <a:rPr lang="en-US" dirty="0" smtClean="0"/>
              <a:t> </a:t>
            </a:r>
            <a:r>
              <a:rPr lang="id-ID" dirty="0" smtClean="0"/>
              <a:t>10</a:t>
            </a:r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4214517" y="5180774"/>
            <a:ext cx="3632200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dirty="0" err="1" smtClean="0"/>
              <a:t>Gasal</a:t>
            </a:r>
            <a:r>
              <a:rPr lang="en-US" dirty="0"/>
              <a:t> </a:t>
            </a:r>
            <a:r>
              <a:rPr lang="en-US" dirty="0" smtClean="0"/>
              <a:t>2014/2015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dirty="0" smtClean="0"/>
              <a:t>Program Array (frmArray)</a:t>
            </a:r>
            <a:endParaRPr lang="id-ID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983004" y="1098874"/>
            <a:ext cx="507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n-lt"/>
              </a:rPr>
              <a:t>Ketikkan</a:t>
            </a:r>
            <a:r>
              <a:rPr lang="en-US" dirty="0" smtClean="0">
                <a:latin typeface="+mn-lt"/>
              </a:rPr>
              <a:t> program (</a:t>
            </a:r>
            <a:r>
              <a:rPr lang="en-US" dirty="0" err="1" smtClean="0">
                <a:latin typeface="+mn-lt"/>
              </a:rPr>
              <a:t>Dalam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Kotak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Merah</a:t>
            </a:r>
            <a:r>
              <a:rPr lang="en-US" dirty="0" smtClean="0">
                <a:latin typeface="+mn-lt"/>
              </a:rPr>
              <a:t>) </a:t>
            </a:r>
            <a:r>
              <a:rPr lang="en-US" dirty="0" err="1" smtClean="0">
                <a:latin typeface="+mn-lt"/>
              </a:rPr>
              <a:t>antara</a:t>
            </a:r>
            <a:r>
              <a:rPr lang="en-US" dirty="0" smtClean="0">
                <a:latin typeface="+mn-lt"/>
              </a:rPr>
              <a:t> Private Sub … End Sub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71546"/>
            <a:ext cx="3600000" cy="2437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63813" y="3071810"/>
            <a:ext cx="6580187" cy="3314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239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Mengurutkan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4" name="Folded Corner 48"/>
          <p:cNvSpPr txBox="1">
            <a:spLocks noChangeArrowheads="1"/>
          </p:cNvSpPr>
          <p:nvPr/>
        </p:nvSpPr>
        <p:spPr bwMode="auto">
          <a:xfrm>
            <a:off x="468313" y="1340768"/>
            <a:ext cx="3929089" cy="685809"/>
          </a:xfrm>
          <a:prstGeom prst="foldedCorner">
            <a:avLst>
              <a:gd name="adj" fmla="val 15801"/>
            </a:avLst>
          </a:prstGeom>
          <a:solidFill>
            <a:srgbClr val="D07C79">
              <a:alpha val="30196"/>
            </a:srgbClr>
          </a:solidFill>
          <a:ln w="6350">
            <a:solidFill>
              <a:srgbClr val="969696"/>
            </a:solidFill>
            <a:round/>
            <a:headEnd/>
            <a:tailEnd/>
          </a:ln>
        </p:spPr>
        <p:txBody>
          <a:bodyPr vert="horz" wrap="square" lIns="137160" tIns="91440" rIns="13716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sz="2400" b="1" dirty="0" smtClean="0"/>
              <a:t>Array.Sort(&lt;var. array&gt;)</a:t>
            </a:r>
            <a:endParaRPr lang="id-ID" sz="2400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altLang="ko-K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313" y="2203929"/>
            <a:ext cx="81181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Keterangan:</a:t>
            </a:r>
          </a:p>
          <a:p>
            <a:r>
              <a:rPr lang="id-ID" sz="2000" dirty="0" smtClean="0"/>
              <a:t>&lt;var. array&gt; adalah nama variabel array dimana isinya akan diurutkan</a:t>
            </a:r>
          </a:p>
          <a:p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4078174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dirty="0" smtClean="0"/>
              <a:t>Program Array (frmArray)</a:t>
            </a:r>
            <a:endParaRPr lang="id-ID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983004" y="1098874"/>
            <a:ext cx="507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n-lt"/>
              </a:rPr>
              <a:t>Ketikkan</a:t>
            </a:r>
            <a:r>
              <a:rPr lang="en-US" dirty="0" smtClean="0">
                <a:latin typeface="+mn-lt"/>
              </a:rPr>
              <a:t> program (</a:t>
            </a:r>
            <a:r>
              <a:rPr lang="en-US" dirty="0" err="1" smtClean="0">
                <a:latin typeface="+mn-lt"/>
              </a:rPr>
              <a:t>Dalam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Kotak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Merah</a:t>
            </a:r>
            <a:r>
              <a:rPr lang="en-US" dirty="0" smtClean="0">
                <a:latin typeface="+mn-lt"/>
              </a:rPr>
              <a:t>) </a:t>
            </a:r>
            <a:r>
              <a:rPr lang="en-US" dirty="0" err="1" smtClean="0">
                <a:latin typeface="+mn-lt"/>
              </a:rPr>
              <a:t>antara</a:t>
            </a:r>
            <a:r>
              <a:rPr lang="en-US" dirty="0" smtClean="0">
                <a:latin typeface="+mn-lt"/>
              </a:rPr>
              <a:t> Private Sub … End Sub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3600000" cy="2437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2786058"/>
            <a:ext cx="6751637" cy="3505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875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dirty="0" smtClean="0"/>
              <a:t>Program Array (frmArray)</a:t>
            </a:r>
            <a:endParaRPr lang="id-ID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983004" y="1098874"/>
            <a:ext cx="507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n-lt"/>
              </a:rPr>
              <a:t>Ketikkan</a:t>
            </a:r>
            <a:r>
              <a:rPr lang="en-US" dirty="0" smtClean="0">
                <a:latin typeface="+mn-lt"/>
              </a:rPr>
              <a:t> program (</a:t>
            </a:r>
            <a:r>
              <a:rPr lang="en-US" dirty="0" err="1" smtClean="0">
                <a:latin typeface="+mn-lt"/>
              </a:rPr>
              <a:t>Dalam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Kotak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Merah</a:t>
            </a:r>
            <a:r>
              <a:rPr lang="en-US" dirty="0" smtClean="0">
                <a:latin typeface="+mn-lt"/>
              </a:rPr>
              <a:t>) </a:t>
            </a:r>
            <a:r>
              <a:rPr lang="en-US" dirty="0" err="1" smtClean="0">
                <a:latin typeface="+mn-lt"/>
              </a:rPr>
              <a:t>antara</a:t>
            </a:r>
            <a:r>
              <a:rPr lang="en-US" dirty="0" smtClean="0">
                <a:latin typeface="+mn-lt"/>
              </a:rPr>
              <a:t> Private Sub … End Sub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14422"/>
            <a:ext cx="3600000" cy="2437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2714620"/>
            <a:ext cx="6115050" cy="3733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673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dirty="0" smtClean="0"/>
              <a:t>Program Array (frmArray)</a:t>
            </a:r>
            <a:endParaRPr lang="id-ID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983004" y="1098874"/>
            <a:ext cx="507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n-lt"/>
              </a:rPr>
              <a:t>Ketikkan</a:t>
            </a:r>
            <a:r>
              <a:rPr lang="en-US" dirty="0" smtClean="0">
                <a:latin typeface="+mn-lt"/>
              </a:rPr>
              <a:t> program (</a:t>
            </a:r>
            <a:r>
              <a:rPr lang="en-US" dirty="0" err="1" smtClean="0">
                <a:latin typeface="+mn-lt"/>
              </a:rPr>
              <a:t>Dalam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Kotak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Merah</a:t>
            </a:r>
            <a:r>
              <a:rPr lang="en-US" dirty="0" smtClean="0">
                <a:latin typeface="+mn-lt"/>
              </a:rPr>
              <a:t>) </a:t>
            </a:r>
            <a:r>
              <a:rPr lang="en-US" dirty="0" err="1" smtClean="0">
                <a:latin typeface="+mn-lt"/>
              </a:rPr>
              <a:t>antara</a:t>
            </a:r>
            <a:r>
              <a:rPr lang="en-US" dirty="0" smtClean="0">
                <a:latin typeface="+mn-lt"/>
              </a:rPr>
              <a:t> Private Sub … End Sub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142984"/>
            <a:ext cx="3600000" cy="2437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143380"/>
            <a:ext cx="8640000" cy="18948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184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dirty="0" smtClean="0"/>
              <a:t>Program Array (frmArray)</a:t>
            </a:r>
            <a:endParaRPr lang="id-ID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983004" y="1098874"/>
            <a:ext cx="507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n-lt"/>
              </a:rPr>
              <a:t>Ketikkan</a:t>
            </a:r>
            <a:r>
              <a:rPr lang="en-US" dirty="0" smtClean="0">
                <a:latin typeface="+mn-lt"/>
              </a:rPr>
              <a:t> program (</a:t>
            </a:r>
            <a:r>
              <a:rPr lang="en-US" dirty="0" err="1" smtClean="0">
                <a:latin typeface="+mn-lt"/>
              </a:rPr>
              <a:t>Dalam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Kotak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Merah</a:t>
            </a:r>
            <a:r>
              <a:rPr lang="en-US" dirty="0" smtClean="0">
                <a:latin typeface="+mn-lt"/>
              </a:rPr>
              <a:t>) </a:t>
            </a:r>
            <a:r>
              <a:rPr lang="en-US" dirty="0" err="1" smtClean="0">
                <a:latin typeface="+mn-lt"/>
              </a:rPr>
              <a:t>antara</a:t>
            </a:r>
            <a:r>
              <a:rPr lang="en-US" dirty="0" smtClean="0">
                <a:latin typeface="+mn-lt"/>
              </a:rPr>
              <a:t> Private Sub … End Sub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3600000" cy="2437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3071810"/>
            <a:ext cx="4333875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08920"/>
            <a:ext cx="8229600" cy="927100"/>
          </a:xfrm>
        </p:spPr>
        <p:txBody>
          <a:bodyPr/>
          <a:lstStyle/>
          <a:p>
            <a:r>
              <a:rPr lang="en-US" dirty="0" smtClean="0"/>
              <a:t>~ </a:t>
            </a:r>
            <a:r>
              <a:rPr lang="en-US" dirty="0" err="1" smtClean="0"/>
              <a:t>Selesai</a:t>
            </a:r>
            <a:r>
              <a:rPr lang="en-US" dirty="0" smtClean="0"/>
              <a:t> ~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Array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Array merupakan tipe terstruktur yang terdiri dari sejumlah komponen yang memiliki tipe yang sama. </a:t>
            </a:r>
          </a:p>
          <a:p>
            <a:pPr algn="just"/>
            <a:r>
              <a:rPr lang="id-ID" dirty="0" smtClean="0"/>
              <a:t>Komponen-komponen ini disebut dengan Tipe Kompenen (</a:t>
            </a:r>
            <a:r>
              <a:rPr lang="id-ID" i="1" dirty="0" smtClean="0"/>
              <a:t>Component Type</a:t>
            </a:r>
            <a:r>
              <a:rPr lang="id-ID" dirty="0" smtClean="0"/>
              <a:t>) atau Tipe Basis (</a:t>
            </a:r>
            <a:r>
              <a:rPr lang="id-ID" i="1" dirty="0" smtClean="0"/>
              <a:t>Base Type</a:t>
            </a:r>
            <a:r>
              <a:rPr lang="id-ID" dirty="0" smtClean="0"/>
              <a:t>). </a:t>
            </a:r>
          </a:p>
          <a:p>
            <a:pPr algn="just"/>
            <a:r>
              <a:rPr lang="id-ID" dirty="0" smtClean="0"/>
              <a:t>Banyaknya komponen dalam suatu array ditunjukkan oleh suatu indeks yang disebut dengan Tipe Indeks (</a:t>
            </a:r>
            <a:r>
              <a:rPr lang="id-ID" i="1" dirty="0" smtClean="0"/>
              <a:t>Index Type</a:t>
            </a:r>
            <a:r>
              <a:rPr lang="id-ID" dirty="0" smtClean="0"/>
              <a:t>). </a:t>
            </a:r>
          </a:p>
          <a:p>
            <a:pPr algn="just">
              <a:buNone/>
            </a:pPr>
            <a:endParaRPr lang="id-ID" dirty="0" smtClean="0"/>
          </a:p>
          <a:p>
            <a:pPr algn="just"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Array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Setiap komponen pada array dapat diakses dengan menunjukkan nilai indeks dari masing-masing array (</a:t>
            </a:r>
            <a:r>
              <a:rPr lang="id-ID" i="1" dirty="0" smtClean="0"/>
              <a:t>Index Value</a:t>
            </a:r>
            <a:r>
              <a:rPr lang="id-ID" dirty="0" smtClean="0"/>
              <a:t>) atau disebut juga dengan istilah </a:t>
            </a:r>
            <a:r>
              <a:rPr lang="id-ID" i="1" dirty="0" smtClean="0"/>
              <a:t>Subscript</a:t>
            </a:r>
            <a:r>
              <a:rPr lang="id-ID" dirty="0" smtClean="0"/>
              <a:t>. </a:t>
            </a:r>
          </a:p>
          <a:p>
            <a:pPr algn="just"/>
            <a:endParaRPr lang="id-ID" dirty="0" smtClean="0"/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Variabel Array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Variabel dalam array juga disebut elemen array dan terbentuk jika </a:t>
            </a:r>
            <a:r>
              <a:rPr lang="id-ID" i="1" dirty="0" smtClean="0"/>
              <a:t>instance </a:t>
            </a:r>
            <a:r>
              <a:rPr lang="id-ID" dirty="0" smtClean="0"/>
              <a:t> array dibuat serta akan hilang apabila </a:t>
            </a:r>
            <a:r>
              <a:rPr lang="id-ID" i="1" dirty="0" smtClean="0"/>
              <a:t>instance</a:t>
            </a:r>
            <a:r>
              <a:rPr lang="id-ID" dirty="0" smtClean="0"/>
              <a:t> array dihancurkan. </a:t>
            </a:r>
          </a:p>
          <a:p>
            <a:pPr algn="just"/>
            <a:r>
              <a:rPr lang="id-ID" dirty="0" smtClean="0"/>
              <a:t>Semua tipe array mewarisi member yang dideklarasikan oleh </a:t>
            </a:r>
            <a:r>
              <a:rPr lang="id-ID" b="1" dirty="0" smtClean="0"/>
              <a:t>System.Array</a:t>
            </a:r>
            <a:r>
              <a:rPr lang="id-ID" dirty="0" smtClean="0"/>
              <a:t> dan dapat dikonversi menjadi tipe tersebut dan Object.</a:t>
            </a:r>
          </a:p>
          <a:p>
            <a:pPr algn="just"/>
            <a:endParaRPr lang="id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Variabel- Elemen Array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171301"/>
              </p:ext>
            </p:extLst>
          </p:nvPr>
        </p:nvGraphicFramePr>
        <p:xfrm>
          <a:off x="1043608" y="1412776"/>
          <a:ext cx="7222256" cy="4680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28"/>
                <a:gridCol w="3611128"/>
              </a:tblGrid>
              <a:tr h="668646">
                <a:tc>
                  <a:txBody>
                    <a:bodyPr/>
                    <a:lstStyle/>
                    <a:p>
                      <a:pPr algn="ctr"/>
                      <a:r>
                        <a:rPr lang="id-ID" sz="2500" dirty="0" smtClean="0"/>
                        <a:t>Elemen Array</a:t>
                      </a:r>
                      <a:endParaRPr lang="id-ID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500" dirty="0" smtClean="0"/>
                        <a:t>Isi Var. Array</a:t>
                      </a:r>
                      <a:endParaRPr lang="id-ID" sz="2500" dirty="0"/>
                    </a:p>
                  </a:txBody>
                  <a:tcPr/>
                </a:tc>
              </a:tr>
              <a:tr h="6686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500" dirty="0">
                          <a:latin typeface="Calibri"/>
                          <a:ea typeface="Calibri"/>
                          <a:cs typeface="Times New Roman"/>
                        </a:rPr>
                        <a:t>Angka(0)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500">
                          <a:latin typeface="Calibri"/>
                          <a:ea typeface="Calibri"/>
                          <a:cs typeface="Times New Roman"/>
                        </a:rPr>
                        <a:t>17</a:t>
                      </a:r>
                    </a:p>
                  </a:txBody>
                  <a:tcPr marL="68580" marR="68580" marT="0" marB="0"/>
                </a:tc>
              </a:tr>
              <a:tr h="6686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500" dirty="0">
                          <a:latin typeface="Calibri"/>
                          <a:ea typeface="Calibri"/>
                          <a:cs typeface="Times New Roman"/>
                        </a:rPr>
                        <a:t>Angka(1)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500" dirty="0">
                          <a:latin typeface="Calibri"/>
                          <a:ea typeface="Calibri"/>
                          <a:cs typeface="Times New Roman"/>
                        </a:rPr>
                        <a:t>-1945</a:t>
                      </a:r>
                    </a:p>
                  </a:txBody>
                  <a:tcPr marL="68580" marR="68580" marT="0" marB="0"/>
                </a:tc>
              </a:tr>
              <a:tr h="6686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500">
                          <a:latin typeface="Calibri"/>
                          <a:ea typeface="Calibri"/>
                          <a:cs typeface="Times New Roman"/>
                        </a:rPr>
                        <a:t>Angka(2)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500" dirty="0">
                          <a:latin typeface="Calibri"/>
                          <a:ea typeface="Calibri"/>
                          <a:cs typeface="Times New Roman"/>
                        </a:rPr>
                        <a:t>153</a:t>
                      </a:r>
                    </a:p>
                  </a:txBody>
                  <a:tcPr marL="68580" marR="68580" marT="0" marB="0"/>
                </a:tc>
              </a:tr>
              <a:tr h="6686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500">
                          <a:latin typeface="Calibri"/>
                          <a:ea typeface="Calibri"/>
                          <a:cs typeface="Times New Roman"/>
                        </a:rPr>
                        <a:t>Angka(3)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5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6686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500" dirty="0">
                          <a:latin typeface="Calibri"/>
                          <a:ea typeface="Calibri"/>
                          <a:cs typeface="Times New Roman"/>
                        </a:rPr>
                        <a:t>Angka(4)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500" dirty="0">
                          <a:latin typeface="Calibri"/>
                          <a:ea typeface="Calibri"/>
                          <a:cs typeface="Times New Roman"/>
                        </a:rPr>
                        <a:t>29</a:t>
                      </a:r>
                    </a:p>
                  </a:txBody>
                  <a:tcPr marL="68580" marR="68580" marT="0" marB="0"/>
                </a:tc>
              </a:tr>
              <a:tr h="6686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500" dirty="0">
                          <a:latin typeface="Calibri"/>
                          <a:ea typeface="Calibri"/>
                          <a:cs typeface="Times New Roman"/>
                        </a:rPr>
                        <a:t>Angka(5)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500" dirty="0"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Deklarasi Array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 smtClean="0"/>
              <a:t>Array Dimensi Satu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</a:t>
            </a:r>
            <a:endParaRPr lang="id-ID" b="1" dirty="0" smtClean="0"/>
          </a:p>
          <a:p>
            <a:pPr lvl="1">
              <a:buNone/>
            </a:pPr>
            <a:endParaRPr lang="id-ID" dirty="0" smtClean="0"/>
          </a:p>
          <a:p>
            <a:pPr lvl="1">
              <a:buNone/>
            </a:pPr>
            <a:r>
              <a:rPr lang="id-ID" sz="1800" dirty="0" smtClean="0"/>
              <a:t>Keterangan :</a:t>
            </a:r>
          </a:p>
          <a:p>
            <a:pPr lvl="1"/>
            <a:r>
              <a:rPr lang="id-ID" sz="1800" dirty="0" smtClean="0"/>
              <a:t>nama array</a:t>
            </a:r>
          </a:p>
          <a:p>
            <a:pPr lvl="1"/>
            <a:r>
              <a:rPr lang="id-ID" sz="1800" dirty="0" smtClean="0"/>
              <a:t>Nama dari variabel array yang dideklarasikan</a:t>
            </a:r>
          </a:p>
          <a:p>
            <a:pPr lvl="1"/>
            <a:r>
              <a:rPr lang="id-ID" sz="1800" dirty="0" smtClean="0"/>
              <a:t>elemen</a:t>
            </a:r>
          </a:p>
          <a:p>
            <a:pPr lvl="1"/>
            <a:r>
              <a:rPr lang="id-ID" sz="1800" dirty="0" smtClean="0"/>
              <a:t>Nilai elemen yang diberikan untuk array dimensi satu</a:t>
            </a:r>
          </a:p>
          <a:p>
            <a:pPr>
              <a:buNone/>
            </a:pPr>
            <a:endParaRPr lang="id-ID" dirty="0"/>
          </a:p>
        </p:txBody>
      </p:sp>
      <p:sp>
        <p:nvSpPr>
          <p:cNvPr id="4" name="Folded Corner 48"/>
          <p:cNvSpPr>
            <a:spLocks noChangeArrowheads="1"/>
          </p:cNvSpPr>
          <p:nvPr/>
        </p:nvSpPr>
        <p:spPr bwMode="auto">
          <a:xfrm>
            <a:off x="928662" y="1857365"/>
            <a:ext cx="5929354" cy="500066"/>
          </a:xfrm>
          <a:prstGeom prst="foldedCorner">
            <a:avLst>
              <a:gd name="adj" fmla="val 15801"/>
            </a:avLst>
          </a:prstGeom>
          <a:solidFill>
            <a:srgbClr val="D07C79">
              <a:alpha val="30196"/>
            </a:srgbClr>
          </a:solidFill>
          <a:ln w="6350">
            <a:solidFill>
              <a:srgbClr val="969696"/>
            </a:solidFill>
            <a:round/>
            <a:headEnd/>
            <a:tailEnd/>
          </a:ln>
        </p:spPr>
        <p:txBody>
          <a:bodyPr lIns="137160" tIns="91440" rIns="137160"/>
          <a:lstStyle/>
          <a:p>
            <a:pPr eaLnBrk="1" hangingPunct="1">
              <a:defRPr/>
            </a:pPr>
            <a:r>
              <a:rPr lang="id-ID" sz="2400" dirty="0" smtClean="0"/>
              <a:t>Dim &lt;nama Array&gt; (elemen) As tipedata</a:t>
            </a:r>
            <a:endParaRPr lang="id-ID" altLang="ko-KR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Array Dimensi Satu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Contoh :</a:t>
            </a:r>
          </a:p>
          <a:p>
            <a:pPr lvl="1" algn="just">
              <a:buNone/>
            </a:pPr>
            <a:r>
              <a:rPr lang="id-ID" dirty="0" smtClean="0"/>
              <a:t>	Deklarasikan suatu array yang berdimensi satu bernama </a:t>
            </a:r>
            <a:r>
              <a:rPr lang="id-ID" b="1" dirty="0" smtClean="0"/>
              <a:t>Buah </a:t>
            </a:r>
            <a:r>
              <a:rPr lang="id-ID" dirty="0" smtClean="0"/>
              <a:t> dengan indeks </a:t>
            </a:r>
            <a:r>
              <a:rPr lang="id-ID" b="1" dirty="0" smtClean="0"/>
              <a:t>3.</a:t>
            </a:r>
            <a:endParaRPr lang="id-ID" dirty="0" smtClean="0"/>
          </a:p>
          <a:p>
            <a:pPr lvl="1" algn="just">
              <a:buNone/>
            </a:pPr>
            <a:r>
              <a:rPr lang="id-ID" sz="2400" dirty="0" smtClean="0"/>
              <a:t>Kode Programnya </a:t>
            </a:r>
            <a:r>
              <a:rPr lang="id-ID" dirty="0" smtClean="0"/>
              <a:t>:</a:t>
            </a:r>
          </a:p>
          <a:p>
            <a:pPr lvl="1" algn="just">
              <a:buNone/>
            </a:pPr>
            <a:r>
              <a:rPr lang="id-ID" dirty="0" smtClean="0"/>
              <a:t>	</a:t>
            </a:r>
          </a:p>
          <a:p>
            <a:pPr lvl="1" algn="just">
              <a:buNone/>
            </a:pPr>
            <a:r>
              <a:rPr lang="id-ID" sz="2400" dirty="0" smtClean="0"/>
              <a:t>Keterangan :</a:t>
            </a:r>
          </a:p>
          <a:p>
            <a:pPr lvl="1" algn="just">
              <a:buNone/>
            </a:pPr>
            <a:r>
              <a:rPr lang="id-ID" sz="2400" dirty="0" smtClean="0"/>
              <a:t>	Pendeklarasian array semacam ini menyebabkan variabel array BUAH mampu menampung 4 data dengan indeks 0 sampai 3.</a:t>
            </a:r>
          </a:p>
          <a:p>
            <a:pPr lvl="1" algn="just">
              <a:buNone/>
            </a:pPr>
            <a:r>
              <a:rPr lang="id-ID" b="1" dirty="0" smtClean="0"/>
              <a:t>	</a:t>
            </a:r>
            <a:r>
              <a:rPr lang="id-ID" sz="2400" b="1" dirty="0" smtClean="0"/>
              <a:t>BUAH(0), BUAH(1), BUAH(2), BUAH(3)</a:t>
            </a:r>
            <a:endParaRPr lang="id-ID" sz="2400" dirty="0" smtClean="0"/>
          </a:p>
          <a:p>
            <a:endParaRPr lang="id-ID" dirty="0"/>
          </a:p>
        </p:txBody>
      </p:sp>
      <p:sp>
        <p:nvSpPr>
          <p:cNvPr id="4" name="Folded Corner 48"/>
          <p:cNvSpPr>
            <a:spLocks noChangeArrowheads="1"/>
          </p:cNvSpPr>
          <p:nvPr/>
        </p:nvSpPr>
        <p:spPr bwMode="auto">
          <a:xfrm>
            <a:off x="2000232" y="3214686"/>
            <a:ext cx="5000660" cy="500066"/>
          </a:xfrm>
          <a:prstGeom prst="foldedCorner">
            <a:avLst>
              <a:gd name="adj" fmla="val 15801"/>
            </a:avLst>
          </a:prstGeom>
          <a:solidFill>
            <a:srgbClr val="D07C79">
              <a:alpha val="30196"/>
            </a:srgbClr>
          </a:solidFill>
          <a:ln w="6350">
            <a:solidFill>
              <a:srgbClr val="969696"/>
            </a:solidFill>
            <a:round/>
            <a:headEnd/>
            <a:tailEnd/>
          </a:ln>
        </p:spPr>
        <p:txBody>
          <a:bodyPr lIns="137160" tIns="91440" rIns="137160"/>
          <a:lstStyle/>
          <a:p>
            <a:pPr eaLnBrk="1" hangingPunct="1">
              <a:defRPr/>
            </a:pPr>
            <a:r>
              <a:rPr lang="id-ID" sz="2400" dirty="0" smtClean="0"/>
              <a:t>Dim BUAH(3) As String</a:t>
            </a:r>
            <a:endParaRPr lang="id-ID" altLang="ko-KR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Array Dimensi Satu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sz="2400" dirty="0" smtClean="0"/>
              <a:t>Pendeklarasian array juga dapat dilakukan </a:t>
            </a:r>
            <a:r>
              <a:rPr lang="id-ID" sz="2400" dirty="0" smtClean="0"/>
              <a:t>dengan </a:t>
            </a:r>
            <a:r>
              <a:rPr lang="id-ID" sz="2400" dirty="0" smtClean="0"/>
              <a:t>cara yang lain, seperti:</a:t>
            </a:r>
          </a:p>
          <a:p>
            <a:pPr algn="just">
              <a:buNone/>
            </a:pPr>
            <a:endParaRPr lang="id-ID" dirty="0" smtClean="0"/>
          </a:p>
          <a:p>
            <a:pPr algn="just">
              <a:buNone/>
            </a:pPr>
            <a:endParaRPr lang="id-ID" dirty="0" smtClean="0"/>
          </a:p>
          <a:p>
            <a:pPr algn="just"/>
            <a:endParaRPr lang="id-ID" sz="2400" dirty="0" smtClean="0"/>
          </a:p>
          <a:p>
            <a:pPr algn="just"/>
            <a:r>
              <a:rPr lang="id-ID" sz="2400" dirty="0" smtClean="0"/>
              <a:t>Tanda “{}” digunakan untuk mengisikan nilai dari variabel array yang dideklarasikan sebelumnya. Beberapa variabel array dapat dideklarasikan secara bersama-sama asalkan mempunyai tipe data yang sama.</a:t>
            </a:r>
          </a:p>
          <a:p>
            <a:pPr algn="just"/>
            <a:r>
              <a:rPr lang="id-ID" sz="2400" dirty="0" smtClean="0"/>
              <a:t>Contoh :</a:t>
            </a:r>
          </a:p>
          <a:p>
            <a:pPr algn="just">
              <a:buNone/>
            </a:pPr>
            <a:r>
              <a:rPr lang="id-ID" sz="2400" b="1" dirty="0" smtClean="0"/>
              <a:t>	Dim HARGA(3), JUMLAH(3), TOTAL(3) As Single</a:t>
            </a:r>
            <a:endParaRPr lang="id-ID" sz="2400" dirty="0"/>
          </a:p>
        </p:txBody>
      </p:sp>
      <p:sp>
        <p:nvSpPr>
          <p:cNvPr id="4" name="Folded Corner 48"/>
          <p:cNvSpPr>
            <a:spLocks noChangeArrowheads="1"/>
          </p:cNvSpPr>
          <p:nvPr/>
        </p:nvSpPr>
        <p:spPr bwMode="auto">
          <a:xfrm>
            <a:off x="928662" y="2214554"/>
            <a:ext cx="5000660" cy="500066"/>
          </a:xfrm>
          <a:prstGeom prst="foldedCorner">
            <a:avLst>
              <a:gd name="adj" fmla="val 15801"/>
            </a:avLst>
          </a:prstGeom>
          <a:solidFill>
            <a:srgbClr val="D07C79">
              <a:alpha val="30196"/>
            </a:srgbClr>
          </a:solidFill>
          <a:ln w="6350">
            <a:solidFill>
              <a:srgbClr val="969696"/>
            </a:solidFill>
            <a:round/>
            <a:headEnd/>
            <a:tailEnd/>
          </a:ln>
        </p:spPr>
        <p:txBody>
          <a:bodyPr lIns="137160" tIns="91440" rIns="137160"/>
          <a:lstStyle/>
          <a:p>
            <a:pPr>
              <a:defRPr/>
            </a:pPr>
            <a:r>
              <a:rPr lang="id-ID" sz="2400" b="1" dirty="0" smtClean="0"/>
              <a:t>Dim BILANGAN As Integer()</a:t>
            </a:r>
            <a:endParaRPr lang="id-ID" sz="2400" dirty="0" smtClean="0"/>
          </a:p>
          <a:p>
            <a:pPr eaLnBrk="1" hangingPunct="1">
              <a:defRPr/>
            </a:pPr>
            <a:endParaRPr lang="id-ID" altLang="ko-K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ded Corner 48"/>
          <p:cNvSpPr>
            <a:spLocks noChangeArrowheads="1"/>
          </p:cNvSpPr>
          <p:nvPr/>
        </p:nvSpPr>
        <p:spPr bwMode="auto">
          <a:xfrm>
            <a:off x="928662" y="2857496"/>
            <a:ext cx="5000660" cy="500066"/>
          </a:xfrm>
          <a:prstGeom prst="foldedCorner">
            <a:avLst>
              <a:gd name="adj" fmla="val 15801"/>
            </a:avLst>
          </a:prstGeom>
          <a:solidFill>
            <a:srgbClr val="D07C79">
              <a:alpha val="30196"/>
            </a:srgbClr>
          </a:solidFill>
          <a:ln w="6350">
            <a:solidFill>
              <a:srgbClr val="969696"/>
            </a:solidFill>
            <a:round/>
            <a:headEnd/>
            <a:tailEnd/>
          </a:ln>
        </p:spPr>
        <p:txBody>
          <a:bodyPr lIns="137160" tIns="91440" rIns="137160"/>
          <a:lstStyle/>
          <a:p>
            <a:pPr algn="just"/>
            <a:r>
              <a:rPr lang="id-ID" sz="2400" b="1" dirty="0" smtClean="0"/>
              <a:t>BILANGAN = New Integer(3) {}</a:t>
            </a:r>
            <a:endParaRPr lang="id-ID" sz="2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dirty="0" smtClean="0"/>
              <a:t>Program Array (frmArray)</a:t>
            </a:r>
            <a:endParaRPr lang="id-ID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983004" y="1098874"/>
            <a:ext cx="507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n-lt"/>
              </a:rPr>
              <a:t>Ketikkan</a:t>
            </a:r>
            <a:r>
              <a:rPr lang="en-US" dirty="0" smtClean="0">
                <a:latin typeface="+mn-lt"/>
              </a:rPr>
              <a:t> program (</a:t>
            </a:r>
            <a:r>
              <a:rPr lang="en-US" dirty="0" err="1" smtClean="0">
                <a:latin typeface="+mn-lt"/>
              </a:rPr>
              <a:t>Dalam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Kotak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Merah</a:t>
            </a:r>
            <a:r>
              <a:rPr lang="en-US" dirty="0" smtClean="0">
                <a:latin typeface="+mn-lt"/>
              </a:rPr>
              <a:t>) </a:t>
            </a:r>
            <a:r>
              <a:rPr lang="en-US" dirty="0" err="1" smtClean="0">
                <a:latin typeface="+mn-lt"/>
              </a:rPr>
              <a:t>antara</a:t>
            </a:r>
            <a:r>
              <a:rPr lang="en-US" dirty="0" smtClean="0">
                <a:latin typeface="+mn-lt"/>
              </a:rPr>
              <a:t> Private Sub … End Sub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142984"/>
            <a:ext cx="3600000" cy="2437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2285992"/>
            <a:ext cx="5040000" cy="26139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188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TEMPLATE FTI BAR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FTI BARU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FTI BAR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TI BAR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TI BAR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TI BAR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TI BAR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TI BAR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2349</TotalTime>
  <Words>368</Words>
  <Application>Microsoft Office PowerPoint</Application>
  <PresentationFormat>On-screen Show (4:3)</PresentationFormat>
  <Paragraphs>74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Tahoma</vt:lpstr>
      <vt:lpstr>Times New Roman</vt:lpstr>
      <vt:lpstr>Theme1</vt:lpstr>
      <vt:lpstr>Pemrograman Visual</vt:lpstr>
      <vt:lpstr>Array</vt:lpstr>
      <vt:lpstr>Array</vt:lpstr>
      <vt:lpstr>Variabel Array</vt:lpstr>
      <vt:lpstr>Variabel- Elemen Array</vt:lpstr>
      <vt:lpstr>Deklarasi Array</vt:lpstr>
      <vt:lpstr>Array Dimensi Satu</vt:lpstr>
      <vt:lpstr>Array Dimensi Satu</vt:lpstr>
      <vt:lpstr>Program Array (frmArray)</vt:lpstr>
      <vt:lpstr>Program Array (frmArray)</vt:lpstr>
      <vt:lpstr>Mengurutkan Nilai Array</vt:lpstr>
      <vt:lpstr>Program Array (frmArray)</vt:lpstr>
      <vt:lpstr>Program Array (frmArray)</vt:lpstr>
      <vt:lpstr>Program Array (frmArray)</vt:lpstr>
      <vt:lpstr>Program Array (frmArray)</vt:lpstr>
      <vt:lpstr>~ Selesai ~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VB.NET</dc:title>
  <dc:creator>ferdy</dc:creator>
  <cp:lastModifiedBy>sam sinar</cp:lastModifiedBy>
  <cp:revision>281</cp:revision>
  <dcterms:created xsi:type="dcterms:W3CDTF">2005-11-27T18:08:42Z</dcterms:created>
  <dcterms:modified xsi:type="dcterms:W3CDTF">2014-11-07T11:15:48Z</dcterms:modified>
</cp:coreProperties>
</file>