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442" r:id="rId3"/>
    <p:sldId id="411" r:id="rId4"/>
    <p:sldId id="414" r:id="rId5"/>
    <p:sldId id="443" r:id="rId6"/>
    <p:sldId id="415" r:id="rId7"/>
    <p:sldId id="435" r:id="rId8"/>
    <p:sldId id="417" r:id="rId9"/>
    <p:sldId id="418" r:id="rId10"/>
    <p:sldId id="436" r:id="rId11"/>
    <p:sldId id="437" r:id="rId12"/>
    <p:sldId id="444" r:id="rId13"/>
    <p:sldId id="420" r:id="rId14"/>
    <p:sldId id="438" r:id="rId15"/>
    <p:sldId id="421" r:id="rId16"/>
    <p:sldId id="445" r:id="rId17"/>
    <p:sldId id="422" r:id="rId18"/>
    <p:sldId id="446" r:id="rId19"/>
    <p:sldId id="423" r:id="rId20"/>
    <p:sldId id="424" r:id="rId21"/>
    <p:sldId id="439" r:id="rId22"/>
    <p:sldId id="447" r:id="rId23"/>
    <p:sldId id="425" r:id="rId24"/>
    <p:sldId id="448" r:id="rId25"/>
    <p:sldId id="426" r:id="rId26"/>
    <p:sldId id="432" r:id="rId27"/>
    <p:sldId id="433" r:id="rId28"/>
    <p:sldId id="434" r:id="rId29"/>
    <p:sldId id="430" r:id="rId30"/>
    <p:sldId id="440" r:id="rId31"/>
    <p:sldId id="427" r:id="rId32"/>
    <p:sldId id="428" r:id="rId33"/>
    <p:sldId id="441" r:id="rId34"/>
    <p:sldId id="429" r:id="rId35"/>
    <p:sldId id="431" r:id="rId36"/>
    <p:sldId id="350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75" autoAdjust="0"/>
    <p:restoredTop sz="94737" autoAdjust="0"/>
  </p:normalViewPr>
  <p:slideViewPr>
    <p:cSldViewPr>
      <p:cViewPr varScale="1">
        <p:scale>
          <a:sx n="67" d="100"/>
          <a:sy n="67" d="100"/>
        </p:scale>
        <p:origin x="109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201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6407F-3D86-41BE-9990-BC8EA9C7BB7E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020F3-5E53-4600-9FAB-D90CE1F79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10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A47C04-0B95-4E1B-BF40-DC2E18B0C7FD}" type="datetimeFigureOut">
              <a:rPr lang="en-US"/>
              <a:pPr>
                <a:defRPr/>
              </a:pPr>
              <a:t>11/17/2014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0516C33-E6F0-43EA-A4AB-7A20AE8800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81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768A5A-7059-44EA-B563-ECE98EE32B3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0545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5515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2987675" y="0"/>
            <a:ext cx="61563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 descr="Outlined diamond"/>
          <p:cNvSpPr>
            <a:spLocks noChangeArrowheads="1"/>
          </p:cNvSpPr>
          <p:nvPr/>
        </p:nvSpPr>
        <p:spPr bwMode="auto">
          <a:xfrm rot="5400000">
            <a:off x="-1862931" y="1862931"/>
            <a:ext cx="6858000" cy="3132138"/>
          </a:xfrm>
          <a:prstGeom prst="rect">
            <a:avLst/>
          </a:prstGeom>
          <a:pattFill prst="openDmnd">
            <a:fgClr>
              <a:srgbClr val="0000FF"/>
            </a:fgClr>
            <a:bgClr>
              <a:srgbClr val="000055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6" name="Picture 10" descr="logo bl transpara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290513"/>
            <a:ext cx="1512888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93663" y="2492375"/>
            <a:ext cx="2844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UNIVERSITAS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BUDI LUHUR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-28575" y="1858963"/>
            <a:ext cx="31734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FAKULTAS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TEKNOLOGI INFORMASI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584200" y="3279775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www.bl.ac.id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8167688" y="6545263"/>
            <a:ext cx="922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HAL : </a:t>
            </a:r>
            <a:fld id="{B8245AF3-8CB4-4B6E-96FF-777A24932C17}" type="slidenum"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19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563938" y="1484313"/>
            <a:ext cx="489426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191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211638" y="3933825"/>
            <a:ext cx="3632200" cy="165576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46FC1-EB44-4801-9DD5-C26D662CFC02}" type="datetimeFigureOut">
              <a:rPr lang="en-US"/>
              <a:pPr>
                <a:defRPr/>
              </a:pPr>
              <a:t>11/17/2014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549275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549275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1D567-E73A-4A7A-B720-90FCD496847A}" type="datetimeFigureOut">
              <a:rPr lang="en-US"/>
              <a:pPr>
                <a:defRPr/>
              </a:pPr>
              <a:t>11/17/2014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927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8313" y="1628775"/>
            <a:ext cx="8229600" cy="45370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F5333-A205-40CF-9F6B-A9F6ABF8E328}" type="datetimeFigureOut">
              <a:rPr lang="en-US"/>
              <a:pPr>
                <a:defRPr/>
              </a:pPr>
              <a:t>11/17/2014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E1C74-F712-4FC0-8B9F-21152EE6E1AD}" type="datetimeFigureOut">
              <a:rPr lang="en-US"/>
              <a:pPr>
                <a:defRPr/>
              </a:pPr>
              <a:t>11/17/2014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73040-4468-47DF-B300-8089E405BEF2}" type="datetimeFigureOut">
              <a:rPr lang="en-US"/>
              <a:pPr>
                <a:defRPr/>
              </a:pPr>
              <a:t>11/17/2014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66FBF-EB29-43E4-839D-1166F40A05E0}" type="datetimeFigureOut">
              <a:rPr lang="en-US"/>
              <a:pPr>
                <a:defRPr/>
              </a:pPr>
              <a:t>11/17/2014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CEE20-838F-4527-B692-7CEB6ED1F7FA}" type="datetimeFigureOut">
              <a:rPr lang="en-US"/>
              <a:pPr>
                <a:defRPr/>
              </a:pPr>
              <a:t>11/17/2014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5D6FA-FA36-44F8-8270-555C1EB490B9}" type="datetimeFigureOut">
              <a:rPr lang="en-US"/>
              <a:pPr>
                <a:defRPr/>
              </a:pPr>
              <a:t>11/17/2014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o bl transparan"/>
          <p:cNvPicPr>
            <a:picLocks noChangeAspect="1" noChangeArrowheads="1"/>
          </p:cNvPicPr>
          <p:nvPr/>
        </p:nvPicPr>
        <p:blipFill>
          <a:blip r:embed="rId14">
            <a:lum bright="70000" contrast="-70000"/>
          </a:blip>
          <a:srcRect/>
          <a:stretch>
            <a:fillRect/>
          </a:stretch>
        </p:blipFill>
        <p:spPr bwMode="auto">
          <a:xfrm>
            <a:off x="2700338" y="1557338"/>
            <a:ext cx="3671887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55612"/>
            <a:ext cx="8229600" cy="742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70001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0887" name="Text Box 7"/>
          <p:cNvSpPr txBox="1">
            <a:spLocks noChangeArrowheads="1"/>
          </p:cNvSpPr>
          <p:nvPr/>
        </p:nvSpPr>
        <p:spPr bwMode="auto">
          <a:xfrm>
            <a:off x="0" y="17463"/>
            <a:ext cx="9144000" cy="366712"/>
          </a:xfrm>
          <a:prstGeom prst="rect">
            <a:avLst/>
          </a:prstGeom>
          <a:gradFill rotWithShape="1">
            <a:gsLst>
              <a:gs pos="0">
                <a:srgbClr val="0000FF">
                  <a:gamma/>
                  <a:shade val="46275"/>
                  <a:invGamma/>
                </a:srgbClr>
              </a:gs>
              <a:gs pos="50000">
                <a:srgbClr val="0000FF"/>
              </a:gs>
              <a:gs pos="100000">
                <a:srgbClr val="0000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00FF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FAKULTAS TEKNOLOGI INFORMASI - UNIVERSITAS BUDI LUHUR</a:t>
            </a:r>
          </a:p>
        </p:txBody>
      </p:sp>
      <p:sp>
        <p:nvSpPr>
          <p:cNvPr id="250892" name="Rectangle 12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gradFill rotWithShape="1">
            <a:gsLst>
              <a:gs pos="0">
                <a:srgbClr val="0000FF">
                  <a:gamma/>
                  <a:shade val="33333"/>
                  <a:invGamma/>
                </a:srgbClr>
              </a:gs>
              <a:gs pos="50000">
                <a:srgbClr val="0000FF"/>
              </a:gs>
              <a:gs pos="100000">
                <a:srgbClr val="0000FF">
                  <a:gamma/>
                  <a:shade val="3333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00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50897" name="Text Box 17"/>
          <p:cNvSpPr txBox="1">
            <a:spLocks noChangeArrowheads="1"/>
          </p:cNvSpPr>
          <p:nvPr/>
        </p:nvSpPr>
        <p:spPr bwMode="auto">
          <a:xfrm>
            <a:off x="8015320" y="6526213"/>
            <a:ext cx="1128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HAL : </a:t>
            </a:r>
            <a:fld id="{5CDF746A-C359-42EE-82E7-3C1D0EAE41FA}" type="slidenum"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32" y="6552812"/>
            <a:ext cx="8015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>
                <a:solidFill>
                  <a:schemeClr val="bg1"/>
                </a:solidFill>
              </a:rPr>
              <a:t>September 2014</a:t>
            </a:r>
            <a:r>
              <a:rPr lang="en-US" sz="1200" b="1" baseline="0" dirty="0" smtClean="0">
                <a:solidFill>
                  <a:schemeClr val="bg1"/>
                </a:solidFill>
              </a:rPr>
              <a:t> // </a:t>
            </a:r>
            <a:r>
              <a:rPr lang="en-US" sz="1200" b="1" baseline="0" dirty="0" err="1" smtClean="0">
                <a:solidFill>
                  <a:schemeClr val="bg1"/>
                </a:solidFill>
              </a:rPr>
              <a:t>Pemrograman</a:t>
            </a:r>
            <a:r>
              <a:rPr lang="en-US" sz="1200" b="1" baseline="0" dirty="0" smtClean="0">
                <a:solidFill>
                  <a:schemeClr val="bg1"/>
                </a:solidFill>
              </a:rPr>
              <a:t> Visual // </a:t>
            </a:r>
            <a:r>
              <a:rPr lang="en-US" sz="1200" b="1" baseline="0" dirty="0" err="1" smtClean="0">
                <a:solidFill>
                  <a:schemeClr val="bg1"/>
                </a:solidFill>
              </a:rPr>
              <a:t>Gasal</a:t>
            </a:r>
            <a:r>
              <a:rPr lang="en-US" sz="1200" b="1" baseline="0" dirty="0" smtClean="0">
                <a:solidFill>
                  <a:schemeClr val="bg1"/>
                </a:solidFill>
              </a:rPr>
              <a:t> 2014/2015 // </a:t>
            </a:r>
            <a:r>
              <a:rPr lang="en-US" sz="1200" b="1" baseline="0" dirty="0" err="1" smtClean="0">
                <a:solidFill>
                  <a:schemeClr val="bg1"/>
                </a:solidFill>
              </a:rPr>
              <a:t>Atik</a:t>
            </a:r>
            <a:r>
              <a:rPr lang="en-US" sz="1200" b="1" baseline="0" dirty="0" smtClean="0">
                <a:solidFill>
                  <a:schemeClr val="bg1"/>
                </a:solidFill>
              </a:rPr>
              <a:t> Ariesta, </a:t>
            </a:r>
            <a:r>
              <a:rPr lang="en-US" sz="1200" b="1" baseline="0" dirty="0" err="1" smtClean="0">
                <a:solidFill>
                  <a:schemeClr val="bg1"/>
                </a:solidFill>
              </a:rPr>
              <a:t>Jati</a:t>
            </a:r>
            <a:r>
              <a:rPr lang="en-US" sz="1200" b="1" baseline="0" dirty="0" smtClean="0">
                <a:solidFill>
                  <a:schemeClr val="bg1"/>
                </a:solidFill>
              </a:rPr>
              <a:t> Lestari, </a:t>
            </a:r>
            <a:r>
              <a:rPr lang="en-US" sz="1200" b="1" baseline="0" dirty="0" err="1" smtClean="0">
                <a:solidFill>
                  <a:schemeClr val="bg1"/>
                </a:solidFill>
              </a:rPr>
              <a:t>Samsinar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3214688" y="1484313"/>
            <a:ext cx="5929312" cy="1470025"/>
          </a:xfrm>
        </p:spPr>
        <p:txBody>
          <a:bodyPr/>
          <a:lstStyle/>
          <a:p>
            <a:pPr eaLnBrk="1" hangingPunct="1"/>
            <a:r>
              <a:rPr lang="en-US" dirty="0" err="1" smtClean="0"/>
              <a:t>Pemrograman</a:t>
            </a:r>
            <a:r>
              <a:rPr lang="en-US" dirty="0" smtClean="0"/>
              <a:t> Visual</a:t>
            </a:r>
          </a:p>
        </p:txBody>
      </p:sp>
      <p:sp>
        <p:nvSpPr>
          <p:cNvPr id="1536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Pertemuan</a:t>
            </a:r>
            <a:r>
              <a:rPr lang="en-US" dirty="0" smtClean="0"/>
              <a:t> </a:t>
            </a:r>
            <a:r>
              <a:rPr lang="id-ID" dirty="0" smtClean="0"/>
              <a:t>11</a:t>
            </a: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4214517" y="5180774"/>
            <a:ext cx="3632200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dirty="0" err="1" smtClean="0"/>
              <a:t>Gasal</a:t>
            </a:r>
            <a:r>
              <a:rPr lang="en-US" dirty="0"/>
              <a:t> </a:t>
            </a:r>
            <a:r>
              <a:rPr lang="en-US" dirty="0" smtClean="0"/>
              <a:t>2014/2015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Jenis </a:t>
            </a:r>
            <a:r>
              <a:rPr lang="id-ID" dirty="0" err="1" smtClean="0"/>
              <a:t>Sub</a:t>
            </a:r>
            <a:r>
              <a:rPr lang="en-US" dirty="0" smtClean="0"/>
              <a:t>r</a:t>
            </a:r>
            <a:r>
              <a:rPr lang="id-ID" dirty="0" err="1" smtClean="0"/>
              <a:t>utin</a:t>
            </a:r>
            <a:r>
              <a:rPr lang="en-US" dirty="0" smtClean="0"/>
              <a:t> / Sub </a:t>
            </a:r>
            <a:r>
              <a:rPr lang="en-US" dirty="0" err="1" smtClean="0"/>
              <a:t>Prosedur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8564"/>
            <a:ext cx="8640959" cy="3742604"/>
          </a:xfrm>
        </p:spPr>
        <p:txBody>
          <a:bodyPr>
            <a:noAutofit/>
          </a:bodyPr>
          <a:lstStyle/>
          <a:p>
            <a:pPr marL="714375" indent="-357188" algn="just"/>
            <a:r>
              <a:rPr lang="en-US" b="1" dirty="0" err="1" smtClean="0"/>
              <a:t>Prosedur</a:t>
            </a:r>
            <a:r>
              <a:rPr lang="en-US" b="1" dirty="0" smtClean="0"/>
              <a:t> </a:t>
            </a:r>
            <a:r>
              <a:rPr lang="en-US" b="1" dirty="0" err="1" smtClean="0"/>
              <a:t>Umum</a:t>
            </a:r>
            <a:endParaRPr lang="en-US" b="1" dirty="0"/>
          </a:p>
          <a:p>
            <a:pPr marL="1114425" lvl="1" indent="-357188" algn="just"/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(General Procedure) </a:t>
            </a:r>
            <a:r>
              <a:rPr lang="en-US" b="1" dirty="0" err="1" smtClean="0"/>
              <a:t>merupakan</a:t>
            </a:r>
            <a:r>
              <a:rPr lang="en-US" b="1" dirty="0" smtClean="0"/>
              <a:t> </a:t>
            </a:r>
            <a:r>
              <a:rPr lang="en-US" b="1" dirty="0" err="1" smtClean="0"/>
              <a:t>prosedur</a:t>
            </a:r>
            <a:r>
              <a:rPr lang="en-US" b="1" dirty="0" smtClean="0"/>
              <a:t> </a:t>
            </a:r>
            <a:r>
              <a:rPr lang="en-US" b="1" dirty="0" err="1" smtClean="0"/>
              <a:t>digunakan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menghasilkan</a:t>
            </a:r>
            <a:r>
              <a:rPr lang="en-US" b="1" dirty="0" smtClean="0"/>
              <a:t> proses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 err="1" smtClean="0"/>
              <a:t>pernyataan</a:t>
            </a:r>
            <a:r>
              <a:rPr lang="en-US" b="1" dirty="0" smtClean="0"/>
              <a:t> </a:t>
            </a:r>
            <a:r>
              <a:rPr lang="en-US" b="1" dirty="0" err="1" smtClean="0"/>
              <a:t>umum</a:t>
            </a:r>
            <a:r>
              <a:rPr lang="en-US" b="1" dirty="0" smtClean="0"/>
              <a:t> yang </a:t>
            </a:r>
            <a:r>
              <a:rPr lang="en-US" b="1" dirty="0" err="1" smtClean="0"/>
              <a:t>bisa</a:t>
            </a:r>
            <a:r>
              <a:rPr lang="en-US" b="1" dirty="0" smtClean="0"/>
              <a:t> </a:t>
            </a:r>
            <a:r>
              <a:rPr lang="en-US" b="1" dirty="0" err="1" smtClean="0"/>
              <a:t>dipakai</a:t>
            </a:r>
            <a:r>
              <a:rPr lang="en-US" b="1" dirty="0" smtClean="0"/>
              <a:t> </a:t>
            </a:r>
            <a:r>
              <a:rPr lang="en-US" b="1" dirty="0" err="1" smtClean="0"/>
              <a:t>oleh</a:t>
            </a:r>
            <a:r>
              <a:rPr lang="en-US" b="1" dirty="0" smtClean="0"/>
              <a:t> event-event </a:t>
            </a:r>
            <a:r>
              <a:rPr lang="en-US" b="1" dirty="0" err="1" smtClean="0"/>
              <a:t>prosedur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tubuh</a:t>
            </a:r>
            <a:r>
              <a:rPr lang="en-US" b="1" dirty="0" smtClean="0"/>
              <a:t> program</a:t>
            </a:r>
            <a:r>
              <a:rPr lang="en-US" dirty="0" smtClean="0"/>
              <a:t>. General Procedure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.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1748218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Jenis </a:t>
            </a:r>
            <a:r>
              <a:rPr lang="id-ID" dirty="0" err="1" smtClean="0"/>
              <a:t>Sub</a:t>
            </a:r>
            <a:r>
              <a:rPr lang="en-US" dirty="0" smtClean="0"/>
              <a:t>r</a:t>
            </a:r>
            <a:r>
              <a:rPr lang="id-ID" dirty="0" err="1" smtClean="0"/>
              <a:t>utin</a:t>
            </a:r>
            <a:r>
              <a:rPr lang="en-US" dirty="0" smtClean="0"/>
              <a:t> / Sub </a:t>
            </a:r>
            <a:r>
              <a:rPr lang="en-US" dirty="0" err="1" smtClean="0"/>
              <a:t>Prosedur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98564"/>
            <a:ext cx="8784975" cy="4174652"/>
          </a:xfrm>
        </p:spPr>
        <p:txBody>
          <a:bodyPr>
            <a:normAutofit lnSpcReduction="10000"/>
          </a:bodyPr>
          <a:lstStyle/>
          <a:p>
            <a:pPr marL="361950" indent="-357188" algn="just"/>
            <a:r>
              <a:rPr lang="en-US" sz="2400" b="1" dirty="0" err="1" smtClean="0"/>
              <a:t>Prosedur</a:t>
            </a:r>
            <a:r>
              <a:rPr lang="en-US" sz="2400" b="1" dirty="0" smtClean="0"/>
              <a:t> Event</a:t>
            </a:r>
            <a:endParaRPr lang="en-US" sz="2400" b="1" dirty="0"/>
          </a:p>
          <a:p>
            <a:pPr marL="712788" lvl="1" indent="-357188" algn="just"/>
            <a:r>
              <a:rPr lang="en-US" sz="2400" dirty="0" err="1" smtClean="0"/>
              <a:t>Prosedur</a:t>
            </a:r>
            <a:r>
              <a:rPr lang="en-US" sz="2400" dirty="0" smtClean="0"/>
              <a:t> Event (Event Procedure) </a:t>
            </a:r>
            <a:r>
              <a:rPr lang="en-US" sz="2400" b="1" dirty="0" err="1" smtClean="0"/>
              <a:t>digunakan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untuk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mengatur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kontrol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oleh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suatu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kejadian</a:t>
            </a:r>
            <a:r>
              <a:rPr lang="en-US" sz="2400" b="1" dirty="0" smtClean="0"/>
              <a:t> (event) </a:t>
            </a:r>
            <a:r>
              <a:rPr lang="en-US" sz="2400" b="1" dirty="0" err="1" smtClean="0"/>
              <a:t>dari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pemakai</a:t>
            </a:r>
            <a:r>
              <a:rPr lang="en-US" sz="2400" b="1" dirty="0" smtClean="0"/>
              <a:t> program</a:t>
            </a:r>
            <a:r>
              <a:rPr lang="en-US" sz="2400" dirty="0" smtClean="0"/>
              <a:t>.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event yang </a:t>
            </a:r>
            <a:r>
              <a:rPr lang="en-US" sz="2400" dirty="0" err="1" smtClean="0"/>
              <a:t>sering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ac</a:t>
            </a:r>
            <a:r>
              <a:rPr lang="id-ID" sz="2400" dirty="0" smtClean="0"/>
              <a:t>t</a:t>
            </a:r>
            <a:r>
              <a:rPr lang="en-US" sz="2400" dirty="0" err="1" smtClean="0"/>
              <a:t>ivate</a:t>
            </a:r>
            <a:r>
              <a:rPr lang="en-US" sz="2400" dirty="0" smtClean="0"/>
              <a:t>, click, change, drag, double click,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sebagainya</a:t>
            </a:r>
            <a:r>
              <a:rPr lang="en-US" sz="2400" dirty="0" smtClean="0"/>
              <a:t>.</a:t>
            </a:r>
          </a:p>
          <a:p>
            <a:pPr marL="712788" lvl="1" indent="-357188" algn="just"/>
            <a:r>
              <a:rPr lang="en-US" sz="2400" dirty="0" err="1"/>
              <a:t>Prosedur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eventnya</a:t>
            </a:r>
            <a:r>
              <a:rPr lang="en-US" sz="2400" dirty="0"/>
              <a:t>, Form1_Load, Button1_Click, TextBox1_Keypress, </a:t>
            </a:r>
            <a:r>
              <a:rPr lang="en-US" sz="2400" dirty="0" err="1"/>
              <a:t>dan</a:t>
            </a:r>
            <a:r>
              <a:rPr lang="en-US" sz="2400" dirty="0"/>
              <a:t> lain-lain</a:t>
            </a:r>
            <a:r>
              <a:rPr lang="en-US" sz="2400" dirty="0" smtClean="0"/>
              <a:t>.</a:t>
            </a:r>
          </a:p>
          <a:p>
            <a:pPr marL="712788" lvl="1" indent="-357188" algn="just"/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penulisan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Event Procedure </a:t>
            </a:r>
            <a:r>
              <a:rPr lang="en-US" sz="2400" dirty="0" err="1"/>
              <a:t>untuk</a:t>
            </a:r>
            <a:r>
              <a:rPr lang="en-US" sz="2400" dirty="0"/>
              <a:t> event </a:t>
            </a:r>
            <a:r>
              <a:rPr lang="en-US" sz="2400" dirty="0" err="1"/>
              <a:t>kontrol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:</a:t>
            </a:r>
            <a:endParaRPr lang="id-ID" sz="2400" dirty="0"/>
          </a:p>
        </p:txBody>
      </p:sp>
      <p:sp>
        <p:nvSpPr>
          <p:cNvPr id="4" name="Folded Corner 35"/>
          <p:cNvSpPr>
            <a:spLocks noChangeArrowheads="1"/>
          </p:cNvSpPr>
          <p:nvPr/>
        </p:nvSpPr>
        <p:spPr bwMode="auto">
          <a:xfrm>
            <a:off x="1011213" y="5157192"/>
            <a:ext cx="7143800" cy="1214446"/>
          </a:xfrm>
          <a:prstGeom prst="foldedCorner">
            <a:avLst>
              <a:gd name="adj" fmla="val 6139"/>
            </a:avLst>
          </a:prstGeom>
          <a:solidFill>
            <a:srgbClr val="D07C79">
              <a:alpha val="30196"/>
            </a:srgbClr>
          </a:solidFill>
          <a:ln w="6350">
            <a:solidFill>
              <a:srgbClr val="969696"/>
            </a:solidFill>
            <a:round/>
            <a:headEnd/>
            <a:tailEnd/>
          </a:ln>
        </p:spPr>
        <p:txBody>
          <a:bodyPr vert="horz" wrap="square" lIns="137160" tIns="91440" rIns="13716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4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Private Sub</a:t>
            </a:r>
            <a:r>
              <a:rPr kumimoji="0" lang="id-ID" altLang="ko-KR" sz="24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&lt;NamaKontrol_NamaEvent&gt;(parameter)</a:t>
            </a:r>
            <a:endParaRPr kumimoji="0" lang="id-ID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4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         … pernyataan …</a:t>
            </a:r>
            <a:endParaRPr kumimoji="0" lang="id-ID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4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End Sub</a:t>
            </a:r>
            <a:endParaRPr kumimoji="0" lang="id-ID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005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</a:t>
            </a:r>
            <a:r>
              <a:rPr lang="id-ID" dirty="0" smtClean="0"/>
              <a:t>O</a:t>
            </a:r>
            <a:r>
              <a:rPr lang="en-US" dirty="0" smtClean="0"/>
              <a:t>SEDUR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64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Prosedur Fungsi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70001"/>
            <a:ext cx="8229600" cy="3230569"/>
          </a:xfrm>
        </p:spPr>
        <p:txBody>
          <a:bodyPr/>
          <a:lstStyle/>
          <a:p>
            <a:pPr algn="just"/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(Function Procedure)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yang </a:t>
            </a:r>
            <a:r>
              <a:rPr lang="en-US" dirty="0" err="1" smtClean="0"/>
              <a:t>dijalankan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dapat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mengembalikan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nilai</a:t>
            </a:r>
            <a:r>
              <a:rPr lang="en-US" dirty="0" smtClean="0"/>
              <a:t>. </a:t>
            </a:r>
            <a:r>
              <a:rPr lang="en-US" b="1" dirty="0" err="1" smtClean="0"/>
              <a:t>Perintah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mengembalikan</a:t>
            </a:r>
            <a:r>
              <a:rPr lang="en-US" b="1" dirty="0" smtClean="0"/>
              <a:t> </a:t>
            </a:r>
            <a:r>
              <a:rPr lang="en-US" b="1" dirty="0" err="1" smtClean="0"/>
              <a:t>nilai</a:t>
            </a:r>
            <a:r>
              <a:rPr lang="en-US" b="1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Return</a:t>
            </a:r>
            <a:r>
              <a:rPr lang="en-US" dirty="0" smtClean="0"/>
              <a:t>.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mengolah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.</a:t>
            </a:r>
            <a:endParaRPr lang="id-ID" dirty="0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Prosedur Fungsi</a:t>
            </a:r>
            <a:endParaRPr lang="id-ID" dirty="0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1" name="Folded Corner 41"/>
          <p:cNvSpPr>
            <a:spLocks noChangeArrowheads="1"/>
          </p:cNvSpPr>
          <p:nvPr/>
        </p:nvSpPr>
        <p:spPr bwMode="auto">
          <a:xfrm>
            <a:off x="189692" y="1270001"/>
            <a:ext cx="8786842" cy="1214446"/>
          </a:xfrm>
          <a:prstGeom prst="foldedCorner">
            <a:avLst>
              <a:gd name="adj" fmla="val 6139"/>
            </a:avLst>
          </a:prstGeom>
          <a:solidFill>
            <a:srgbClr val="D07C79">
              <a:alpha val="30196"/>
            </a:srgbClr>
          </a:solidFill>
          <a:ln w="6350">
            <a:solidFill>
              <a:srgbClr val="969696"/>
            </a:solidFill>
            <a:round/>
            <a:headEnd/>
            <a:tailEnd/>
          </a:ln>
        </p:spPr>
        <p:txBody>
          <a:bodyPr vert="horz" wrap="square" lIns="137160" tIns="91440" rIns="13716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id-ID" altLang="ko-KR" sz="22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[Private][</a:t>
            </a:r>
            <a:r>
              <a:rPr kumimoji="0" lang="id-ID" altLang="ko-KR" sz="2200" b="1" i="1" u="none" strike="noStrike" cap="none" normalizeH="0" baseline="0" dirty="0" err="1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Public</a:t>
            </a:r>
            <a:r>
              <a:rPr kumimoji="0" lang="id-ID" altLang="ko-KR" sz="22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][</a:t>
            </a:r>
            <a:r>
              <a:rPr kumimoji="0" lang="id-ID" altLang="ko-KR" sz="2200" b="1" i="1" u="none" strike="noStrike" cap="none" normalizeH="0" baseline="0" dirty="0" err="1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Static</a:t>
            </a:r>
            <a:r>
              <a:rPr kumimoji="0" lang="id-ID" altLang="ko-KR" sz="22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] </a:t>
            </a:r>
            <a:r>
              <a:rPr kumimoji="0" lang="id-ID" altLang="ko-KR" sz="2200" b="1" i="1" u="none" strike="noStrike" cap="none" normalizeH="0" baseline="0" dirty="0" err="1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kumimoji="0" lang="id-ID" altLang="ko-KR" sz="2200" b="0" i="1" u="none" strike="noStrike" cap="none" normalizeH="0" baseline="0" dirty="0" err="1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id-ID" altLang="ko-KR" sz="22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NamaFungsi</a:t>
            </a:r>
            <a:r>
              <a:rPr kumimoji="0" lang="id-ID" altLang="ko-KR" sz="2200" b="0" i="1" u="none" strike="noStrike" cap="none" normalizeH="0" baseline="0" dirty="0" err="1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kumimoji="0" lang="en-US" altLang="ko-KR" sz="22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id-ID" altLang="ko-KR" sz="2400" i="1" dirty="0">
                <a:solidFill>
                  <a:srgbClr val="5A5A5A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id-ID" altLang="ko-KR" sz="2400" b="1" i="1" dirty="0">
                <a:solidFill>
                  <a:srgbClr val="5A5A5A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As</a:t>
            </a:r>
            <a:r>
              <a:rPr lang="id-ID" altLang="ko-KR" sz="2400" i="1" dirty="0">
                <a:solidFill>
                  <a:srgbClr val="5A5A5A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400" b="1" i="1" dirty="0" err="1">
                <a:solidFill>
                  <a:srgbClr val="7030A0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TipeFunction</a:t>
            </a:r>
            <a:r>
              <a:rPr lang="id-ID" altLang="ko-KR" sz="2400" i="1" dirty="0" smtClean="0">
                <a:solidFill>
                  <a:srgbClr val="5A5A5A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]</a:t>
            </a:r>
            <a:endParaRPr kumimoji="0" lang="id-ID" altLang="ko-K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2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         … pernyataan …</a:t>
            </a:r>
            <a:endParaRPr kumimoji="0" lang="id-ID" altLang="ko-K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200" b="1" i="1" u="none" strike="noStrike" cap="none" normalizeH="0" baseline="0" dirty="0" err="1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End</a:t>
            </a:r>
            <a:r>
              <a:rPr kumimoji="0" lang="id-ID" altLang="ko-KR" sz="22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id-ID" altLang="ko-KR" sz="2200" b="1" i="1" u="none" strike="noStrike" cap="none" normalizeH="0" baseline="0" dirty="0" err="1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Function</a:t>
            </a:r>
            <a:endParaRPr kumimoji="0" lang="id-ID" altLang="ko-K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ko-K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ded Corner 41"/>
          <p:cNvSpPr>
            <a:spLocks noChangeArrowheads="1"/>
          </p:cNvSpPr>
          <p:nvPr/>
        </p:nvSpPr>
        <p:spPr bwMode="auto">
          <a:xfrm>
            <a:off x="189692" y="2555885"/>
            <a:ext cx="8786842" cy="945124"/>
          </a:xfrm>
          <a:prstGeom prst="foldedCorner">
            <a:avLst>
              <a:gd name="adj" fmla="val 6139"/>
            </a:avLst>
          </a:prstGeom>
          <a:solidFill>
            <a:srgbClr val="D07C79">
              <a:alpha val="30196"/>
            </a:srgbClr>
          </a:solidFill>
          <a:ln w="6350">
            <a:solidFill>
              <a:srgbClr val="969696"/>
            </a:solidFill>
            <a:round/>
            <a:headEnd/>
            <a:tailEnd/>
          </a:ln>
        </p:spPr>
        <p:txBody>
          <a:bodyPr vert="horz" wrap="square" lIns="137160" tIns="91440" rIns="13716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id-ID" altLang="ko-KR" sz="16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[Private][</a:t>
            </a:r>
            <a:r>
              <a:rPr kumimoji="0" lang="id-ID" altLang="ko-KR" sz="1600" b="1" i="1" u="none" strike="noStrike" cap="none" normalizeH="0" baseline="0" dirty="0" err="1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Public</a:t>
            </a:r>
            <a:r>
              <a:rPr kumimoji="0" lang="id-ID" altLang="ko-KR" sz="16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][</a:t>
            </a:r>
            <a:r>
              <a:rPr kumimoji="0" lang="id-ID" altLang="ko-KR" sz="1600" b="1" i="1" u="none" strike="noStrike" cap="none" normalizeH="0" baseline="0" dirty="0" err="1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Static</a:t>
            </a:r>
            <a:r>
              <a:rPr kumimoji="0" lang="id-ID" altLang="ko-KR" sz="16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] </a:t>
            </a:r>
            <a:r>
              <a:rPr kumimoji="0" lang="id-ID" altLang="ko-KR" sz="1600" b="1" i="1" u="none" strike="noStrike" cap="none" normalizeH="0" baseline="0" dirty="0" err="1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kumimoji="0" lang="id-ID" altLang="ko-KR" sz="1600" b="0" i="1" u="none" strike="noStrike" cap="none" normalizeH="0" baseline="0" dirty="0" err="1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id-ID" altLang="ko-KR" sz="16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NamaFungsi</a:t>
            </a:r>
            <a:r>
              <a:rPr kumimoji="0" lang="id-ID" altLang="ko-KR" sz="1600" b="0" i="1" u="none" strike="noStrike" cap="none" normalizeH="0" baseline="0" dirty="0" err="1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kumimoji="0" lang="id-ID" altLang="ko-KR" sz="16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id-ID" altLang="ko-KR" sz="1400" b="1" i="1" dirty="0" err="1">
                <a:solidFill>
                  <a:srgbClr val="5A5A5A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ByRef</a:t>
            </a:r>
            <a:r>
              <a:rPr lang="id-ID" altLang="ko-KR" sz="1400" b="1" i="1" dirty="0">
                <a:solidFill>
                  <a:srgbClr val="5A5A5A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/</a:t>
            </a:r>
            <a:r>
              <a:rPr lang="id-ID" altLang="ko-KR" sz="1400" b="1" i="1" dirty="0" err="1">
                <a:solidFill>
                  <a:srgbClr val="5A5A5A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ByVal</a:t>
            </a:r>
            <a:r>
              <a:rPr lang="id-ID" altLang="ko-KR" sz="1400" i="1" dirty="0">
                <a:solidFill>
                  <a:srgbClr val="5A5A5A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id-ID" altLang="ko-KR" sz="1400" b="1" i="1" dirty="0" err="1">
                <a:solidFill>
                  <a:srgbClr val="00B050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Va</a:t>
            </a:r>
            <a:r>
              <a:rPr lang="en-US" altLang="ko-KR" sz="1400" b="1" i="1" dirty="0">
                <a:solidFill>
                  <a:srgbClr val="00B050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id-ID" altLang="ko-KR" sz="1400" i="1" dirty="0">
                <a:solidFill>
                  <a:srgbClr val="5A5A5A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id-ID" altLang="ko-KR" sz="1400" b="1" i="1" dirty="0">
                <a:solidFill>
                  <a:srgbClr val="5A5A5A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As </a:t>
            </a:r>
            <a:r>
              <a:rPr lang="id-ID" altLang="ko-KR" sz="1400" b="1" i="1" dirty="0" err="1">
                <a:solidFill>
                  <a:srgbClr val="00B0F0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TipeData</a:t>
            </a:r>
            <a:r>
              <a:rPr kumimoji="0" lang="id-ID" altLang="ko-KR" sz="16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kumimoji="0" lang="id-ID" altLang="ko-KR" sz="16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id-ID" altLang="ko-KR" sz="16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id-ID" altLang="ko-KR" sz="16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As</a:t>
            </a:r>
            <a:r>
              <a:rPr kumimoji="0" lang="id-ID" altLang="ko-KR" sz="16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 err="1" smtClean="0">
                <a:solidFill>
                  <a:srgbClr val="7030A0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TipeFunction</a:t>
            </a:r>
            <a:r>
              <a:rPr kumimoji="0" lang="id-ID" altLang="ko-KR" sz="16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]</a:t>
            </a:r>
            <a:endParaRPr kumimoji="0" lang="id-ID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16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         … pernyataan …</a:t>
            </a:r>
            <a:endParaRPr kumimoji="0" lang="id-ID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1600" b="1" i="1" u="none" strike="noStrike" cap="none" normalizeH="0" baseline="0" dirty="0" err="1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End</a:t>
            </a:r>
            <a:r>
              <a:rPr kumimoji="0" lang="id-ID" altLang="ko-KR" sz="16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id-ID" altLang="ko-KR" sz="1600" b="1" i="1" u="none" strike="noStrike" cap="none" normalizeH="0" baseline="0" dirty="0" err="1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Function</a:t>
            </a:r>
            <a:endParaRPr kumimoji="0" lang="id-ID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ko-K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89692" y="3645024"/>
            <a:ext cx="8786842" cy="2469977"/>
          </a:xfrm>
        </p:spPr>
        <p:txBody>
          <a:bodyPr>
            <a:normAutofit lnSpcReduction="10000"/>
          </a:bodyPr>
          <a:lstStyle/>
          <a:p>
            <a:pPr marL="342900" lvl="1" indent="-342900" algn="just">
              <a:buFontTx/>
              <a:buChar char="•"/>
            </a:pPr>
            <a:r>
              <a:rPr lang="id-ID" b="1" dirty="0" smtClean="0">
                <a:solidFill>
                  <a:srgbClr val="FF0000"/>
                </a:solidFill>
              </a:rPr>
              <a:t>N</a:t>
            </a:r>
            <a:r>
              <a:rPr lang="en-US" b="1" dirty="0" err="1" smtClean="0">
                <a:solidFill>
                  <a:srgbClr val="FF0000"/>
                </a:solidFill>
              </a:rPr>
              <a:t>ama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id-ID" b="1" dirty="0" smtClean="0">
                <a:solidFill>
                  <a:srgbClr val="FF0000"/>
                </a:solidFill>
              </a:rPr>
              <a:t>F</a:t>
            </a:r>
            <a:r>
              <a:rPr lang="en-US" b="1" dirty="0" err="1" smtClean="0">
                <a:solidFill>
                  <a:srgbClr val="FF0000"/>
                </a:solidFill>
              </a:rPr>
              <a:t>ungsi</a:t>
            </a:r>
            <a:r>
              <a:rPr lang="en-US" dirty="0" smtClean="0"/>
              <a:t>: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endParaRPr lang="en-US" dirty="0" smtClean="0"/>
          </a:p>
          <a:p>
            <a:pPr marL="342900" lvl="1" indent="-342900" algn="just">
              <a:buFontTx/>
              <a:buChar char="•"/>
            </a:pPr>
            <a:r>
              <a:rPr lang="en-US" b="1" dirty="0" err="1" smtClean="0">
                <a:solidFill>
                  <a:srgbClr val="00B050"/>
                </a:solidFill>
              </a:rPr>
              <a:t>Var</a:t>
            </a:r>
            <a:r>
              <a:rPr lang="en-US" dirty="0" smtClean="0"/>
              <a:t>: Variable yang </a:t>
            </a:r>
            <a:r>
              <a:rPr lang="en-US" dirty="0" err="1" smtClean="0"/>
              <a:t>disertakan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 smtClean="0"/>
          </a:p>
          <a:p>
            <a:pPr marL="342900" lvl="1" indent="-342900" algn="just">
              <a:buFontTx/>
              <a:buChar char="•"/>
            </a:pPr>
            <a:r>
              <a:rPr lang="en-US" b="1" dirty="0" err="1" smtClean="0">
                <a:solidFill>
                  <a:srgbClr val="00B0F0"/>
                </a:solidFill>
              </a:rPr>
              <a:t>Tipe</a:t>
            </a:r>
            <a:r>
              <a:rPr lang="en-US" b="1" dirty="0" smtClean="0">
                <a:solidFill>
                  <a:srgbClr val="00B0F0"/>
                </a:solidFill>
              </a:rPr>
              <a:t> Data</a:t>
            </a:r>
            <a:r>
              <a:rPr lang="en-US" dirty="0" smtClean="0"/>
              <a:t>: </a:t>
            </a:r>
            <a:r>
              <a:rPr lang="en-US" dirty="0" err="1" smtClean="0"/>
              <a:t>Tipe</a:t>
            </a:r>
            <a:r>
              <a:rPr lang="en-US" dirty="0" smtClean="0"/>
              <a:t> data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variable</a:t>
            </a:r>
          </a:p>
          <a:p>
            <a:pPr marL="342900" lvl="1" indent="-342900" algn="just">
              <a:buFontTx/>
              <a:buChar char="•"/>
            </a:pPr>
            <a:r>
              <a:rPr lang="en-US" b="1" dirty="0" err="1" smtClean="0">
                <a:solidFill>
                  <a:srgbClr val="7030A0"/>
                </a:solidFill>
              </a:rPr>
              <a:t>Tipe</a:t>
            </a:r>
            <a:r>
              <a:rPr lang="en-US" b="1" dirty="0" smtClean="0">
                <a:solidFill>
                  <a:srgbClr val="7030A0"/>
                </a:solidFill>
              </a:rPr>
              <a:t> Function</a:t>
            </a:r>
            <a:r>
              <a:rPr lang="en-US" dirty="0" smtClean="0"/>
              <a:t>: </a:t>
            </a:r>
            <a:r>
              <a:rPr lang="en-US" dirty="0" err="1" smtClean="0"/>
              <a:t>Tipe</a:t>
            </a:r>
            <a:r>
              <a:rPr lang="en-US" dirty="0" smtClean="0"/>
              <a:t> data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Function</a:t>
            </a:r>
            <a:endParaRPr lang="id-ID" dirty="0"/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89865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Pemanggilan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Function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dipanggil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menggabungkan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lain,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  <a:endParaRPr lang="id-ID" dirty="0" smtClean="0"/>
          </a:p>
          <a:p>
            <a:pPr algn="just"/>
            <a:endParaRPr lang="id-ID" dirty="0" smtClean="0"/>
          </a:p>
          <a:p>
            <a:pPr algn="just">
              <a:buNone/>
            </a:pPr>
            <a:endParaRPr lang="id-ID" dirty="0" smtClean="0"/>
          </a:p>
          <a:p>
            <a:pPr indent="19050" algn="just">
              <a:buNone/>
            </a:pPr>
            <a:r>
              <a:rPr lang="en-US" b="1" u="sng" dirty="0" err="1" smtClean="0"/>
              <a:t>Atau</a:t>
            </a:r>
            <a:endParaRPr lang="id-ID" b="1" u="sng" dirty="0" smtClean="0"/>
          </a:p>
          <a:p>
            <a:pPr algn="just">
              <a:buNone/>
            </a:pPr>
            <a:endParaRPr lang="id-ID" dirty="0" smtClean="0"/>
          </a:p>
          <a:p>
            <a:pPr algn="just">
              <a:buNone/>
            </a:pPr>
            <a:endParaRPr lang="id-ID" dirty="0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2225" name="Folded Corner 40"/>
          <p:cNvSpPr>
            <a:spLocks noChangeArrowheads="1"/>
          </p:cNvSpPr>
          <p:nvPr/>
        </p:nvSpPr>
        <p:spPr bwMode="auto">
          <a:xfrm>
            <a:off x="928662" y="2714620"/>
            <a:ext cx="3715346" cy="571504"/>
          </a:xfrm>
          <a:prstGeom prst="foldedCorner">
            <a:avLst>
              <a:gd name="adj" fmla="val 6139"/>
            </a:avLst>
          </a:prstGeom>
          <a:solidFill>
            <a:srgbClr val="D07C79">
              <a:alpha val="30196"/>
            </a:srgbClr>
          </a:solidFill>
          <a:ln w="6350">
            <a:solidFill>
              <a:srgbClr val="969696"/>
            </a:solidFill>
            <a:round/>
            <a:headEnd/>
            <a:tailEnd/>
          </a:ln>
        </p:spPr>
        <p:txBody>
          <a:bodyPr vert="horz" wrap="square" lIns="137160" tIns="91440" rIns="13716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4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Variabel = &lt;</a:t>
            </a:r>
            <a:r>
              <a:rPr kumimoji="0" lang="id-ID" altLang="ko-KR" sz="2400" b="0" i="1" u="none" strike="noStrike" cap="none" normalizeH="0" baseline="0" dirty="0" err="1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NamaFungsi&gt;</a:t>
            </a:r>
            <a:endParaRPr kumimoji="0" lang="id-ID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2228" name="Folded Corner 39"/>
          <p:cNvSpPr>
            <a:spLocks noChangeArrowheads="1"/>
          </p:cNvSpPr>
          <p:nvPr/>
        </p:nvSpPr>
        <p:spPr bwMode="auto">
          <a:xfrm>
            <a:off x="928662" y="4429132"/>
            <a:ext cx="2275186" cy="512036"/>
          </a:xfrm>
          <a:prstGeom prst="foldedCorner">
            <a:avLst>
              <a:gd name="adj" fmla="val 6139"/>
            </a:avLst>
          </a:prstGeom>
          <a:solidFill>
            <a:srgbClr val="D07C79">
              <a:alpha val="30196"/>
            </a:srgbClr>
          </a:solidFill>
          <a:ln w="6350">
            <a:solidFill>
              <a:srgbClr val="969696"/>
            </a:solidFill>
            <a:round/>
            <a:headEnd/>
            <a:tailEnd/>
          </a:ln>
        </p:spPr>
        <p:txBody>
          <a:bodyPr vert="horz" wrap="square" lIns="137160" tIns="91440" rIns="13716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4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id-ID" altLang="ko-KR" sz="2400" b="0" i="1" u="none" strike="noStrike" cap="none" normalizeH="0" baseline="0" dirty="0" err="1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NamaFungsi</a:t>
            </a:r>
            <a:r>
              <a:rPr kumimoji="0" lang="en-US" altLang="ko-KR" sz="24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id-ID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74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Parameter </a:t>
            </a:r>
            <a:r>
              <a:rPr lang="en-US" dirty="0" smtClean="0"/>
              <a:t>D</a:t>
            </a:r>
            <a:r>
              <a:rPr lang="id-ID" dirty="0" smtClean="0"/>
              <a:t>alam Prosedur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256584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b="1" dirty="0" err="1" smtClean="0"/>
              <a:t>sebuah</a:t>
            </a:r>
            <a:r>
              <a:rPr lang="en-US" b="1" dirty="0" smtClean="0"/>
              <a:t> </a:t>
            </a:r>
            <a:r>
              <a:rPr lang="en-US" b="1" dirty="0" err="1" smtClean="0"/>
              <a:t>prosedur</a:t>
            </a:r>
            <a:r>
              <a:rPr lang="en-US" b="1" dirty="0" smtClean="0"/>
              <a:t> </a:t>
            </a:r>
            <a:r>
              <a:rPr lang="en-US" dirty="0" smtClean="0"/>
              <a:t>yang </a:t>
            </a:r>
            <a:r>
              <a:rPr lang="en-US" b="1" dirty="0" err="1" smtClean="0"/>
              <a:t>dipanggil</a:t>
            </a:r>
            <a:r>
              <a:rPr lang="en-US" b="1" dirty="0" smtClean="0"/>
              <a:t> </a:t>
            </a:r>
            <a:r>
              <a:rPr lang="en-US" b="1" dirty="0" err="1" smtClean="0"/>
              <a:t>menyertakan</a:t>
            </a:r>
            <a:r>
              <a:rPr lang="en-US" b="1" dirty="0" smtClean="0"/>
              <a:t> </a:t>
            </a:r>
            <a:r>
              <a:rPr lang="en-US" b="1" dirty="0" err="1" smtClean="0"/>
              <a:t>variabel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. </a:t>
            </a:r>
            <a:r>
              <a:rPr lang="en-US" b="1" dirty="0" err="1" smtClean="0"/>
              <a:t>Variabel</a:t>
            </a:r>
            <a:r>
              <a:rPr lang="en-US" dirty="0" smtClean="0"/>
              <a:t> </a:t>
            </a:r>
            <a:r>
              <a:rPr lang="en-US" dirty="0" smtClean="0"/>
              <a:t>s</a:t>
            </a:r>
            <a:r>
              <a:rPr lang="id-ID" dirty="0" smtClean="0"/>
              <a:t>e</a:t>
            </a:r>
            <a:r>
              <a:rPr lang="en-US" dirty="0" err="1" smtClean="0"/>
              <a:t>perti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parameter</a:t>
            </a:r>
            <a:r>
              <a:rPr lang="en-US" b="1" dirty="0" smtClean="0"/>
              <a:t>.</a:t>
            </a:r>
            <a:endParaRPr lang="id-ID" b="1" dirty="0" smtClean="0"/>
          </a:p>
          <a:p>
            <a:pPr algn="just"/>
            <a:r>
              <a:rPr lang="en-US" dirty="0" smtClean="0"/>
              <a:t>Parameter yang </a:t>
            </a:r>
            <a:r>
              <a:rPr lang="en-US" b="1" dirty="0" err="1" smtClean="0"/>
              <a:t>dikirimkan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modul</a:t>
            </a:r>
            <a:r>
              <a:rPr lang="en-US" b="1" dirty="0" smtClean="0"/>
              <a:t> </a:t>
            </a:r>
            <a:r>
              <a:rPr lang="en-US" b="1" dirty="0" err="1" smtClean="0"/>
              <a:t>utama</a:t>
            </a:r>
            <a:r>
              <a:rPr lang="en-US" b="1" dirty="0" smtClean="0"/>
              <a:t> </a:t>
            </a:r>
            <a:r>
              <a:rPr lang="en-US" b="1" dirty="0" err="1" smtClean="0"/>
              <a:t>ke</a:t>
            </a:r>
            <a:r>
              <a:rPr lang="en-US" b="1" dirty="0" smtClean="0"/>
              <a:t> </a:t>
            </a:r>
            <a:r>
              <a:rPr lang="en-US" b="1" dirty="0" err="1" smtClean="0"/>
              <a:t>prosedur</a:t>
            </a:r>
            <a:r>
              <a:rPr lang="en-US" b="1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Parameter </a:t>
            </a:r>
            <a:r>
              <a:rPr lang="en-US" b="1" dirty="0" err="1" smtClean="0">
                <a:solidFill>
                  <a:srgbClr val="FF0000"/>
                </a:solidFill>
              </a:rPr>
              <a:t>Nyata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Actual Parameter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smtClean="0"/>
              <a:t>parameter yang </a:t>
            </a:r>
            <a:r>
              <a:rPr lang="en-US" b="1" dirty="0" err="1" smtClean="0"/>
              <a:t>ada</a:t>
            </a:r>
            <a:r>
              <a:rPr lang="en-US" b="1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dituliskan</a:t>
            </a:r>
            <a:r>
              <a:rPr lang="en-US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judul</a:t>
            </a:r>
            <a:r>
              <a:rPr lang="en-US" b="1" dirty="0" smtClean="0"/>
              <a:t> </a:t>
            </a:r>
            <a:r>
              <a:rPr lang="en-US" b="1" dirty="0" err="1" smtClean="0"/>
              <a:t>prosedur</a:t>
            </a:r>
            <a:r>
              <a:rPr lang="en-US" b="1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Parameter Formal </a:t>
            </a:r>
            <a:r>
              <a:rPr lang="en-US" dirty="0" smtClean="0"/>
              <a:t>(</a:t>
            </a:r>
            <a:r>
              <a:rPr lang="en-US" b="1" dirty="0" smtClean="0"/>
              <a:t>Formal Parameter</a:t>
            </a:r>
            <a:r>
              <a:rPr lang="en-US" dirty="0" smtClean="0"/>
              <a:t>). </a:t>
            </a:r>
            <a:endParaRPr lang="id-ID" dirty="0" smtClean="0"/>
          </a:p>
          <a:p>
            <a:pPr algn="just"/>
            <a:r>
              <a:rPr lang="en-US" b="1" dirty="0" err="1" smtClean="0"/>
              <a:t>Proses</a:t>
            </a:r>
            <a:r>
              <a:rPr lang="en-US" b="1" dirty="0" smtClean="0"/>
              <a:t> </a:t>
            </a:r>
            <a:r>
              <a:rPr lang="en-US" b="1" dirty="0" err="1" smtClean="0"/>
              <a:t>pengiriman</a:t>
            </a:r>
            <a:r>
              <a:rPr lang="en-US" b="1" dirty="0" smtClean="0"/>
              <a:t> </a:t>
            </a:r>
            <a:r>
              <a:rPr lang="en-US" dirty="0" smtClean="0"/>
              <a:t>data </a:t>
            </a:r>
            <a:r>
              <a:rPr lang="en-US" dirty="0" err="1" smtClean="0"/>
              <a:t>lewat</a:t>
            </a:r>
            <a:r>
              <a:rPr lang="en-US" dirty="0" smtClean="0"/>
              <a:t> </a:t>
            </a:r>
            <a:r>
              <a:rPr lang="en-US" b="1" dirty="0" smtClean="0"/>
              <a:t>parameter </a:t>
            </a:r>
            <a:r>
              <a:rPr lang="en-US" b="1" dirty="0" err="1" smtClean="0"/>
              <a:t>nyata</a:t>
            </a:r>
            <a:r>
              <a:rPr lang="en-US" b="1" dirty="0" smtClean="0"/>
              <a:t> </a:t>
            </a:r>
            <a:r>
              <a:rPr lang="en-US" b="1" dirty="0" err="1" smtClean="0"/>
              <a:t>ke</a:t>
            </a:r>
            <a:r>
              <a:rPr lang="en-US" b="1" dirty="0" smtClean="0"/>
              <a:t> parameter formal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Passing Parameter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parameter yang </a:t>
            </a:r>
            <a:r>
              <a:rPr lang="en-US" dirty="0" err="1" smtClean="0"/>
              <a:t>diteruskan</a:t>
            </a:r>
            <a:r>
              <a:rPr lang="en-US" dirty="0" smtClean="0"/>
              <a:t>.</a:t>
            </a:r>
            <a:endParaRPr lang="id-ID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JENIS PARAMETER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60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55612"/>
            <a:ext cx="8856984" cy="742951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err="1" smtClean="0"/>
              <a:t>Pengiriman</a:t>
            </a:r>
            <a:r>
              <a:rPr lang="en-US" dirty="0" smtClean="0"/>
              <a:t> Parameter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(</a:t>
            </a:r>
            <a:r>
              <a:rPr lang="en-US" dirty="0" err="1" smtClean="0"/>
              <a:t>ByVal</a:t>
            </a:r>
            <a:r>
              <a:rPr lang="en-US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70001"/>
            <a:ext cx="8640960" cy="4895850"/>
          </a:xfrm>
        </p:spPr>
        <p:txBody>
          <a:bodyPr/>
          <a:lstStyle/>
          <a:p>
            <a:pPr algn="just"/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b="1" dirty="0" smtClean="0"/>
              <a:t>parameter </a:t>
            </a:r>
            <a:r>
              <a:rPr lang="en-US" b="1" dirty="0" err="1" smtClean="0"/>
              <a:t>nyata</a:t>
            </a:r>
            <a:r>
              <a:rPr lang="en-US" b="1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dikirim</a:t>
            </a:r>
            <a:r>
              <a:rPr lang="en-US" dirty="0" smtClean="0"/>
              <a:t> </a:t>
            </a:r>
            <a:r>
              <a:rPr lang="en-US" b="1" dirty="0" err="1" smtClean="0"/>
              <a:t>secara</a:t>
            </a:r>
            <a:r>
              <a:rPr lang="en-US" b="1" dirty="0" smtClean="0"/>
              <a:t> </a:t>
            </a:r>
            <a:r>
              <a:rPr lang="en-US" b="1" dirty="0" err="1" smtClean="0"/>
              <a:t>Nilai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by Value</a:t>
            </a:r>
            <a:r>
              <a:rPr lang="en-US" dirty="0" smtClean="0"/>
              <a:t>)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, </a:t>
            </a:r>
            <a:r>
              <a:rPr lang="en-US" b="1" dirty="0" err="1" smtClean="0"/>
              <a:t>menyebabkan</a:t>
            </a:r>
            <a:r>
              <a:rPr lang="en-US" b="1" dirty="0" smtClean="0"/>
              <a:t> parameter formal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b="1" dirty="0" err="1" smtClean="0"/>
              <a:t>bersifat</a:t>
            </a:r>
            <a:r>
              <a:rPr lang="en-US" b="1" dirty="0" smtClean="0"/>
              <a:t> </a:t>
            </a:r>
            <a:r>
              <a:rPr lang="en-US" b="1" dirty="0" err="1" smtClean="0"/>
              <a:t>lokal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b="1" dirty="0" smtClean="0"/>
              <a:t>parameter formal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b="1" dirty="0" err="1" smtClean="0"/>
              <a:t>berubah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nilainya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tidak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akan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mempengaruhi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nilai</a:t>
            </a:r>
            <a:r>
              <a:rPr lang="en-US" b="1" dirty="0" smtClean="0">
                <a:solidFill>
                  <a:srgbClr val="FF0000"/>
                </a:solidFill>
              </a:rPr>
              <a:t> parameter </a:t>
            </a:r>
            <a:r>
              <a:rPr lang="en-US" b="1" dirty="0" err="1" smtClean="0">
                <a:solidFill>
                  <a:srgbClr val="FF0000"/>
                </a:solidFill>
              </a:rPr>
              <a:t>nyata</a:t>
            </a:r>
            <a:r>
              <a:rPr lang="en-US" dirty="0" smtClean="0"/>
              <a:t>.</a:t>
            </a:r>
            <a:endParaRPr lang="id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PROSEDUR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21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dirty="0" err="1" smtClean="0"/>
              <a:t>Pengiriman</a:t>
            </a:r>
            <a:r>
              <a:rPr lang="en-US" sz="3200" dirty="0" smtClean="0"/>
              <a:t> Parameter </a:t>
            </a:r>
            <a:r>
              <a:rPr lang="en-US" sz="3200" dirty="0" err="1" smtClean="0"/>
              <a:t>Secara</a:t>
            </a:r>
            <a:r>
              <a:rPr lang="en-US" sz="3200" dirty="0" smtClean="0"/>
              <a:t> </a:t>
            </a:r>
            <a:r>
              <a:rPr lang="en-US" sz="3200" dirty="0" err="1" smtClean="0"/>
              <a:t>Acuan</a:t>
            </a:r>
            <a:r>
              <a:rPr lang="en-US" sz="3200" dirty="0" smtClean="0"/>
              <a:t> (</a:t>
            </a:r>
            <a:r>
              <a:rPr lang="en-US" sz="3200" dirty="0" err="1" smtClean="0"/>
              <a:t>ByRef</a:t>
            </a:r>
            <a:r>
              <a:rPr lang="en-US" sz="3200" dirty="0" smtClean="0"/>
              <a:t>)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Parameter </a:t>
            </a:r>
            <a:r>
              <a:rPr lang="en-US" b="1" dirty="0" err="1" smtClean="0"/>
              <a:t>nyata</a:t>
            </a:r>
            <a:r>
              <a:rPr lang="en-US" b="1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dikirim</a:t>
            </a:r>
            <a:r>
              <a:rPr lang="en-US" dirty="0" smtClean="0"/>
              <a:t> </a:t>
            </a:r>
            <a:r>
              <a:rPr lang="en-US" b="1" dirty="0" err="1" smtClean="0"/>
              <a:t>secara</a:t>
            </a:r>
            <a:r>
              <a:rPr lang="en-US" b="1" dirty="0" smtClean="0"/>
              <a:t> </a:t>
            </a:r>
            <a:r>
              <a:rPr lang="en-US" b="1" dirty="0" err="1" smtClean="0"/>
              <a:t>Acuan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By Reference</a:t>
            </a:r>
            <a:r>
              <a:rPr lang="en-US" dirty="0" smtClean="0"/>
              <a:t>)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, </a:t>
            </a:r>
            <a:r>
              <a:rPr lang="en-US" b="1" dirty="0" err="1" smtClean="0"/>
              <a:t>menyebabkan</a:t>
            </a:r>
            <a:r>
              <a:rPr lang="en-US" b="1" dirty="0" smtClean="0"/>
              <a:t> </a:t>
            </a:r>
            <a:r>
              <a:rPr lang="en-US" b="1" dirty="0" err="1" smtClean="0"/>
              <a:t>perubahan-perubahan</a:t>
            </a:r>
            <a:r>
              <a:rPr lang="en-US" b="1" dirty="0" smtClean="0"/>
              <a:t> yang </a:t>
            </a:r>
            <a:r>
              <a:rPr lang="en-US" b="1" dirty="0" err="1" smtClean="0"/>
              <a:t>terjadi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nilai</a:t>
            </a:r>
            <a:r>
              <a:rPr lang="en-US" b="1" dirty="0" smtClean="0"/>
              <a:t> parameter formal</a:t>
            </a:r>
            <a:r>
              <a:rPr lang="en-US" dirty="0" smtClean="0"/>
              <a:t>. </a:t>
            </a:r>
            <a:endParaRPr lang="id-ID" dirty="0" smtClean="0"/>
          </a:p>
          <a:p>
            <a:pPr algn="just"/>
            <a:r>
              <a:rPr lang="en-US" b="1" dirty="0" smtClean="0"/>
              <a:t>Parameter-parameter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Variabel</a:t>
            </a:r>
            <a:r>
              <a:rPr lang="en-US" b="1" dirty="0" smtClean="0">
                <a:solidFill>
                  <a:srgbClr val="FF0000"/>
                </a:solidFill>
              </a:rPr>
              <a:t> Parameter</a:t>
            </a:r>
            <a:r>
              <a:rPr lang="en-US" dirty="0" smtClean="0"/>
              <a:t>.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b="1" dirty="0" smtClean="0"/>
              <a:t>parameter formal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b="1" dirty="0" err="1" smtClean="0"/>
              <a:t>dipanggil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perintah</a:t>
            </a:r>
            <a:r>
              <a:rPr lang="en-US" b="1" dirty="0" smtClean="0"/>
              <a:t> </a:t>
            </a:r>
            <a:r>
              <a:rPr lang="en-US" b="1" dirty="0" err="1" smtClean="0"/>
              <a:t>ByRef</a:t>
            </a:r>
            <a:r>
              <a:rPr lang="en-US" b="1" dirty="0" smtClean="0"/>
              <a:t> </a:t>
            </a:r>
            <a:r>
              <a:rPr lang="en-US" dirty="0" smtClean="0"/>
              <a:t>agar </a:t>
            </a:r>
            <a:r>
              <a:rPr lang="en-US" b="1" dirty="0" err="1" smtClean="0">
                <a:solidFill>
                  <a:srgbClr val="FF0000"/>
                </a:solidFill>
              </a:rPr>
              <a:t>bisa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mengembalikan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nilainya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ke</a:t>
            </a:r>
            <a:r>
              <a:rPr lang="en-US" b="1" dirty="0" smtClean="0">
                <a:solidFill>
                  <a:srgbClr val="FF0000"/>
                </a:solidFill>
              </a:rPr>
              <a:t> parameter </a:t>
            </a:r>
            <a:r>
              <a:rPr lang="en-US" b="1" dirty="0" err="1" smtClean="0">
                <a:solidFill>
                  <a:srgbClr val="FF0000"/>
                </a:solidFill>
              </a:rPr>
              <a:t>nyata</a:t>
            </a:r>
            <a:r>
              <a:rPr lang="en-US" dirty="0" smtClean="0"/>
              <a:t>.</a:t>
            </a:r>
            <a:endParaRPr lang="id-ID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269" y="499635"/>
            <a:ext cx="8675688" cy="74295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Subrutin</a:t>
            </a:r>
            <a:r>
              <a:rPr lang="en-US" dirty="0" smtClean="0"/>
              <a:t> / </a:t>
            </a:r>
            <a:r>
              <a:rPr lang="en-US" dirty="0" err="1" smtClean="0"/>
              <a:t>Prosedur</a:t>
            </a:r>
            <a:r>
              <a:rPr lang="en-US" dirty="0" smtClean="0"/>
              <a:t> Sub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b="1" u="sng" dirty="0" err="1" smtClean="0"/>
              <a:t>atau</a:t>
            </a:r>
            <a:r>
              <a:rPr lang="en-US" dirty="0" smtClean="0"/>
              <a:t>	</a:t>
            </a:r>
          </a:p>
          <a:p>
            <a:endParaRPr lang="en-US" dirty="0"/>
          </a:p>
          <a:p>
            <a:r>
              <a:rPr lang="en-US" dirty="0" err="1" smtClean="0"/>
              <a:t>Prosedur</a:t>
            </a:r>
            <a:r>
              <a:rPr lang="en-US" dirty="0" smtClean="0"/>
              <a:t> Function</a:t>
            </a:r>
          </a:p>
          <a:p>
            <a:endParaRPr lang="en-US" dirty="0"/>
          </a:p>
          <a:p>
            <a:pPr lvl="1"/>
            <a:r>
              <a:rPr lang="en-US" b="1" u="sng" dirty="0" err="1" smtClean="0"/>
              <a:t>atau</a:t>
            </a:r>
            <a:endParaRPr lang="en-US" b="1" u="sng" dirty="0"/>
          </a:p>
        </p:txBody>
      </p:sp>
      <p:sp>
        <p:nvSpPr>
          <p:cNvPr id="4" name="Folded Corner 26"/>
          <p:cNvSpPr>
            <a:spLocks noChangeArrowheads="1"/>
          </p:cNvSpPr>
          <p:nvPr/>
        </p:nvSpPr>
        <p:spPr bwMode="auto">
          <a:xfrm>
            <a:off x="395536" y="1844824"/>
            <a:ext cx="8525421" cy="536844"/>
          </a:xfrm>
          <a:prstGeom prst="foldedCorner">
            <a:avLst>
              <a:gd name="adj" fmla="val 6139"/>
            </a:avLst>
          </a:prstGeom>
          <a:solidFill>
            <a:srgbClr val="D07C79">
              <a:alpha val="30196"/>
            </a:srgbClr>
          </a:solidFill>
          <a:ln w="6350">
            <a:solidFill>
              <a:srgbClr val="969696"/>
            </a:solidFill>
            <a:round/>
            <a:headEnd/>
            <a:tailEnd/>
          </a:ln>
        </p:spPr>
        <p:txBody>
          <a:bodyPr vert="horz" wrap="square" lIns="137160" tIns="91440" rIns="13716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400" b="1" i="1" u="none" strike="noStrike" cap="none" normalizeH="0" baseline="0" dirty="0" err="1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Call</a:t>
            </a:r>
            <a:r>
              <a:rPr kumimoji="0" lang="id-ID" altLang="ko-KR" sz="24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id-ID" altLang="ko-KR" sz="24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id-ID" altLang="ko-KR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nama </a:t>
            </a:r>
            <a:r>
              <a:rPr kumimoji="0" lang="id-ID" altLang="ko-KR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subrutin</a:t>
            </a:r>
            <a:r>
              <a:rPr kumimoji="0" lang="id-ID" altLang="ko-KR" sz="2400" b="0" i="1" u="none" strike="noStrike" cap="none" normalizeH="0" baseline="0" dirty="0" err="1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kumimoji="0" lang="en-US" altLang="ko-KR" sz="24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ko-KR" sz="24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VarParameter</a:t>
            </a:r>
            <a:r>
              <a:rPr lang="en-US" altLang="ko-KR" sz="2400" b="1" i="1" dirty="0" smtClean="0">
                <a:solidFill>
                  <a:srgbClr val="5A5A5A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2400" i="1" dirty="0" smtClean="0">
                <a:solidFill>
                  <a:srgbClr val="5A5A5A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400" b="1" i="1" dirty="0" smtClean="0">
                <a:solidFill>
                  <a:srgbClr val="5A5A5A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VarParameter2</a:t>
            </a:r>
            <a:r>
              <a:rPr lang="en-US" altLang="ko-KR" sz="2400" i="1" dirty="0" smtClean="0">
                <a:solidFill>
                  <a:srgbClr val="5A5A5A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400" i="1" dirty="0" err="1" smtClean="0">
                <a:solidFill>
                  <a:srgbClr val="5A5A5A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dst</a:t>
            </a:r>
            <a:r>
              <a:rPr lang="en-US" altLang="ko-KR" sz="2400" i="1" dirty="0" smtClean="0">
                <a:solidFill>
                  <a:srgbClr val="5A5A5A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id-ID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ded Corner 26"/>
          <p:cNvSpPr>
            <a:spLocks noChangeArrowheads="1"/>
          </p:cNvSpPr>
          <p:nvPr/>
        </p:nvSpPr>
        <p:spPr bwMode="auto">
          <a:xfrm>
            <a:off x="395536" y="2845425"/>
            <a:ext cx="8525421" cy="536844"/>
          </a:xfrm>
          <a:prstGeom prst="foldedCorner">
            <a:avLst>
              <a:gd name="adj" fmla="val 6139"/>
            </a:avLst>
          </a:prstGeom>
          <a:solidFill>
            <a:srgbClr val="D07C79">
              <a:alpha val="30196"/>
            </a:srgbClr>
          </a:solidFill>
          <a:ln w="6350">
            <a:solidFill>
              <a:srgbClr val="969696"/>
            </a:solidFill>
            <a:round/>
            <a:headEnd/>
            <a:tailEnd/>
          </a:ln>
        </p:spPr>
        <p:txBody>
          <a:bodyPr vert="horz" wrap="square" lIns="137160" tIns="91440" rIns="13716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4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id-ID" altLang="ko-KR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nama </a:t>
            </a:r>
            <a:r>
              <a:rPr kumimoji="0" lang="id-ID" altLang="ko-KR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subrutin</a:t>
            </a:r>
            <a:r>
              <a:rPr kumimoji="0" lang="id-ID" altLang="ko-KR" sz="2400" b="0" i="1" u="none" strike="noStrike" cap="none" normalizeH="0" baseline="0" dirty="0" err="1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kumimoji="0" lang="en-US" altLang="ko-KR" sz="24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ko-KR" sz="24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VarParameter</a:t>
            </a:r>
            <a:r>
              <a:rPr lang="en-US" altLang="ko-KR" sz="2400" b="1" i="1" dirty="0" smtClean="0">
                <a:solidFill>
                  <a:srgbClr val="5A5A5A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2400" i="1" dirty="0" smtClean="0">
                <a:solidFill>
                  <a:srgbClr val="5A5A5A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400" b="1" i="1" dirty="0" smtClean="0">
                <a:solidFill>
                  <a:srgbClr val="5A5A5A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VarParameter2</a:t>
            </a:r>
            <a:r>
              <a:rPr lang="en-US" altLang="ko-KR" sz="2400" i="1" dirty="0" smtClean="0">
                <a:solidFill>
                  <a:srgbClr val="5A5A5A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400" i="1" dirty="0" err="1" smtClean="0">
                <a:solidFill>
                  <a:srgbClr val="5A5A5A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dst</a:t>
            </a:r>
            <a:r>
              <a:rPr lang="en-US" altLang="ko-KR" sz="2400" i="1" dirty="0" smtClean="0">
                <a:solidFill>
                  <a:srgbClr val="5A5A5A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id-ID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ded Corner 26"/>
          <p:cNvSpPr>
            <a:spLocks noChangeArrowheads="1"/>
          </p:cNvSpPr>
          <p:nvPr/>
        </p:nvSpPr>
        <p:spPr bwMode="auto">
          <a:xfrm>
            <a:off x="395536" y="3846026"/>
            <a:ext cx="8525421" cy="536844"/>
          </a:xfrm>
          <a:prstGeom prst="foldedCorner">
            <a:avLst>
              <a:gd name="adj" fmla="val 6139"/>
            </a:avLst>
          </a:prstGeom>
          <a:solidFill>
            <a:srgbClr val="D07C79">
              <a:alpha val="30196"/>
            </a:srgbClr>
          </a:solidFill>
          <a:ln w="6350">
            <a:solidFill>
              <a:srgbClr val="969696"/>
            </a:solidFill>
            <a:round/>
            <a:headEnd/>
            <a:tailEnd/>
          </a:ln>
        </p:spPr>
        <p:txBody>
          <a:bodyPr vert="horz" wrap="square" lIns="137160" tIns="91440" rIns="13716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200" b="1" i="1" dirty="0" smtClean="0">
                <a:solidFill>
                  <a:srgbClr val="5A5A5A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Variable= </a:t>
            </a:r>
            <a:r>
              <a:rPr kumimoji="0" lang="id-ID" altLang="ko-KR" sz="22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id-ID" altLang="ko-KR" sz="22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nama </a:t>
            </a:r>
            <a:r>
              <a:rPr kumimoji="0" lang="en-US" altLang="ko-KR" sz="22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kumimoji="0" lang="id-ID" altLang="ko-KR" sz="22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kumimoji="0" lang="en-US" altLang="ko-KR" sz="22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ko-KR" sz="22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VarParameter</a:t>
            </a:r>
            <a:r>
              <a:rPr lang="en-US" altLang="ko-KR" sz="2200" b="1" i="1" dirty="0" smtClean="0">
                <a:solidFill>
                  <a:srgbClr val="5A5A5A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2200" i="1" dirty="0" smtClean="0">
                <a:solidFill>
                  <a:srgbClr val="5A5A5A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200" b="1" i="1" dirty="0" smtClean="0">
                <a:solidFill>
                  <a:srgbClr val="5A5A5A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VarParameter2</a:t>
            </a:r>
            <a:r>
              <a:rPr lang="en-US" altLang="ko-KR" sz="2200" i="1" dirty="0" smtClean="0">
                <a:solidFill>
                  <a:srgbClr val="5A5A5A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200" i="1" dirty="0" err="1" smtClean="0">
                <a:solidFill>
                  <a:srgbClr val="5A5A5A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dst</a:t>
            </a:r>
            <a:r>
              <a:rPr lang="en-US" altLang="ko-KR" sz="2200" i="1" dirty="0" smtClean="0">
                <a:solidFill>
                  <a:srgbClr val="5A5A5A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id-ID" altLang="ko-K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ded Corner 26"/>
          <p:cNvSpPr>
            <a:spLocks noChangeArrowheads="1"/>
          </p:cNvSpPr>
          <p:nvPr/>
        </p:nvSpPr>
        <p:spPr bwMode="auto">
          <a:xfrm>
            <a:off x="395535" y="4846627"/>
            <a:ext cx="8525421" cy="536844"/>
          </a:xfrm>
          <a:prstGeom prst="foldedCorner">
            <a:avLst>
              <a:gd name="adj" fmla="val 6139"/>
            </a:avLst>
          </a:prstGeom>
          <a:solidFill>
            <a:srgbClr val="D07C79">
              <a:alpha val="30196"/>
            </a:srgbClr>
          </a:solidFill>
          <a:ln w="6350">
            <a:solidFill>
              <a:srgbClr val="969696"/>
            </a:solidFill>
            <a:round/>
            <a:headEnd/>
            <a:tailEnd/>
          </a:ln>
        </p:spPr>
        <p:txBody>
          <a:bodyPr vert="horz" wrap="square" lIns="137160" tIns="91440" rIns="13716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2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id-ID" altLang="ko-KR" sz="22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nama </a:t>
            </a:r>
            <a:r>
              <a:rPr kumimoji="0" lang="en-US" altLang="ko-KR" sz="22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kumimoji="0" lang="id-ID" altLang="ko-KR" sz="22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kumimoji="0" lang="en-US" altLang="ko-KR" sz="22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ko-KR" sz="22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VarParameter</a:t>
            </a:r>
            <a:r>
              <a:rPr lang="en-US" altLang="ko-KR" sz="2200" b="1" i="1" dirty="0" smtClean="0">
                <a:solidFill>
                  <a:srgbClr val="5A5A5A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2200" i="1" dirty="0" smtClean="0">
                <a:solidFill>
                  <a:srgbClr val="5A5A5A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200" b="1" i="1" dirty="0" smtClean="0">
                <a:solidFill>
                  <a:srgbClr val="5A5A5A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VarParameter2</a:t>
            </a:r>
            <a:r>
              <a:rPr lang="en-US" altLang="ko-KR" sz="2200" i="1" dirty="0" smtClean="0">
                <a:solidFill>
                  <a:srgbClr val="5A5A5A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200" i="1" dirty="0" err="1" smtClean="0">
                <a:solidFill>
                  <a:srgbClr val="5A5A5A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dst</a:t>
            </a:r>
            <a:r>
              <a:rPr lang="en-US" altLang="ko-KR" sz="2200" i="1" dirty="0" smtClean="0">
                <a:solidFill>
                  <a:srgbClr val="5A5A5A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id-ID" altLang="ko-K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516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PERBEDAAN SUBRUTINE </a:t>
            </a:r>
            <a:r>
              <a:rPr lang="en-US" dirty="0" err="1" smtClean="0"/>
              <a:t>dan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43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dirty="0" smtClean="0"/>
              <a:t>Perbedaan </a:t>
            </a:r>
            <a:r>
              <a:rPr lang="id-ID" sz="3200" dirty="0" err="1" smtClean="0"/>
              <a:t>Sub</a:t>
            </a:r>
            <a:r>
              <a:rPr lang="en-US" sz="3200" dirty="0" smtClean="0"/>
              <a:t>r</a:t>
            </a:r>
            <a:r>
              <a:rPr lang="id-ID" sz="3200" dirty="0" err="1" smtClean="0"/>
              <a:t>utin</a:t>
            </a:r>
            <a:r>
              <a:rPr lang="id-ID" sz="3200" dirty="0" smtClean="0"/>
              <a:t> dan Prosedur Fungsi</a:t>
            </a:r>
            <a:endParaRPr lang="id-ID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0034" y="1643048"/>
          <a:ext cx="8143932" cy="4114800"/>
        </p:xfrm>
        <a:graphic>
          <a:graphicData uri="http://schemas.openxmlformats.org/drawingml/2006/table">
            <a:tbl>
              <a:tblPr/>
              <a:tblGrid>
                <a:gridCol w="4099795"/>
                <a:gridCol w="4044137"/>
              </a:tblGrid>
              <a:tr h="4000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Fungsi</a:t>
                      </a:r>
                      <a:endParaRPr lang="id-ID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Subrutin</a:t>
                      </a:r>
                      <a:endParaRPr lang="id-ID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8001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Memiliki data dengan tipe tertentu seperti variabel</a:t>
                      </a:r>
                      <a:endParaRPr lang="id-ID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Tidak memiliki tipe data</a:t>
                      </a:r>
                      <a:endParaRPr lang="id-ID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1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Nilai yang diberikan pada prosedur akan diolah dan akan dihasilkan nilai baru untuk dipakai oleh ekspresi di luar fungsi</a:t>
                      </a:r>
                      <a:endParaRPr lang="id-ID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Nilai yang diberikan pada suatu prosedur akan digunakan untuk prosedur itu sendiri</a:t>
                      </a:r>
                      <a:endParaRPr lang="id-ID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1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Suatu fungsi dipanggil dengan menuliskan pada sisi kanan operator penugas. Sedang pada sisi kiri bisa dituliskan ekspresi yang sesuai dengan kode yang digunakan.</a:t>
                      </a:r>
                      <a:endParaRPr lang="id-ID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Calibri"/>
                          <a:cs typeface="Times New Roman"/>
                        </a:rPr>
                        <a:t>Karena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Calibri"/>
                          <a:cs typeface="Times New Roman"/>
                        </a:rPr>
                        <a:t>pada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 sub </a:t>
                      </a:r>
                      <a:r>
                        <a:rPr lang="en-US" sz="1800" dirty="0" err="1">
                          <a:latin typeface="Times New Roman"/>
                          <a:ea typeface="Calibri"/>
                          <a:cs typeface="Times New Roman"/>
                        </a:rPr>
                        <a:t>prosedur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Calibri"/>
                          <a:cs typeface="Times New Roman"/>
                        </a:rPr>
                        <a:t>tidak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Calibri"/>
                          <a:cs typeface="Times New Roman"/>
                        </a:rPr>
                        <a:t>membawa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Calibri"/>
                          <a:cs typeface="Times New Roman"/>
                        </a:rPr>
                        <a:t>nilai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dirty="0" err="1">
                          <a:latin typeface="Times New Roman"/>
                          <a:ea typeface="Calibri"/>
                          <a:cs typeface="Times New Roman"/>
                        </a:rPr>
                        <a:t>tidak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Calibri"/>
                          <a:cs typeface="Times New Roman"/>
                        </a:rPr>
                        <a:t>ada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 parameter yang </a:t>
                      </a:r>
                      <a:r>
                        <a:rPr lang="en-US" sz="1800" dirty="0" err="1">
                          <a:latin typeface="Times New Roman"/>
                          <a:ea typeface="Calibri"/>
                          <a:cs typeface="Times New Roman"/>
                        </a:rPr>
                        <a:t>perlu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Calibri"/>
                          <a:cs typeface="Times New Roman"/>
                        </a:rPr>
                        <a:t>dituiskan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SUBRUTINE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dirty="0" smtClean="0"/>
              <a:t>Program SubRutin </a:t>
            </a:r>
            <a:r>
              <a:rPr lang="id-ID" sz="3200" dirty="0"/>
              <a:t>(frmSubrutine)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512" y="1098874"/>
            <a:ext cx="88792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+mn-lt"/>
              </a:rPr>
              <a:t>Buatlah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Subrutin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untuk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melakukan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penambahan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dengan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nama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Tambah</a:t>
            </a:r>
            <a:r>
              <a:rPr lang="en-US" sz="2200" dirty="0" smtClean="0">
                <a:latin typeface="+mn-lt"/>
              </a:rPr>
              <a:t> yang </a:t>
            </a:r>
            <a:r>
              <a:rPr lang="en-US" sz="2200" dirty="0" err="1" smtClean="0">
                <a:latin typeface="+mn-lt"/>
              </a:rPr>
              <a:t>mempunyai</a:t>
            </a:r>
            <a:r>
              <a:rPr lang="en-US" sz="2200" dirty="0" smtClean="0">
                <a:latin typeface="+mn-lt"/>
              </a:rPr>
              <a:t> parameter _bil1 </a:t>
            </a:r>
            <a:r>
              <a:rPr lang="en-US" sz="2200" dirty="0" err="1" smtClean="0">
                <a:latin typeface="+mn-lt"/>
              </a:rPr>
              <a:t>dan</a:t>
            </a:r>
            <a:r>
              <a:rPr lang="en-US" sz="2200" dirty="0" smtClean="0">
                <a:latin typeface="+mn-lt"/>
              </a:rPr>
              <a:t> _bil2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+mn-lt"/>
              </a:rPr>
              <a:t>Ketikkan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diantaran</a:t>
            </a:r>
            <a:r>
              <a:rPr lang="en-US" sz="2200" dirty="0" smtClean="0">
                <a:latin typeface="+mn-lt"/>
              </a:rPr>
              <a:t> Class </a:t>
            </a:r>
            <a:r>
              <a:rPr lang="en-US" sz="2200" dirty="0" err="1" smtClean="0">
                <a:latin typeface="+mn-lt"/>
              </a:rPr>
              <a:t>NamaForm</a:t>
            </a:r>
            <a:r>
              <a:rPr lang="en-US" sz="2200" dirty="0" smtClean="0">
                <a:latin typeface="+mn-lt"/>
              </a:rPr>
              <a:t> …. End Class</a:t>
            </a:r>
          </a:p>
        </p:txBody>
      </p:sp>
      <p:pic>
        <p:nvPicPr>
          <p:cNvPr id="5" name="Picture 4" descr="PROSEDUR-TAMBAH.tif"/>
          <p:cNvPicPr/>
          <p:nvPr/>
        </p:nvPicPr>
        <p:blipFill>
          <a:blip r:embed="rId2"/>
          <a:stretch>
            <a:fillRect/>
          </a:stretch>
        </p:blipFill>
        <p:spPr>
          <a:xfrm>
            <a:off x="358861" y="2492896"/>
            <a:ext cx="8520510" cy="10801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358861" y="3860183"/>
            <a:ext cx="6047903" cy="12003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Catatan</a:t>
            </a:r>
            <a:r>
              <a:rPr lang="en-US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_bil1 , _bil2 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Parameter Formal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_bil1 , _bil2 </a:t>
            </a:r>
            <a:r>
              <a:rPr lang="en-US" dirty="0" err="1" smtClean="0"/>
              <a:t>merupakan</a:t>
            </a:r>
            <a:r>
              <a:rPr lang="en-US" dirty="0" smtClean="0"/>
              <a:t> parameter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(</a:t>
            </a:r>
            <a:r>
              <a:rPr lang="en-US" dirty="0" err="1" smtClean="0"/>
              <a:t>ByVal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parameter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r>
              <a:rPr lang="en-US" dirty="0" smtClean="0"/>
              <a:t> (</a:t>
            </a:r>
            <a:r>
              <a:rPr lang="en-US" dirty="0" err="1" smtClean="0"/>
              <a:t>ByRef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978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dirty="0" smtClean="0"/>
              <a:t>Program SubRutin </a:t>
            </a:r>
            <a:r>
              <a:rPr lang="id-ID" sz="3200" dirty="0"/>
              <a:t>(frmSubrutine)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512" y="1098874"/>
            <a:ext cx="88792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err="1"/>
              <a:t>Buatlah</a:t>
            </a:r>
            <a:r>
              <a:rPr lang="en-US" sz="2200" dirty="0"/>
              <a:t> </a:t>
            </a:r>
            <a:r>
              <a:rPr lang="en-US" sz="2200" dirty="0" err="1"/>
              <a:t>Subrutin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melakukan</a:t>
            </a:r>
            <a:r>
              <a:rPr lang="en-US" sz="2200" dirty="0"/>
              <a:t> </a:t>
            </a:r>
            <a:r>
              <a:rPr lang="en-US" sz="2200" dirty="0" err="1" smtClean="0"/>
              <a:t>pengurangan</a:t>
            </a:r>
            <a:r>
              <a:rPr lang="en-US" sz="2200" dirty="0" smtClean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nama</a:t>
            </a:r>
            <a:r>
              <a:rPr lang="en-US" sz="2200" dirty="0"/>
              <a:t> </a:t>
            </a:r>
            <a:r>
              <a:rPr lang="en-US" sz="2200" dirty="0" err="1" smtClean="0"/>
              <a:t>Kurang</a:t>
            </a:r>
            <a:endParaRPr lang="en-US" sz="22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err="1" smtClean="0"/>
              <a:t>Ketikkan</a:t>
            </a:r>
            <a:r>
              <a:rPr lang="en-US" sz="2200" dirty="0" smtClean="0"/>
              <a:t> </a:t>
            </a:r>
            <a:r>
              <a:rPr lang="en-US" sz="2200" dirty="0" err="1" smtClean="0"/>
              <a:t>setelah</a:t>
            </a:r>
            <a:r>
              <a:rPr lang="en-US" sz="2200" dirty="0" smtClean="0"/>
              <a:t> </a:t>
            </a:r>
            <a:r>
              <a:rPr lang="en-US" sz="2200" dirty="0" err="1" smtClean="0"/>
              <a:t>Subrutin</a:t>
            </a:r>
            <a:r>
              <a:rPr lang="en-US" sz="2200" dirty="0" smtClean="0"/>
              <a:t> </a:t>
            </a:r>
            <a:r>
              <a:rPr lang="en-US" sz="2200" dirty="0" err="1" smtClean="0"/>
              <a:t>Tambah</a:t>
            </a:r>
            <a:endParaRPr lang="en-US" sz="22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06" y="2492896"/>
            <a:ext cx="8770413" cy="2376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821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dirty="0" smtClean="0"/>
              <a:t>Program SubRutin </a:t>
            </a:r>
            <a:r>
              <a:rPr lang="id-ID" sz="3200" dirty="0"/>
              <a:t>(frmSubrutine)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512" y="1098874"/>
            <a:ext cx="88792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err="1"/>
              <a:t>Buatlah</a:t>
            </a:r>
            <a:r>
              <a:rPr lang="en-US" sz="2200" dirty="0"/>
              <a:t> </a:t>
            </a:r>
            <a:r>
              <a:rPr lang="en-US" sz="2200" dirty="0" smtClean="0"/>
              <a:t>Function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/>
              <a:t>melakukan</a:t>
            </a:r>
            <a:r>
              <a:rPr lang="en-US" sz="2200" dirty="0"/>
              <a:t> </a:t>
            </a:r>
            <a:r>
              <a:rPr lang="en-US" sz="2200" dirty="0" err="1" smtClean="0"/>
              <a:t>perkalian</a:t>
            </a:r>
            <a:r>
              <a:rPr lang="en-US" sz="2200" dirty="0" smtClean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nama</a:t>
            </a:r>
            <a:r>
              <a:rPr lang="en-US" sz="2200" dirty="0"/>
              <a:t> </a:t>
            </a:r>
            <a:r>
              <a:rPr lang="en-US" sz="2200" dirty="0" smtClean="0"/>
              <a:t>Kali </a:t>
            </a:r>
            <a:r>
              <a:rPr lang="en-US" sz="2200" dirty="0"/>
              <a:t>yang </a:t>
            </a:r>
            <a:r>
              <a:rPr lang="en-US" sz="2200" dirty="0" err="1"/>
              <a:t>mempunyai</a:t>
            </a:r>
            <a:r>
              <a:rPr lang="en-US" sz="2200" dirty="0"/>
              <a:t> parameter _bil1 </a:t>
            </a:r>
            <a:r>
              <a:rPr lang="en-US" sz="2200" dirty="0" err="1"/>
              <a:t>dan</a:t>
            </a:r>
            <a:r>
              <a:rPr lang="en-US" sz="2200" dirty="0"/>
              <a:t> _</a:t>
            </a:r>
            <a:r>
              <a:rPr lang="en-US" sz="2200" dirty="0" smtClean="0"/>
              <a:t>bil2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err="1" smtClean="0"/>
              <a:t>Ketikkan</a:t>
            </a:r>
            <a:r>
              <a:rPr lang="en-US" sz="2200" dirty="0" smtClean="0"/>
              <a:t> </a:t>
            </a:r>
            <a:r>
              <a:rPr lang="en-US" sz="2200" dirty="0" err="1" smtClean="0"/>
              <a:t>setelah</a:t>
            </a:r>
            <a:r>
              <a:rPr lang="en-US" sz="2200" dirty="0" smtClean="0"/>
              <a:t> </a:t>
            </a:r>
            <a:r>
              <a:rPr lang="en-US" sz="2200" dirty="0" err="1" smtClean="0"/>
              <a:t>Prosedur</a:t>
            </a:r>
            <a:r>
              <a:rPr lang="en-US" sz="2200" dirty="0" smtClean="0"/>
              <a:t> </a:t>
            </a:r>
            <a:r>
              <a:rPr lang="en-US" sz="2200" dirty="0" err="1" smtClean="0"/>
              <a:t>Kurang</a:t>
            </a:r>
            <a:endParaRPr lang="en-US" sz="2200" dirty="0"/>
          </a:p>
        </p:txBody>
      </p:sp>
      <p:pic>
        <p:nvPicPr>
          <p:cNvPr id="5" name="Picture 4" descr="FUNCTION-KALI.tif"/>
          <p:cNvPicPr/>
          <p:nvPr/>
        </p:nvPicPr>
        <p:blipFill>
          <a:blip r:embed="rId2"/>
          <a:stretch>
            <a:fillRect/>
          </a:stretch>
        </p:blipFill>
        <p:spPr>
          <a:xfrm>
            <a:off x="148075" y="2492896"/>
            <a:ext cx="8870076" cy="12961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68313" y="4221088"/>
            <a:ext cx="6047903" cy="12003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Catatan</a:t>
            </a:r>
            <a:r>
              <a:rPr lang="en-US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_bil1 , _bil2 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Parameter Formal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_bil1 , _bil2 </a:t>
            </a:r>
            <a:r>
              <a:rPr lang="en-US" dirty="0" err="1" smtClean="0"/>
              <a:t>merupakan</a:t>
            </a:r>
            <a:r>
              <a:rPr lang="en-US" dirty="0" smtClean="0"/>
              <a:t> parameter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(</a:t>
            </a:r>
            <a:r>
              <a:rPr lang="en-US" dirty="0" err="1" smtClean="0"/>
              <a:t>ByVal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parameter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r>
              <a:rPr lang="en-US" dirty="0" smtClean="0"/>
              <a:t> (</a:t>
            </a:r>
            <a:r>
              <a:rPr lang="en-US" dirty="0" err="1" smtClean="0"/>
              <a:t>ByRef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246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dirty="0" smtClean="0"/>
              <a:t>Program SubRutin </a:t>
            </a:r>
            <a:r>
              <a:rPr lang="id-ID" sz="3200" dirty="0"/>
              <a:t>(frmSubrutine)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1098874"/>
            <a:ext cx="8807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err="1"/>
              <a:t>Buatlah</a:t>
            </a:r>
            <a:r>
              <a:rPr lang="en-US" sz="2200" dirty="0"/>
              <a:t> </a:t>
            </a:r>
            <a:r>
              <a:rPr lang="en-US" sz="2200" dirty="0" smtClean="0"/>
              <a:t>Function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melakukan</a:t>
            </a:r>
            <a:r>
              <a:rPr lang="en-US" sz="2200" dirty="0"/>
              <a:t> </a:t>
            </a:r>
            <a:r>
              <a:rPr lang="en-US" sz="2200" dirty="0" err="1" smtClean="0"/>
              <a:t>pembagian</a:t>
            </a:r>
            <a:r>
              <a:rPr lang="en-US" sz="2200" dirty="0" smtClean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nama</a:t>
            </a:r>
            <a:r>
              <a:rPr lang="en-US" sz="2200" dirty="0"/>
              <a:t> </a:t>
            </a:r>
            <a:r>
              <a:rPr lang="en-US" sz="2200" dirty="0" err="1" smtClean="0"/>
              <a:t>Bagi</a:t>
            </a:r>
            <a:endParaRPr lang="en-US" sz="22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err="1" smtClean="0"/>
              <a:t>Ketikkan</a:t>
            </a:r>
            <a:r>
              <a:rPr lang="en-US" sz="2200" dirty="0" smtClean="0"/>
              <a:t> </a:t>
            </a:r>
            <a:r>
              <a:rPr lang="en-US" sz="2200" dirty="0" err="1" smtClean="0"/>
              <a:t>setelah</a:t>
            </a:r>
            <a:r>
              <a:rPr lang="en-US" sz="2200" dirty="0" smtClean="0"/>
              <a:t> Function Kali</a:t>
            </a:r>
            <a:endParaRPr lang="en-US" sz="22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2132856"/>
            <a:ext cx="8724665" cy="18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772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dirty="0" smtClean="0"/>
              <a:t>Program SubRutin </a:t>
            </a:r>
            <a:r>
              <a:rPr lang="id-ID" sz="3200" dirty="0"/>
              <a:t>(frmSubrutine)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9832" y="1098874"/>
            <a:ext cx="5998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+mn-lt"/>
              </a:rPr>
              <a:t>Ketikkan</a:t>
            </a:r>
            <a:r>
              <a:rPr lang="en-US" sz="2200" dirty="0" smtClean="0">
                <a:latin typeface="+mn-lt"/>
              </a:rPr>
              <a:t> program (</a:t>
            </a:r>
            <a:r>
              <a:rPr lang="en-US" sz="2200" dirty="0" err="1" smtClean="0">
                <a:latin typeface="+mn-lt"/>
              </a:rPr>
              <a:t>Dalam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Kotak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Merah</a:t>
            </a:r>
            <a:r>
              <a:rPr lang="en-US" sz="2200" dirty="0" smtClean="0">
                <a:latin typeface="+mn-lt"/>
              </a:rPr>
              <a:t>) </a:t>
            </a:r>
            <a:r>
              <a:rPr lang="en-US" sz="2200" dirty="0" err="1" smtClean="0">
                <a:latin typeface="+mn-lt"/>
              </a:rPr>
              <a:t>antara</a:t>
            </a:r>
            <a:r>
              <a:rPr lang="en-US" sz="2200" dirty="0" smtClean="0">
                <a:latin typeface="+mn-lt"/>
              </a:rPr>
              <a:t> Private Sub … End Sub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72638"/>
            <a:ext cx="2655092" cy="1348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020457"/>
            <a:ext cx="6552728" cy="3351116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60276" y="5382308"/>
            <a:ext cx="8845674" cy="10772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u="sng" dirty="0" err="1" smtClean="0"/>
              <a:t>Catatan</a:t>
            </a:r>
            <a:endParaRPr lang="en-US" sz="1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txtBil1.Text </a:t>
            </a:r>
            <a:r>
              <a:rPr lang="en-US" sz="1600" dirty="0"/>
              <a:t>, </a:t>
            </a:r>
            <a:r>
              <a:rPr lang="en-US" sz="1600" dirty="0" smtClean="0"/>
              <a:t>txtBil2.Text </a:t>
            </a:r>
            <a:r>
              <a:rPr lang="en-US" sz="1600" dirty="0"/>
              <a:t>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smtClean="0"/>
              <a:t>NA </a:t>
            </a:r>
            <a:r>
              <a:rPr lang="en-US" sz="1600" dirty="0" err="1"/>
              <a:t>merupakan</a:t>
            </a:r>
            <a:r>
              <a:rPr lang="en-US" sz="1600" dirty="0"/>
              <a:t> Parameter </a:t>
            </a:r>
            <a:r>
              <a:rPr lang="en-US" sz="1600" dirty="0" err="1" smtClean="0"/>
              <a:t>Nyata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txtBil1.Text </a:t>
            </a:r>
            <a:r>
              <a:rPr lang="en-US" sz="1600" dirty="0"/>
              <a:t>, </a:t>
            </a:r>
            <a:r>
              <a:rPr lang="en-US" sz="1600" dirty="0" smtClean="0"/>
              <a:t>txtBil2.Text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dikirim</a:t>
            </a:r>
            <a:r>
              <a:rPr lang="en-US" sz="1600" dirty="0" smtClean="0"/>
              <a:t> </a:t>
            </a:r>
            <a:r>
              <a:rPr lang="en-US" sz="1600" dirty="0" err="1" smtClean="0"/>
              <a:t>parameternya</a:t>
            </a:r>
            <a:r>
              <a:rPr lang="en-US" sz="1600" dirty="0" smtClean="0"/>
              <a:t> </a:t>
            </a:r>
            <a:r>
              <a:rPr lang="en-US" sz="1600" dirty="0" err="1" smtClean="0"/>
              <a:t>secara</a:t>
            </a:r>
            <a:r>
              <a:rPr lang="en-US" sz="1600" dirty="0" smtClean="0"/>
              <a:t> </a:t>
            </a:r>
            <a:r>
              <a:rPr lang="en-US" sz="1600" dirty="0" err="1"/>
              <a:t>Nilai</a:t>
            </a:r>
            <a:r>
              <a:rPr lang="en-US" sz="1600" dirty="0"/>
              <a:t> (</a:t>
            </a:r>
            <a:r>
              <a:rPr lang="en-US" sz="1600" dirty="0" err="1"/>
              <a:t>ByVal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NA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dikirim</a:t>
            </a:r>
            <a:r>
              <a:rPr lang="en-US" sz="1600" dirty="0" smtClean="0"/>
              <a:t> </a:t>
            </a:r>
            <a:r>
              <a:rPr lang="en-US" sz="1600" dirty="0" err="1" smtClean="0"/>
              <a:t>parameternya</a:t>
            </a:r>
            <a:r>
              <a:rPr lang="en-US" sz="1600" dirty="0" smtClean="0"/>
              <a:t> </a:t>
            </a:r>
            <a:r>
              <a:rPr lang="en-US" sz="1600" dirty="0" err="1" smtClean="0"/>
              <a:t>secara</a:t>
            </a:r>
            <a:r>
              <a:rPr lang="en-US" sz="1600" dirty="0" smtClean="0"/>
              <a:t> </a:t>
            </a:r>
            <a:r>
              <a:rPr lang="en-US" sz="1600" dirty="0" err="1"/>
              <a:t>Referensi</a:t>
            </a:r>
            <a:r>
              <a:rPr lang="en-US" sz="1600" dirty="0"/>
              <a:t> (</a:t>
            </a:r>
            <a:r>
              <a:rPr lang="en-US" sz="1600" dirty="0" err="1"/>
              <a:t>ByRef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745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Prosedur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70001"/>
            <a:ext cx="8229600" cy="4587891"/>
          </a:xfrm>
        </p:spPr>
        <p:txBody>
          <a:bodyPr/>
          <a:lstStyle/>
          <a:p>
            <a:pPr algn="just"/>
            <a:r>
              <a:rPr lang="en-US" sz="2400" b="1" dirty="0" err="1" smtClean="0"/>
              <a:t>Prosedur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pemrograman</a:t>
            </a:r>
            <a:r>
              <a:rPr lang="en-US" sz="2400" dirty="0" smtClean="0"/>
              <a:t> </a:t>
            </a:r>
            <a:r>
              <a:rPr lang="en-US" sz="2400" dirty="0" err="1" smtClean="0"/>
              <a:t>terstruktur</a:t>
            </a:r>
            <a:r>
              <a:rPr lang="en-US" sz="2400" dirty="0" smtClean="0"/>
              <a:t>, </a:t>
            </a:r>
            <a:r>
              <a:rPr lang="en-US" sz="2400" dirty="0" err="1" smtClean="0"/>
              <a:t>tetapi</a:t>
            </a:r>
            <a:r>
              <a:rPr lang="en-US" sz="2400" dirty="0" smtClean="0"/>
              <a:t> </a:t>
            </a:r>
            <a:r>
              <a:rPr lang="en-US" sz="2400" dirty="0" err="1" smtClean="0"/>
              <a:t>prosedur</a:t>
            </a:r>
            <a:r>
              <a:rPr lang="en-US" sz="2400" dirty="0" smtClean="0"/>
              <a:t> </a:t>
            </a:r>
            <a:r>
              <a:rPr lang="en-US" sz="2400" dirty="0" err="1" smtClean="0"/>
              <a:t>masih</a:t>
            </a:r>
            <a:r>
              <a:rPr lang="en-US" sz="2400" dirty="0" smtClean="0"/>
              <a:t> </a:t>
            </a:r>
            <a:r>
              <a:rPr lang="en-US" sz="2400" dirty="0" err="1" smtClean="0"/>
              <a:t>diperlukan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pemrograman</a:t>
            </a:r>
            <a:r>
              <a:rPr lang="en-US" sz="2400" dirty="0" smtClean="0"/>
              <a:t> </a:t>
            </a:r>
            <a:r>
              <a:rPr lang="en-US" sz="2400" dirty="0" err="1" smtClean="0"/>
              <a:t>berorientasi</a:t>
            </a:r>
            <a:r>
              <a:rPr lang="en-US" sz="2400" dirty="0" smtClean="0"/>
              <a:t> </a:t>
            </a:r>
            <a:r>
              <a:rPr lang="en-US" sz="2400" dirty="0" err="1" smtClean="0"/>
              <a:t>obyek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mempermudah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pengembangan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suatu</a:t>
            </a:r>
            <a:r>
              <a:rPr lang="en-US" sz="2400" b="1" dirty="0" smtClean="0">
                <a:solidFill>
                  <a:srgbClr val="FF0000"/>
                </a:solidFill>
              </a:rPr>
              <a:t> program </a:t>
            </a:r>
            <a:r>
              <a:rPr lang="en-US" sz="2400" b="1" dirty="0" err="1" smtClean="0">
                <a:solidFill>
                  <a:srgbClr val="FF0000"/>
                </a:solidFill>
              </a:rPr>
              <a:t>dengan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membentuk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blok</a:t>
            </a:r>
            <a:r>
              <a:rPr lang="en-US" sz="2400" b="1" dirty="0" smtClean="0">
                <a:solidFill>
                  <a:srgbClr val="FF0000"/>
                </a:solidFill>
              </a:rPr>
              <a:t> program </a:t>
            </a:r>
            <a:r>
              <a:rPr lang="en-US" sz="2400" b="1" dirty="0" err="1" smtClean="0">
                <a:solidFill>
                  <a:srgbClr val="FF0000"/>
                </a:solidFill>
              </a:rPr>
              <a:t>menjadi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bagian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dan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fungsi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tersendiri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algn="just"/>
            <a:r>
              <a:rPr lang="en-US" sz="2400" b="1" dirty="0" err="1" smtClean="0"/>
              <a:t>Fungsi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prosedur</a:t>
            </a:r>
            <a:r>
              <a:rPr lang="en-US" sz="2400" b="1" dirty="0" smtClean="0"/>
              <a:t> </a:t>
            </a:r>
            <a:r>
              <a:rPr lang="en-US" sz="2400" dirty="0" err="1" smtClean="0"/>
              <a:t>selain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ditulis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diuji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terpisah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digunakan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untuk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penerapan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tugas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diulang-ulang</a:t>
            </a:r>
            <a:r>
              <a:rPr lang="en-US" sz="2400" dirty="0" smtClean="0"/>
              <a:t>,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penghitungan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sering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. </a:t>
            </a:r>
            <a:r>
              <a:rPr lang="en-US" sz="2400" dirty="0" err="1" smtClean="0"/>
              <a:t>Pendekatan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memecah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aplikasi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besar</a:t>
            </a:r>
            <a:r>
              <a:rPr lang="en-US" sz="2400" b="1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b="1" dirty="0" err="1" smtClean="0"/>
              <a:t>blok-blok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kode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kecil</a:t>
            </a:r>
            <a:r>
              <a:rPr lang="en-US" sz="2400" b="1" dirty="0" smtClean="0"/>
              <a:t>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pemrograman</a:t>
            </a:r>
            <a:r>
              <a:rPr lang="en-US" sz="2400" b="1" dirty="0" smtClean="0">
                <a:solidFill>
                  <a:srgbClr val="FF0000"/>
                </a:solidFill>
              </a:rPr>
              <a:t> modular</a:t>
            </a:r>
            <a:r>
              <a:rPr lang="id-ID" sz="2400" dirty="0" smtClean="0"/>
              <a:t>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584562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dirty="0" err="1" smtClean="0"/>
              <a:t>Tambah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PROSEDUR-TAMBAH.tif"/>
          <p:cNvPicPr/>
          <p:nvPr/>
        </p:nvPicPr>
        <p:blipFill>
          <a:blip r:embed="rId2"/>
          <a:stretch>
            <a:fillRect/>
          </a:stretch>
        </p:blipFill>
        <p:spPr>
          <a:xfrm>
            <a:off x="190822" y="1179189"/>
            <a:ext cx="8520510" cy="8640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185" y="2276872"/>
            <a:ext cx="6552728" cy="3351116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2447855" y="1412776"/>
            <a:ext cx="2406548" cy="20162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947026" y="1412776"/>
            <a:ext cx="1006475" cy="19968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825754" y="1432150"/>
            <a:ext cx="410542" cy="19774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822" y="5511453"/>
            <a:ext cx="8845674" cy="10772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Catatan</a:t>
            </a:r>
            <a:r>
              <a:rPr lang="en-US" sz="16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ByVal</a:t>
            </a:r>
            <a:r>
              <a:rPr lang="en-US" sz="1600" dirty="0" smtClean="0"/>
              <a:t>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merubah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Parameter Formal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ByRef</a:t>
            </a:r>
            <a:r>
              <a:rPr lang="en-US" sz="1600" dirty="0" smtClean="0"/>
              <a:t>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merubah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Parameter Formal, </a:t>
            </a:r>
            <a:r>
              <a:rPr lang="en-US" sz="1600" dirty="0" err="1" smtClean="0"/>
              <a:t>Karena</a:t>
            </a:r>
            <a:r>
              <a:rPr lang="en-US" sz="1600" dirty="0" smtClean="0"/>
              <a:t>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dikirimkan</a:t>
            </a:r>
            <a:r>
              <a:rPr lang="en-US" sz="1600" dirty="0" smtClean="0"/>
              <a:t> </a:t>
            </a:r>
            <a:r>
              <a:rPr lang="en-US" sz="1600" dirty="0" err="1" smtClean="0"/>
              <a:t>kembali</a:t>
            </a:r>
            <a:r>
              <a:rPr lang="en-US" sz="1600" dirty="0" smtClean="0"/>
              <a:t> </a:t>
            </a:r>
            <a:r>
              <a:rPr lang="en-US" sz="1600" dirty="0" err="1" smtClean="0"/>
              <a:t>Ke</a:t>
            </a:r>
            <a:r>
              <a:rPr lang="en-US" sz="1600" dirty="0" smtClean="0"/>
              <a:t> Parameter </a:t>
            </a:r>
            <a:r>
              <a:rPr lang="en-US" sz="1600" dirty="0" err="1" smtClean="0"/>
              <a:t>Nyata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578038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dirty="0" smtClean="0"/>
              <a:t>Program </a:t>
            </a:r>
            <a:r>
              <a:rPr lang="id-ID" sz="3200" dirty="0"/>
              <a:t>SubRutin </a:t>
            </a:r>
            <a:r>
              <a:rPr lang="id-ID" sz="3200" dirty="0" smtClean="0"/>
              <a:t>(</a:t>
            </a:r>
            <a:r>
              <a:rPr lang="id-ID" sz="3200" dirty="0"/>
              <a:t>frmSubrutine)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9832" y="1098874"/>
            <a:ext cx="5998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+mn-lt"/>
              </a:rPr>
              <a:t>Ketikkan</a:t>
            </a:r>
            <a:r>
              <a:rPr lang="en-US" sz="2200" dirty="0" smtClean="0">
                <a:latin typeface="+mn-lt"/>
              </a:rPr>
              <a:t> program (</a:t>
            </a:r>
            <a:r>
              <a:rPr lang="en-US" sz="2200" dirty="0" err="1" smtClean="0">
                <a:latin typeface="+mn-lt"/>
              </a:rPr>
              <a:t>Dalam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Kotak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Merah</a:t>
            </a:r>
            <a:r>
              <a:rPr lang="en-US" sz="2200" dirty="0" smtClean="0">
                <a:latin typeface="+mn-lt"/>
              </a:rPr>
              <a:t>) </a:t>
            </a:r>
            <a:r>
              <a:rPr lang="en-US" sz="2200" dirty="0" err="1" smtClean="0">
                <a:latin typeface="+mn-lt"/>
              </a:rPr>
              <a:t>antara</a:t>
            </a:r>
            <a:r>
              <a:rPr lang="en-US" sz="2200" dirty="0" smtClean="0">
                <a:latin typeface="+mn-lt"/>
              </a:rPr>
              <a:t> Private Sub … End Sub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94404"/>
            <a:ext cx="2655092" cy="13483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132856"/>
            <a:ext cx="4869472" cy="157593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393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dirty="0" smtClean="0"/>
              <a:t>Program </a:t>
            </a:r>
            <a:r>
              <a:rPr lang="id-ID" sz="3200" dirty="0"/>
              <a:t>SubRutin </a:t>
            </a:r>
            <a:r>
              <a:rPr lang="id-ID" sz="3200" dirty="0" smtClean="0"/>
              <a:t>(</a:t>
            </a:r>
            <a:r>
              <a:rPr lang="id-ID" sz="3200" dirty="0"/>
              <a:t>frmSubrutine)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9832" y="1098874"/>
            <a:ext cx="5998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+mn-lt"/>
              </a:rPr>
              <a:t>Ketikkan</a:t>
            </a:r>
            <a:r>
              <a:rPr lang="en-US" sz="2200" dirty="0" smtClean="0">
                <a:latin typeface="+mn-lt"/>
              </a:rPr>
              <a:t> program (</a:t>
            </a:r>
            <a:r>
              <a:rPr lang="en-US" sz="2200" dirty="0" err="1" smtClean="0">
                <a:latin typeface="+mn-lt"/>
              </a:rPr>
              <a:t>Dalam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Kotak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Merah</a:t>
            </a:r>
            <a:r>
              <a:rPr lang="en-US" sz="2200" dirty="0" smtClean="0">
                <a:latin typeface="+mn-lt"/>
              </a:rPr>
              <a:t>) </a:t>
            </a:r>
            <a:r>
              <a:rPr lang="en-US" sz="2200" dirty="0" err="1" smtClean="0">
                <a:latin typeface="+mn-lt"/>
              </a:rPr>
              <a:t>antara</a:t>
            </a:r>
            <a:r>
              <a:rPr lang="en-US" sz="2200" dirty="0" smtClean="0">
                <a:latin typeface="+mn-lt"/>
              </a:rPr>
              <a:t> Private Sub … End Sub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4" y="1412776"/>
            <a:ext cx="2655092" cy="18319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1" y="1988840"/>
            <a:ext cx="5839883" cy="331236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60276" y="5382308"/>
            <a:ext cx="8845674" cy="10772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u="sng" dirty="0" err="1" smtClean="0"/>
              <a:t>Catatan</a:t>
            </a:r>
            <a:endParaRPr lang="en-US" sz="1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txtBil1.Text </a:t>
            </a:r>
            <a:r>
              <a:rPr lang="en-US" sz="1600" dirty="0"/>
              <a:t>, </a:t>
            </a:r>
            <a:r>
              <a:rPr lang="en-US" sz="1600" dirty="0" smtClean="0"/>
              <a:t>txtBil2.Text </a:t>
            </a:r>
            <a:r>
              <a:rPr lang="en-US" sz="1600" dirty="0"/>
              <a:t>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smtClean="0"/>
              <a:t>NA </a:t>
            </a:r>
            <a:r>
              <a:rPr lang="en-US" sz="1600" dirty="0" err="1"/>
              <a:t>merupakan</a:t>
            </a:r>
            <a:r>
              <a:rPr lang="en-US" sz="1600" dirty="0"/>
              <a:t> Parameter </a:t>
            </a:r>
            <a:r>
              <a:rPr lang="en-US" sz="1600" dirty="0" err="1" smtClean="0"/>
              <a:t>Nyata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txtBil1.Text </a:t>
            </a:r>
            <a:r>
              <a:rPr lang="en-US" sz="1600" dirty="0"/>
              <a:t>, </a:t>
            </a:r>
            <a:r>
              <a:rPr lang="en-US" sz="1600" dirty="0" smtClean="0"/>
              <a:t>txtBil2.Text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dikirim</a:t>
            </a:r>
            <a:r>
              <a:rPr lang="en-US" sz="1600" dirty="0" smtClean="0"/>
              <a:t> </a:t>
            </a:r>
            <a:r>
              <a:rPr lang="en-US" sz="1600" dirty="0" err="1" smtClean="0"/>
              <a:t>parameternya</a:t>
            </a:r>
            <a:r>
              <a:rPr lang="en-US" sz="1600" dirty="0" smtClean="0"/>
              <a:t> </a:t>
            </a:r>
            <a:r>
              <a:rPr lang="en-US" sz="1600" dirty="0" err="1" smtClean="0"/>
              <a:t>secara</a:t>
            </a:r>
            <a:r>
              <a:rPr lang="en-US" sz="1600" dirty="0" smtClean="0"/>
              <a:t> </a:t>
            </a:r>
            <a:r>
              <a:rPr lang="en-US" sz="1600" dirty="0" err="1"/>
              <a:t>Nilai</a:t>
            </a:r>
            <a:r>
              <a:rPr lang="en-US" sz="1600" dirty="0"/>
              <a:t> (</a:t>
            </a:r>
            <a:r>
              <a:rPr lang="en-US" sz="1600" dirty="0" err="1"/>
              <a:t>ByVal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NA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dikirim</a:t>
            </a:r>
            <a:r>
              <a:rPr lang="en-US" sz="1600" dirty="0" smtClean="0"/>
              <a:t> </a:t>
            </a:r>
            <a:r>
              <a:rPr lang="en-US" sz="1600" dirty="0" err="1" smtClean="0"/>
              <a:t>parameternya</a:t>
            </a:r>
            <a:r>
              <a:rPr lang="en-US" sz="1600" dirty="0" smtClean="0"/>
              <a:t> </a:t>
            </a:r>
            <a:r>
              <a:rPr lang="en-US" sz="1600" dirty="0" err="1" smtClean="0"/>
              <a:t>secara</a:t>
            </a:r>
            <a:r>
              <a:rPr lang="en-US" sz="1600" dirty="0" smtClean="0"/>
              <a:t> </a:t>
            </a:r>
            <a:r>
              <a:rPr lang="en-US" sz="1600" dirty="0" err="1"/>
              <a:t>Referensi</a:t>
            </a:r>
            <a:r>
              <a:rPr lang="en-US" sz="1600" dirty="0"/>
              <a:t> (</a:t>
            </a:r>
            <a:r>
              <a:rPr lang="en-US" sz="1600" dirty="0" err="1"/>
              <a:t>ByRef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521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UNCTION-KALI.tif"/>
          <p:cNvPicPr/>
          <p:nvPr/>
        </p:nvPicPr>
        <p:blipFill>
          <a:blip r:embed="rId2"/>
          <a:stretch>
            <a:fillRect/>
          </a:stretch>
        </p:blipFill>
        <p:spPr>
          <a:xfrm>
            <a:off x="144840" y="1159669"/>
            <a:ext cx="8870076" cy="10801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414" y="2199085"/>
            <a:ext cx="5839883" cy="331236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Tombol</a:t>
            </a:r>
            <a:r>
              <a:rPr lang="en-US" dirty="0" smtClean="0"/>
              <a:t> Kali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447855" y="1412776"/>
            <a:ext cx="2406548" cy="20162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947026" y="1412776"/>
            <a:ext cx="1006475" cy="19968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825754" y="1432150"/>
            <a:ext cx="410542" cy="19774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822" y="5511453"/>
            <a:ext cx="8845674" cy="10772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Catatan</a:t>
            </a:r>
            <a:r>
              <a:rPr lang="en-US" sz="16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ByVal</a:t>
            </a:r>
            <a:r>
              <a:rPr lang="en-US" sz="1600" dirty="0" smtClean="0"/>
              <a:t>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merubah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Parameter Formal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ByRef</a:t>
            </a:r>
            <a:r>
              <a:rPr lang="en-US" sz="1600" dirty="0" smtClean="0"/>
              <a:t>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merubah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Parameter Formal, </a:t>
            </a:r>
            <a:r>
              <a:rPr lang="en-US" sz="1600" dirty="0" err="1" smtClean="0"/>
              <a:t>Karena</a:t>
            </a:r>
            <a:r>
              <a:rPr lang="en-US" sz="1600" dirty="0" smtClean="0"/>
              <a:t>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dikirimkan</a:t>
            </a:r>
            <a:r>
              <a:rPr lang="en-US" sz="1600" dirty="0" smtClean="0"/>
              <a:t> </a:t>
            </a:r>
            <a:r>
              <a:rPr lang="en-US" sz="1600" dirty="0" err="1" smtClean="0"/>
              <a:t>kembali</a:t>
            </a:r>
            <a:r>
              <a:rPr lang="en-US" sz="1600" dirty="0" smtClean="0"/>
              <a:t> </a:t>
            </a:r>
            <a:r>
              <a:rPr lang="en-US" sz="1600" dirty="0" err="1" smtClean="0"/>
              <a:t>Ke</a:t>
            </a:r>
            <a:r>
              <a:rPr lang="en-US" sz="1600" dirty="0" smtClean="0"/>
              <a:t> Parameter </a:t>
            </a:r>
            <a:r>
              <a:rPr lang="en-US" sz="1600" dirty="0" err="1" smtClean="0"/>
              <a:t>Nyata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63586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dirty="0" smtClean="0"/>
              <a:t>Program </a:t>
            </a:r>
            <a:r>
              <a:rPr lang="id-ID" sz="3200" dirty="0"/>
              <a:t>SubRutin </a:t>
            </a:r>
            <a:r>
              <a:rPr lang="id-ID" sz="3200" dirty="0" smtClean="0"/>
              <a:t>(</a:t>
            </a:r>
            <a:r>
              <a:rPr lang="id-ID" sz="3200" dirty="0"/>
              <a:t>frmSubrutine)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9832" y="1098874"/>
            <a:ext cx="5998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+mn-lt"/>
              </a:rPr>
              <a:t>Ketikkan</a:t>
            </a:r>
            <a:r>
              <a:rPr lang="en-US" sz="2200" dirty="0" smtClean="0">
                <a:latin typeface="+mn-lt"/>
              </a:rPr>
              <a:t> program (</a:t>
            </a:r>
            <a:r>
              <a:rPr lang="en-US" sz="2200" dirty="0" err="1" smtClean="0">
                <a:latin typeface="+mn-lt"/>
              </a:rPr>
              <a:t>Dalam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Kotak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Merah</a:t>
            </a:r>
            <a:r>
              <a:rPr lang="en-US" sz="2200" dirty="0" smtClean="0">
                <a:latin typeface="+mn-lt"/>
              </a:rPr>
              <a:t>) </a:t>
            </a:r>
            <a:r>
              <a:rPr lang="en-US" sz="2200" dirty="0" err="1" smtClean="0">
                <a:latin typeface="+mn-lt"/>
              </a:rPr>
              <a:t>antara</a:t>
            </a:r>
            <a:r>
              <a:rPr lang="en-US" sz="2200" dirty="0" smtClean="0">
                <a:latin typeface="+mn-lt"/>
              </a:rPr>
              <a:t> Private Sub … End Sub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17" y="1270001"/>
            <a:ext cx="2655092" cy="18319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2239576"/>
            <a:ext cx="5059167" cy="172471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967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dirty="0" smtClean="0"/>
              <a:t>Program </a:t>
            </a:r>
            <a:r>
              <a:rPr lang="id-ID" sz="3200" dirty="0" err="1" smtClean="0"/>
              <a:t>SubRuti</a:t>
            </a:r>
            <a:r>
              <a:rPr lang="en-US" sz="3200" dirty="0" smtClean="0"/>
              <a:t>n (</a:t>
            </a:r>
            <a:r>
              <a:rPr lang="en-US" sz="3200" dirty="0" err="1" smtClean="0"/>
              <a:t>frmSubRutine</a:t>
            </a:r>
            <a:r>
              <a:rPr lang="en-US" sz="3200" dirty="0" smtClean="0"/>
              <a:t>)</a:t>
            </a:r>
            <a:endParaRPr lang="id-ID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492649" y="1098874"/>
            <a:ext cx="5566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+mn-lt"/>
              </a:rPr>
              <a:t>Ketikkan</a:t>
            </a:r>
            <a:r>
              <a:rPr lang="en-US" sz="2200" dirty="0" smtClean="0">
                <a:latin typeface="+mn-lt"/>
              </a:rPr>
              <a:t> program (</a:t>
            </a:r>
            <a:r>
              <a:rPr lang="en-US" sz="2200" dirty="0" err="1" smtClean="0">
                <a:latin typeface="+mn-lt"/>
              </a:rPr>
              <a:t>Dalam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Kotak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Merah</a:t>
            </a:r>
            <a:r>
              <a:rPr lang="en-US" sz="2200" dirty="0" smtClean="0">
                <a:latin typeface="+mn-lt"/>
              </a:rPr>
              <a:t>) </a:t>
            </a:r>
            <a:r>
              <a:rPr lang="en-US" sz="2200" dirty="0" err="1" smtClean="0">
                <a:latin typeface="+mn-lt"/>
              </a:rPr>
              <a:t>antara</a:t>
            </a:r>
            <a:r>
              <a:rPr lang="en-US" sz="2200" dirty="0" smtClean="0">
                <a:latin typeface="+mn-lt"/>
              </a:rPr>
              <a:t> Private Sub … End Sub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83004" y="2284413"/>
            <a:ext cx="4333875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 descr="C:\Users\sinar\AppData\Local\Temp\SNAGHTML42e0b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1438"/>
            <a:ext cx="3024336" cy="188595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97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08920"/>
            <a:ext cx="8229600" cy="927100"/>
          </a:xfrm>
        </p:spPr>
        <p:txBody>
          <a:bodyPr/>
          <a:lstStyle/>
          <a:p>
            <a:r>
              <a:rPr lang="en-US" dirty="0" smtClean="0"/>
              <a:t>~ </a:t>
            </a:r>
            <a:r>
              <a:rPr lang="en-US" dirty="0" err="1" smtClean="0"/>
              <a:t>Selesai</a:t>
            </a:r>
            <a:r>
              <a:rPr lang="en-US" dirty="0" smtClean="0"/>
              <a:t> ~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Keuntungan penggunaan prosedur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smtClean="0"/>
              <a:t>Program </a:t>
            </a:r>
            <a:r>
              <a:rPr lang="en-US" dirty="0" err="1" smtClean="0"/>
              <a:t>terbagi-bagi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komponen-komponen</a:t>
            </a:r>
            <a:r>
              <a:rPr lang="en-US" dirty="0" smtClean="0"/>
              <a:t> yang </a:t>
            </a:r>
            <a:r>
              <a:rPr lang="en-US" dirty="0" err="1" smtClean="0"/>
              <a:t>mandiri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 program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terstruktur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.</a:t>
            </a:r>
            <a:endParaRPr lang="id-ID" dirty="0" smtClean="0"/>
          </a:p>
          <a:p>
            <a:pPr algn="just"/>
            <a:r>
              <a:rPr lang="en-US" dirty="0" err="1" smtClean="0"/>
              <a:t>Prosedur</a:t>
            </a:r>
            <a:r>
              <a:rPr lang="en-US" dirty="0" smtClean="0"/>
              <a:t> yang </a:t>
            </a:r>
            <a:r>
              <a:rPr lang="en-US" dirty="0" err="1" smtClean="0"/>
              <a:t>terletak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program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berulang-ulang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. </a:t>
            </a:r>
          </a:p>
          <a:p>
            <a:pPr algn="just"/>
            <a:r>
              <a:rPr lang="en-US" b="1" dirty="0" err="1" smtClean="0">
                <a:solidFill>
                  <a:srgbClr val="FF0000"/>
                </a:solidFill>
              </a:rPr>
              <a:t>Tidak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ada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aturan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khusus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b="1" dirty="0" err="1" smtClean="0"/>
              <a:t>penulisan</a:t>
            </a:r>
            <a:r>
              <a:rPr lang="en-US" b="1" dirty="0" smtClean="0"/>
              <a:t> </a:t>
            </a:r>
            <a:r>
              <a:rPr lang="en-US" b="1" dirty="0" err="1" smtClean="0"/>
              <a:t>prosedur</a:t>
            </a:r>
            <a:r>
              <a:rPr lang="en-US" dirty="0" smtClean="0"/>
              <a:t>,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diletakkan</a:t>
            </a:r>
            <a:r>
              <a:rPr lang="en-US" dirty="0" smtClean="0"/>
              <a:t> di </a:t>
            </a:r>
            <a:r>
              <a:rPr lang="en-US" dirty="0" err="1" smtClean="0"/>
              <a:t>awal</a:t>
            </a:r>
            <a:r>
              <a:rPr lang="en-US" dirty="0" smtClean="0"/>
              <a:t> program </a:t>
            </a:r>
            <a:r>
              <a:rPr lang="en-US" dirty="0" err="1" smtClean="0"/>
              <a:t>atau</a:t>
            </a:r>
            <a:r>
              <a:rPr lang="en-US" dirty="0" smtClean="0"/>
              <a:t> di </a:t>
            </a:r>
            <a:r>
              <a:rPr lang="en-US" dirty="0" err="1" smtClean="0"/>
              <a:t>akhir</a:t>
            </a:r>
            <a:r>
              <a:rPr lang="en-US" dirty="0" smtClean="0"/>
              <a:t> program.</a:t>
            </a:r>
            <a:endParaRPr lang="id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PRSEDUR SUB / SUBRUTINE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6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 smtClean="0"/>
              <a:t>Sub</a:t>
            </a:r>
            <a:r>
              <a:rPr lang="en-US" dirty="0" smtClean="0"/>
              <a:t>r</a:t>
            </a:r>
            <a:r>
              <a:rPr lang="id-ID" dirty="0" err="1" smtClean="0"/>
              <a:t>utin</a:t>
            </a:r>
            <a:r>
              <a:rPr lang="en-US" dirty="0" smtClean="0"/>
              <a:t> / Sub </a:t>
            </a:r>
            <a:r>
              <a:rPr lang="en-US" dirty="0" err="1" smtClean="0"/>
              <a:t>Prosedur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 smtClean="0"/>
              <a:t>Subrutin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b="1" dirty="0" smtClean="0"/>
              <a:t>Sub </a:t>
            </a:r>
            <a:r>
              <a:rPr lang="en-US" b="1" dirty="0" err="1" smtClean="0"/>
              <a:t>Prosedur</a:t>
            </a:r>
            <a:r>
              <a:rPr lang="en-US" b="1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yang </a:t>
            </a:r>
            <a:r>
              <a:rPr lang="en-US" dirty="0" err="1" smtClean="0"/>
              <a:t>dijalankan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tanggapan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terbentuknya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(event)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tidak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dapat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mengembalikan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nilai</a:t>
            </a:r>
            <a:r>
              <a:rPr lang="en-US" dirty="0" smtClean="0"/>
              <a:t>.</a:t>
            </a:r>
            <a:endParaRPr lang="id-ID" dirty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5057" name="Folded Corner 32"/>
          <p:cNvSpPr>
            <a:spLocks noChangeArrowheads="1"/>
          </p:cNvSpPr>
          <p:nvPr/>
        </p:nvSpPr>
        <p:spPr bwMode="auto">
          <a:xfrm>
            <a:off x="1071538" y="3286124"/>
            <a:ext cx="3929090" cy="1285884"/>
          </a:xfrm>
          <a:prstGeom prst="foldedCorner">
            <a:avLst>
              <a:gd name="adj" fmla="val 6139"/>
            </a:avLst>
          </a:prstGeom>
          <a:solidFill>
            <a:srgbClr val="D07C79">
              <a:alpha val="30196"/>
            </a:srgbClr>
          </a:solidFill>
          <a:ln w="6350">
            <a:solidFill>
              <a:srgbClr val="969696"/>
            </a:solidFill>
            <a:round/>
            <a:headEnd/>
            <a:tailEnd/>
          </a:ln>
        </p:spPr>
        <p:txBody>
          <a:bodyPr vert="horz" wrap="square" lIns="137160" tIns="91440" rIns="13716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4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Sub</a:t>
            </a:r>
            <a:r>
              <a:rPr kumimoji="0" lang="id-ID" altLang="ko-KR" sz="24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&lt;nama subrutin&gt;</a:t>
            </a:r>
            <a:endParaRPr kumimoji="0" lang="id-ID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4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         … blok perintah …</a:t>
            </a:r>
            <a:endParaRPr kumimoji="0" lang="id-ID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4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End Sub</a:t>
            </a:r>
            <a:endParaRPr kumimoji="0" lang="id-ID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5060" name="Folded Corner 30"/>
          <p:cNvSpPr>
            <a:spLocks noChangeArrowheads="1"/>
          </p:cNvSpPr>
          <p:nvPr/>
        </p:nvSpPr>
        <p:spPr bwMode="auto">
          <a:xfrm>
            <a:off x="1000100" y="5072074"/>
            <a:ext cx="8143900" cy="1214446"/>
          </a:xfrm>
          <a:prstGeom prst="foldedCorner">
            <a:avLst>
              <a:gd name="adj" fmla="val 6139"/>
            </a:avLst>
          </a:prstGeom>
          <a:solidFill>
            <a:srgbClr val="D07C79">
              <a:alpha val="30196"/>
            </a:srgbClr>
          </a:solidFill>
          <a:ln w="6350">
            <a:solidFill>
              <a:srgbClr val="969696"/>
            </a:solidFill>
            <a:round/>
            <a:headEnd/>
            <a:tailEnd/>
          </a:ln>
        </p:spPr>
        <p:txBody>
          <a:bodyPr vert="horz" wrap="square" lIns="137160" tIns="91440" rIns="13716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4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Sub</a:t>
            </a:r>
            <a:r>
              <a:rPr kumimoji="0" lang="id-ID" altLang="ko-KR" sz="24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&lt;nama subrutin&gt;(</a:t>
            </a:r>
            <a:r>
              <a:rPr kumimoji="0" lang="id-ID" altLang="ko-KR" sz="24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ByRef/ByVal</a:t>
            </a:r>
            <a:r>
              <a:rPr kumimoji="0" lang="id-ID" altLang="ko-KR" sz="24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Val </a:t>
            </a:r>
            <a:r>
              <a:rPr kumimoji="0" lang="id-ID" altLang="ko-KR" sz="24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As </a:t>
            </a:r>
            <a:r>
              <a:rPr kumimoji="0" lang="id-ID" altLang="ko-KR" sz="24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TipeData)</a:t>
            </a:r>
            <a:endParaRPr kumimoji="0" lang="id-ID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4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         … blok perintah …</a:t>
            </a:r>
            <a:endParaRPr kumimoji="0" lang="id-ID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4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End Sub</a:t>
            </a:r>
            <a:endParaRPr kumimoji="0" lang="id-ID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 smtClean="0"/>
              <a:t>Sub</a:t>
            </a:r>
            <a:r>
              <a:rPr lang="en-US" dirty="0" smtClean="0"/>
              <a:t>r</a:t>
            </a:r>
            <a:r>
              <a:rPr lang="id-ID" dirty="0" err="1" smtClean="0"/>
              <a:t>utin</a:t>
            </a:r>
            <a:r>
              <a:rPr lang="en-US" dirty="0" smtClean="0"/>
              <a:t> / Sub </a:t>
            </a:r>
            <a:r>
              <a:rPr lang="en-US" dirty="0" err="1" smtClean="0"/>
              <a:t>Prosedur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4127374"/>
            <a:ext cx="8229600" cy="2469977"/>
          </a:xfrm>
        </p:spPr>
        <p:txBody>
          <a:bodyPr>
            <a:normAutofit fontScale="92500"/>
          </a:bodyPr>
          <a:lstStyle/>
          <a:p>
            <a:pPr marL="342900" lvl="1" indent="-342900" algn="just">
              <a:buFontTx/>
              <a:buChar char="•"/>
            </a:pPr>
            <a:r>
              <a:rPr lang="en-US" b="1" dirty="0" err="1">
                <a:solidFill>
                  <a:srgbClr val="FF0000"/>
                </a:solidFill>
              </a:rPr>
              <a:t>nama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subrutin</a:t>
            </a:r>
            <a:r>
              <a:rPr lang="en-US" dirty="0" smtClean="0"/>
              <a:t>: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subrutin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endParaRPr lang="en-US" dirty="0" smtClean="0"/>
          </a:p>
          <a:p>
            <a:pPr marL="342900" lvl="1" indent="-342900" algn="just">
              <a:buFontTx/>
              <a:buChar char="•"/>
            </a:pPr>
            <a:r>
              <a:rPr lang="en-US" b="1" dirty="0" err="1" smtClean="0">
                <a:solidFill>
                  <a:srgbClr val="00B050"/>
                </a:solidFill>
              </a:rPr>
              <a:t>Var</a:t>
            </a:r>
            <a:r>
              <a:rPr lang="en-US" dirty="0" smtClean="0"/>
              <a:t>: Variable yang </a:t>
            </a:r>
            <a:r>
              <a:rPr lang="en-US" dirty="0" err="1" smtClean="0"/>
              <a:t>disertakan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subrutin</a:t>
            </a:r>
            <a:endParaRPr lang="en-US" dirty="0" smtClean="0"/>
          </a:p>
          <a:p>
            <a:pPr marL="342900" lvl="1" indent="-342900" algn="just">
              <a:buFontTx/>
              <a:buChar char="•"/>
            </a:pPr>
            <a:r>
              <a:rPr lang="en-US" b="1" dirty="0" err="1" smtClean="0">
                <a:solidFill>
                  <a:srgbClr val="00B0F0"/>
                </a:solidFill>
              </a:rPr>
              <a:t>Tipe</a:t>
            </a:r>
            <a:r>
              <a:rPr lang="en-US" b="1" dirty="0" smtClean="0">
                <a:solidFill>
                  <a:srgbClr val="00B0F0"/>
                </a:solidFill>
              </a:rPr>
              <a:t> Data</a:t>
            </a:r>
            <a:r>
              <a:rPr lang="en-US" dirty="0" smtClean="0"/>
              <a:t>: </a:t>
            </a:r>
            <a:r>
              <a:rPr lang="en-US" dirty="0" err="1" smtClean="0"/>
              <a:t>Tipe</a:t>
            </a:r>
            <a:r>
              <a:rPr lang="en-US" dirty="0" smtClean="0"/>
              <a:t> data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variable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subrutin</a:t>
            </a:r>
            <a:endParaRPr lang="id-ID" dirty="0"/>
          </a:p>
          <a:p>
            <a:pPr algn="just"/>
            <a:endParaRPr lang="id-ID" dirty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5057" name="Folded Corner 32"/>
          <p:cNvSpPr>
            <a:spLocks noChangeArrowheads="1"/>
          </p:cNvSpPr>
          <p:nvPr/>
        </p:nvSpPr>
        <p:spPr bwMode="auto">
          <a:xfrm>
            <a:off x="323528" y="1259126"/>
            <a:ext cx="3929090" cy="1285884"/>
          </a:xfrm>
          <a:prstGeom prst="foldedCorner">
            <a:avLst>
              <a:gd name="adj" fmla="val 6139"/>
            </a:avLst>
          </a:prstGeom>
          <a:solidFill>
            <a:srgbClr val="D07C79">
              <a:alpha val="30196"/>
            </a:srgbClr>
          </a:solidFill>
          <a:ln w="6350">
            <a:solidFill>
              <a:srgbClr val="969696"/>
            </a:solidFill>
            <a:round/>
            <a:headEnd/>
            <a:tailEnd/>
          </a:ln>
        </p:spPr>
        <p:txBody>
          <a:bodyPr vert="horz" wrap="square" lIns="137160" tIns="91440" rIns="13716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4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Sub</a:t>
            </a:r>
            <a:r>
              <a:rPr kumimoji="0" lang="id-ID" altLang="ko-KR" sz="24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id-ID" altLang="ko-KR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nama subrutin</a:t>
            </a:r>
            <a:r>
              <a:rPr kumimoji="0" lang="id-ID" altLang="ko-KR" sz="24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id-ID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4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         … blok perintah …</a:t>
            </a:r>
            <a:endParaRPr kumimoji="0" lang="id-ID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4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End Sub</a:t>
            </a:r>
            <a:endParaRPr kumimoji="0" lang="id-ID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5060" name="Folded Corner 30"/>
          <p:cNvSpPr>
            <a:spLocks noChangeArrowheads="1"/>
          </p:cNvSpPr>
          <p:nvPr/>
        </p:nvSpPr>
        <p:spPr bwMode="auto">
          <a:xfrm>
            <a:off x="323528" y="2780927"/>
            <a:ext cx="8143900" cy="1214446"/>
          </a:xfrm>
          <a:prstGeom prst="foldedCorner">
            <a:avLst>
              <a:gd name="adj" fmla="val 6139"/>
            </a:avLst>
          </a:prstGeom>
          <a:solidFill>
            <a:srgbClr val="D07C79">
              <a:alpha val="30196"/>
            </a:srgbClr>
          </a:solidFill>
          <a:ln w="6350">
            <a:solidFill>
              <a:srgbClr val="969696"/>
            </a:solidFill>
            <a:round/>
            <a:headEnd/>
            <a:tailEnd/>
          </a:ln>
        </p:spPr>
        <p:txBody>
          <a:bodyPr vert="horz" wrap="square" lIns="137160" tIns="91440" rIns="13716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4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Sub</a:t>
            </a:r>
            <a:r>
              <a:rPr kumimoji="0" lang="id-ID" altLang="ko-KR" sz="24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id-ID" altLang="ko-KR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nama subrutin</a:t>
            </a:r>
            <a:r>
              <a:rPr kumimoji="0" lang="id-ID" altLang="ko-KR" sz="24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&gt;(</a:t>
            </a:r>
            <a:r>
              <a:rPr kumimoji="0" lang="id-ID" altLang="ko-KR" sz="2400" b="1" i="1" u="none" strike="noStrike" cap="none" normalizeH="0" baseline="0" dirty="0" err="1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ByRef</a:t>
            </a:r>
            <a:r>
              <a:rPr kumimoji="0" lang="id-ID" altLang="ko-KR" sz="24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/</a:t>
            </a:r>
            <a:r>
              <a:rPr kumimoji="0" lang="id-ID" altLang="ko-KR" sz="2400" b="1" i="1" u="none" strike="noStrike" cap="none" normalizeH="0" baseline="0" dirty="0" err="1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ByVal</a:t>
            </a:r>
            <a:r>
              <a:rPr kumimoji="0" lang="id-ID" altLang="ko-KR" sz="24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id-ID" altLang="ko-KR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Va</a:t>
            </a:r>
            <a:r>
              <a:rPr kumimoji="0" lang="en-US" altLang="ko-KR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kumimoji="0" lang="id-ID" altLang="ko-KR" sz="24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id-ID" altLang="ko-KR" sz="24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As </a:t>
            </a:r>
            <a:r>
              <a:rPr kumimoji="0" lang="id-ID" altLang="ko-KR" sz="24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TipeData</a:t>
            </a:r>
            <a:r>
              <a:rPr kumimoji="0" lang="id-ID" altLang="ko-KR" sz="24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id-ID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4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         … blok perintah …</a:t>
            </a:r>
            <a:endParaRPr kumimoji="0" lang="id-ID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4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End Sub</a:t>
            </a:r>
            <a:endParaRPr kumimoji="0" lang="id-ID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0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Pemanggilan </a:t>
            </a:r>
            <a:r>
              <a:rPr lang="en-US" dirty="0" err="1" smtClean="0"/>
              <a:t>Subrutin</a:t>
            </a:r>
            <a:r>
              <a:rPr lang="en-US" dirty="0" smtClean="0"/>
              <a:t> / S</a:t>
            </a:r>
            <a:r>
              <a:rPr lang="id-ID" dirty="0" err="1" smtClean="0"/>
              <a:t>ub</a:t>
            </a:r>
            <a:r>
              <a:rPr lang="id-ID" dirty="0" smtClean="0"/>
              <a:t> </a:t>
            </a:r>
            <a:r>
              <a:rPr lang="en-US" dirty="0" smtClean="0"/>
              <a:t>P</a:t>
            </a:r>
            <a:r>
              <a:rPr lang="id-ID" dirty="0" err="1" smtClean="0"/>
              <a:t>rocedure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Pemanggilan</a:t>
            </a:r>
            <a:r>
              <a:rPr lang="en-US" dirty="0" smtClean="0"/>
              <a:t> sub procedure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tersendiri</a:t>
            </a:r>
            <a:r>
              <a:rPr lang="en-US" dirty="0" smtClean="0"/>
              <a:t> (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terpisah</a:t>
            </a:r>
            <a:r>
              <a:rPr lang="en-US" dirty="0" smtClean="0"/>
              <a:t>),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  <a:endParaRPr lang="id-ID" dirty="0" smtClean="0"/>
          </a:p>
          <a:p>
            <a:pPr algn="just"/>
            <a:endParaRPr lang="id-ID" dirty="0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7112" name="Folded Corner 26"/>
          <p:cNvSpPr>
            <a:spLocks noChangeArrowheads="1"/>
          </p:cNvSpPr>
          <p:nvPr/>
        </p:nvSpPr>
        <p:spPr bwMode="auto">
          <a:xfrm>
            <a:off x="635553" y="2755423"/>
            <a:ext cx="3792431" cy="536844"/>
          </a:xfrm>
          <a:prstGeom prst="foldedCorner">
            <a:avLst>
              <a:gd name="adj" fmla="val 6139"/>
            </a:avLst>
          </a:prstGeom>
          <a:solidFill>
            <a:srgbClr val="D07C79">
              <a:alpha val="30196"/>
            </a:srgbClr>
          </a:solidFill>
          <a:ln w="6350">
            <a:solidFill>
              <a:srgbClr val="969696"/>
            </a:solidFill>
            <a:round/>
            <a:headEnd/>
            <a:tailEnd/>
          </a:ln>
        </p:spPr>
        <p:txBody>
          <a:bodyPr vert="horz" wrap="square" lIns="137160" tIns="91440" rIns="13716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800" b="1" i="1" u="none" strike="noStrike" cap="none" normalizeH="0" baseline="0" dirty="0" err="1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Call</a:t>
            </a:r>
            <a:r>
              <a:rPr kumimoji="0" lang="id-ID" altLang="ko-KR" sz="2800" b="1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id-ID" altLang="ko-KR" sz="28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id-ID" altLang="ko-KR" sz="28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nama </a:t>
            </a:r>
            <a:r>
              <a:rPr kumimoji="0" lang="id-ID" altLang="ko-KR" sz="28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subrutin</a:t>
            </a:r>
            <a:r>
              <a:rPr kumimoji="0" lang="id-ID" altLang="ko-KR" sz="2800" b="0" i="1" u="none" strike="noStrike" cap="none" normalizeH="0" baseline="0" dirty="0" err="1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id-ID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7115" name="Folded Corner 25"/>
          <p:cNvSpPr>
            <a:spLocks noChangeArrowheads="1"/>
          </p:cNvSpPr>
          <p:nvPr/>
        </p:nvSpPr>
        <p:spPr bwMode="auto">
          <a:xfrm>
            <a:off x="635553" y="4105824"/>
            <a:ext cx="3132523" cy="565595"/>
          </a:xfrm>
          <a:prstGeom prst="foldedCorner">
            <a:avLst>
              <a:gd name="adj" fmla="val 6139"/>
            </a:avLst>
          </a:prstGeom>
          <a:solidFill>
            <a:srgbClr val="D07C79">
              <a:alpha val="30196"/>
            </a:srgbClr>
          </a:solidFill>
          <a:ln w="6350">
            <a:solidFill>
              <a:srgbClr val="969696"/>
            </a:solidFill>
            <a:round/>
            <a:headEnd/>
            <a:tailEnd/>
          </a:ln>
        </p:spPr>
        <p:txBody>
          <a:bodyPr vert="horz" wrap="square" lIns="137160" tIns="91440" rIns="13716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800" b="0" i="1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id-ID" altLang="ko-KR" sz="28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nama </a:t>
            </a:r>
            <a:r>
              <a:rPr kumimoji="0" lang="id-ID" altLang="ko-KR" sz="28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subrutin</a:t>
            </a:r>
            <a:r>
              <a:rPr kumimoji="0" lang="id-ID" altLang="ko-KR" sz="2800" b="0" i="1" u="none" strike="noStrike" cap="none" normalizeH="0" baseline="0" dirty="0" err="1" smtClean="0">
                <a:ln>
                  <a:noFill/>
                </a:ln>
                <a:solidFill>
                  <a:srgbClr val="5A5A5A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id-ID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3326500"/>
            <a:ext cx="12394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u="sng" dirty="0" smtClean="0"/>
              <a:t>atau</a:t>
            </a:r>
            <a:endParaRPr lang="id-ID" sz="4000" b="1" u="sn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Jenis </a:t>
            </a:r>
            <a:r>
              <a:rPr lang="id-ID" dirty="0" err="1" smtClean="0"/>
              <a:t>Sub</a:t>
            </a:r>
            <a:r>
              <a:rPr lang="en-US" dirty="0" smtClean="0"/>
              <a:t>r</a:t>
            </a:r>
            <a:r>
              <a:rPr lang="id-ID" dirty="0" err="1" smtClean="0"/>
              <a:t>utin</a:t>
            </a:r>
            <a:r>
              <a:rPr lang="en-US" dirty="0" smtClean="0"/>
              <a:t> / Sub </a:t>
            </a:r>
            <a:r>
              <a:rPr lang="en-US" dirty="0" err="1" smtClean="0"/>
              <a:t>Prosedur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8564"/>
            <a:ext cx="8640959" cy="5326780"/>
          </a:xfrm>
        </p:spPr>
        <p:txBody>
          <a:bodyPr>
            <a:normAutofit/>
          </a:bodyPr>
          <a:lstStyle/>
          <a:p>
            <a:pPr algn="just"/>
            <a:r>
              <a:rPr lang="en-US" sz="2200" dirty="0" err="1" smtClean="0"/>
              <a:t>Pada</a:t>
            </a:r>
            <a:r>
              <a:rPr lang="en-US" sz="2200" dirty="0" smtClean="0"/>
              <a:t> subroutine </a:t>
            </a:r>
            <a:r>
              <a:rPr lang="en-US" sz="2200" dirty="0" err="1" smtClean="0"/>
              <a:t>terdapat</a:t>
            </a:r>
            <a:r>
              <a:rPr lang="en-US" sz="2200" dirty="0" smtClean="0"/>
              <a:t> </a:t>
            </a:r>
            <a:r>
              <a:rPr lang="en-US" sz="2200" b="1" dirty="0" err="1" smtClean="0"/>
              <a:t>dua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tipe</a:t>
            </a:r>
            <a:r>
              <a:rPr lang="en-US" sz="2200" b="1" dirty="0" smtClean="0"/>
              <a:t> </a:t>
            </a:r>
            <a:r>
              <a:rPr lang="en-US" sz="2200" dirty="0" err="1" smtClean="0"/>
              <a:t>yaitu</a:t>
            </a:r>
            <a:r>
              <a:rPr lang="en-US" sz="2200" dirty="0" smtClean="0"/>
              <a:t> </a:t>
            </a:r>
            <a:r>
              <a:rPr lang="en-US" sz="2200" b="1" dirty="0" err="1" smtClean="0"/>
              <a:t>subrutin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prosedur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umum</a:t>
            </a:r>
            <a:r>
              <a:rPr lang="en-US" sz="2200" dirty="0" smtClean="0"/>
              <a:t> (</a:t>
            </a:r>
            <a:r>
              <a:rPr lang="en-US" sz="2200" b="1" dirty="0" smtClean="0">
                <a:solidFill>
                  <a:srgbClr val="FF0000"/>
                </a:solidFill>
              </a:rPr>
              <a:t>General Procedure</a:t>
            </a:r>
            <a:r>
              <a:rPr lang="en-US" sz="2200" dirty="0" smtClean="0"/>
              <a:t>)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b="1" dirty="0" err="1" smtClean="0"/>
              <a:t>prosedur</a:t>
            </a:r>
            <a:r>
              <a:rPr lang="en-US" sz="2200" b="1" dirty="0" smtClean="0"/>
              <a:t> event </a:t>
            </a:r>
            <a:r>
              <a:rPr lang="en-US" sz="2200" dirty="0" smtClean="0">
                <a:solidFill>
                  <a:srgbClr val="FF0000"/>
                </a:solidFill>
              </a:rPr>
              <a:t>(</a:t>
            </a:r>
            <a:r>
              <a:rPr lang="en-US" sz="2200" b="1" dirty="0" smtClean="0">
                <a:solidFill>
                  <a:srgbClr val="FF0000"/>
                </a:solidFill>
              </a:rPr>
              <a:t>Event Procedure</a:t>
            </a:r>
            <a:r>
              <a:rPr lang="en-US" sz="2200" dirty="0" smtClean="0"/>
              <a:t>)</a:t>
            </a:r>
            <a:endParaRPr lang="id-ID" sz="2200" dirty="0" smtClean="0"/>
          </a:p>
          <a:p>
            <a:pPr marL="714375" lvl="0" indent="-357188" algn="just">
              <a:buFont typeface="+mj-lt"/>
              <a:buAutoNum type="arabicPeriod"/>
            </a:pPr>
            <a:r>
              <a:rPr lang="en-US" sz="2200" b="1" dirty="0" err="1" smtClean="0"/>
              <a:t>Prosedur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Umum</a:t>
            </a:r>
            <a:endParaRPr lang="id-ID" sz="2200" b="1" dirty="0" smtClean="0"/>
          </a:p>
          <a:p>
            <a:pPr algn="just">
              <a:buNone/>
            </a:pPr>
            <a:r>
              <a:rPr lang="id-ID" sz="2200" dirty="0" smtClean="0"/>
              <a:t>	</a:t>
            </a:r>
            <a:r>
              <a:rPr lang="id-ID" sz="2200" b="1" dirty="0" smtClean="0"/>
              <a:t>2.</a:t>
            </a:r>
            <a:r>
              <a:rPr lang="id-ID" sz="2200" dirty="0" smtClean="0"/>
              <a:t>  </a:t>
            </a:r>
            <a:r>
              <a:rPr lang="en-US" sz="2200" b="1" dirty="0" err="1" smtClean="0"/>
              <a:t>Prosedur</a:t>
            </a:r>
            <a:r>
              <a:rPr lang="en-US" sz="2200" b="1" dirty="0" smtClean="0"/>
              <a:t> Event</a:t>
            </a:r>
            <a:endParaRPr lang="id-ID" sz="2200" b="1" dirty="0" smtClean="0"/>
          </a:p>
          <a:p>
            <a:pPr algn="just">
              <a:buNone/>
            </a:pPr>
            <a:r>
              <a:rPr lang="id-ID" sz="2200" dirty="0" smtClean="0"/>
              <a:t>	</a:t>
            </a:r>
            <a:endParaRPr lang="id-ID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EMPLATE FTI BAR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FTI BARU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FTI BAR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TI BAR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TI BAR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TI BAR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TI BAR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TI BAR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2459</TotalTime>
  <Words>1286</Words>
  <Application>Microsoft Office PowerPoint</Application>
  <PresentationFormat>On-screen Show (4:3)</PresentationFormat>
  <Paragraphs>154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Cambria</vt:lpstr>
      <vt:lpstr>Tahoma</vt:lpstr>
      <vt:lpstr>Times New Roman</vt:lpstr>
      <vt:lpstr>Theme1</vt:lpstr>
      <vt:lpstr>Pemrograman Visual</vt:lpstr>
      <vt:lpstr>PROSEDUR</vt:lpstr>
      <vt:lpstr>Prosedur</vt:lpstr>
      <vt:lpstr>Keuntungan penggunaan prosedur</vt:lpstr>
      <vt:lpstr>PRSEDUR SUB / SUBRUTINE</vt:lpstr>
      <vt:lpstr>Subrutin / Sub Prosedur</vt:lpstr>
      <vt:lpstr>Subrutin / Sub Prosedur</vt:lpstr>
      <vt:lpstr>Pemanggilan Subrutin / Sub Procedure</vt:lpstr>
      <vt:lpstr>Jenis Subrutin / Sub Prosedur</vt:lpstr>
      <vt:lpstr>Jenis Subrutin / Sub Prosedur</vt:lpstr>
      <vt:lpstr>Jenis Subrutin / Sub Prosedur</vt:lpstr>
      <vt:lpstr>PROSEDUR FUNCTION</vt:lpstr>
      <vt:lpstr>Prosedur Fungsi</vt:lpstr>
      <vt:lpstr>Prosedur Fungsi</vt:lpstr>
      <vt:lpstr>Pemanggilan Prosedur Function</vt:lpstr>
      <vt:lpstr>PARAMETER</vt:lpstr>
      <vt:lpstr>Parameter Dalam Prosedur</vt:lpstr>
      <vt:lpstr>JENIS PARAMETER</vt:lpstr>
      <vt:lpstr>Pengiriman Parameter Secara Nilai (ByVal)</vt:lpstr>
      <vt:lpstr>Pengiriman Parameter Secara Acuan (ByRef)</vt:lpstr>
      <vt:lpstr>Memanggil Prosedur Dengan Parameter</vt:lpstr>
      <vt:lpstr>PERBEDAAN SUBRUTINE dan FUNCTION</vt:lpstr>
      <vt:lpstr>Perbedaan Subrutin dan Prosedur Fungsi</vt:lpstr>
      <vt:lpstr>PROGRAM SUBRUTINE</vt:lpstr>
      <vt:lpstr>Program SubRutin (frmSubrutine)</vt:lpstr>
      <vt:lpstr>Program SubRutin (frmSubrutine)</vt:lpstr>
      <vt:lpstr>Program SubRutin (frmSubrutine)</vt:lpstr>
      <vt:lpstr>Program SubRutin (frmSubrutine)</vt:lpstr>
      <vt:lpstr>Program SubRutin (frmSubrutine)</vt:lpstr>
      <vt:lpstr>Program Tombol Tambah</vt:lpstr>
      <vt:lpstr>Program SubRutin (frmSubrutine)</vt:lpstr>
      <vt:lpstr>Program SubRutin (frmSubrutine)</vt:lpstr>
      <vt:lpstr>Program Tombol Kali</vt:lpstr>
      <vt:lpstr>Program SubRutin (frmSubrutine)</vt:lpstr>
      <vt:lpstr>Program SubRutin (frmSubRutine)</vt:lpstr>
      <vt:lpstr>~ Selesai ~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VB.NET</dc:title>
  <dc:creator>ferdy</dc:creator>
  <cp:lastModifiedBy>sam sinar</cp:lastModifiedBy>
  <cp:revision>295</cp:revision>
  <dcterms:created xsi:type="dcterms:W3CDTF">2005-11-27T18:08:42Z</dcterms:created>
  <dcterms:modified xsi:type="dcterms:W3CDTF">2014-11-17T06:29:57Z</dcterms:modified>
</cp:coreProperties>
</file>