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6" r:id="rId2"/>
    <p:sldId id="450" r:id="rId3"/>
    <p:sldId id="426" r:id="rId4"/>
    <p:sldId id="451" r:id="rId5"/>
    <p:sldId id="452" r:id="rId6"/>
    <p:sldId id="454" r:id="rId7"/>
    <p:sldId id="455" r:id="rId8"/>
    <p:sldId id="456" r:id="rId9"/>
    <p:sldId id="457" r:id="rId10"/>
    <p:sldId id="458" r:id="rId11"/>
    <p:sldId id="459" r:id="rId12"/>
    <p:sldId id="460" r:id="rId13"/>
    <p:sldId id="461" r:id="rId14"/>
    <p:sldId id="462" r:id="rId15"/>
    <p:sldId id="463" r:id="rId16"/>
    <p:sldId id="464" r:id="rId17"/>
    <p:sldId id="465" r:id="rId18"/>
    <p:sldId id="466" r:id="rId19"/>
    <p:sldId id="467" r:id="rId20"/>
    <p:sldId id="468" r:id="rId21"/>
    <p:sldId id="469" r:id="rId22"/>
    <p:sldId id="470" r:id="rId23"/>
    <p:sldId id="472" r:id="rId24"/>
    <p:sldId id="471" r:id="rId25"/>
    <p:sldId id="473" r:id="rId26"/>
    <p:sldId id="474" r:id="rId27"/>
    <p:sldId id="475" r:id="rId28"/>
    <p:sldId id="476" r:id="rId29"/>
    <p:sldId id="477" r:id="rId30"/>
    <p:sldId id="478" r:id="rId31"/>
    <p:sldId id="443" r:id="rId32"/>
    <p:sldId id="479" r:id="rId33"/>
    <p:sldId id="480" r:id="rId34"/>
    <p:sldId id="481" r:id="rId35"/>
    <p:sldId id="482" r:id="rId36"/>
    <p:sldId id="483" r:id="rId37"/>
    <p:sldId id="350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875" autoAdjust="0"/>
    <p:restoredTop sz="94803" autoAdjust="0"/>
  </p:normalViewPr>
  <p:slideViewPr>
    <p:cSldViewPr>
      <p:cViewPr varScale="1">
        <p:scale>
          <a:sx n="81" d="100"/>
          <a:sy n="81" d="100"/>
        </p:scale>
        <p:origin x="108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201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6407F-3D86-41BE-9990-BC8EA9C7BB7E}" type="datetimeFigureOut">
              <a:rPr lang="en-US" smtClean="0"/>
              <a:pPr/>
              <a:t>11/22/2014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020F3-5E53-4600-9FAB-D90CE1F79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10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A47C04-0B95-4E1B-BF40-DC2E18B0C7FD}" type="datetimeFigureOut">
              <a:rPr lang="en-US"/>
              <a:pPr>
                <a:defRPr/>
              </a:pPr>
              <a:t>11/22/2014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0516C33-E6F0-43EA-A4AB-7A20AE8800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81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768A5A-7059-44EA-B563-ECE98EE32B3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0545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5515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2987675" y="0"/>
            <a:ext cx="61563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 descr="Outlined diamond"/>
          <p:cNvSpPr>
            <a:spLocks noChangeArrowheads="1"/>
          </p:cNvSpPr>
          <p:nvPr/>
        </p:nvSpPr>
        <p:spPr bwMode="auto">
          <a:xfrm rot="5400000">
            <a:off x="-1862931" y="1862931"/>
            <a:ext cx="6858000" cy="3132138"/>
          </a:xfrm>
          <a:prstGeom prst="rect">
            <a:avLst/>
          </a:prstGeom>
          <a:pattFill prst="openDmnd">
            <a:fgClr>
              <a:srgbClr val="0000FF"/>
            </a:fgClr>
            <a:bgClr>
              <a:srgbClr val="000055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6" name="Picture 10" descr="logo bl transpara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290513"/>
            <a:ext cx="1512888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93663" y="2492375"/>
            <a:ext cx="2844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UNIVERSITAS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BUDI LUHUR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-28575" y="1858963"/>
            <a:ext cx="31734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FAKULTAS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TEKNOLOGI INFORMASI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584200" y="3279775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www.bl.ac.id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8167688" y="6545263"/>
            <a:ext cx="922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HAL : </a:t>
            </a:r>
            <a:fld id="{B8245AF3-8CB4-4B6E-96FF-777A24932C17}" type="slidenum"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19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563938" y="1484313"/>
            <a:ext cx="489426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191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211638" y="3933825"/>
            <a:ext cx="3632200" cy="165576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46FC1-EB44-4801-9DD5-C26D662CFC02}" type="datetimeFigureOut">
              <a:rPr lang="en-US"/>
              <a:pPr>
                <a:defRPr/>
              </a:pPr>
              <a:t>11/22/2014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549275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549275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1D567-E73A-4A7A-B720-90FCD496847A}" type="datetimeFigureOut">
              <a:rPr lang="en-US"/>
              <a:pPr>
                <a:defRPr/>
              </a:pPr>
              <a:t>11/22/2014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927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8313" y="1628775"/>
            <a:ext cx="8229600" cy="45370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F5333-A205-40CF-9F6B-A9F6ABF8E328}" type="datetimeFigureOut">
              <a:rPr lang="en-US"/>
              <a:pPr>
                <a:defRPr/>
              </a:pPr>
              <a:t>11/22/2014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E1C74-F712-4FC0-8B9F-21152EE6E1AD}" type="datetimeFigureOut">
              <a:rPr lang="en-US"/>
              <a:pPr>
                <a:defRPr/>
              </a:pPr>
              <a:t>11/22/2014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73040-4468-47DF-B300-8089E405BEF2}" type="datetimeFigureOut">
              <a:rPr lang="en-US"/>
              <a:pPr>
                <a:defRPr/>
              </a:pPr>
              <a:t>11/22/2014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66FBF-EB29-43E4-839D-1166F40A05E0}" type="datetimeFigureOut">
              <a:rPr lang="en-US"/>
              <a:pPr>
                <a:defRPr/>
              </a:pPr>
              <a:t>11/22/2014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CEE20-838F-4527-B692-7CEB6ED1F7FA}" type="datetimeFigureOut">
              <a:rPr lang="en-US"/>
              <a:pPr>
                <a:defRPr/>
              </a:pPr>
              <a:t>11/22/2014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5D6FA-FA36-44F8-8270-555C1EB490B9}" type="datetimeFigureOut">
              <a:rPr lang="en-US"/>
              <a:pPr>
                <a:defRPr/>
              </a:pPr>
              <a:t>11/22/2014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o bl transparan"/>
          <p:cNvPicPr>
            <a:picLocks noChangeAspect="1" noChangeArrowheads="1"/>
          </p:cNvPicPr>
          <p:nvPr/>
        </p:nvPicPr>
        <p:blipFill>
          <a:blip r:embed="rId14">
            <a:lum bright="70000" contrast="-70000"/>
          </a:blip>
          <a:srcRect/>
          <a:stretch>
            <a:fillRect/>
          </a:stretch>
        </p:blipFill>
        <p:spPr bwMode="auto">
          <a:xfrm>
            <a:off x="2700338" y="1557338"/>
            <a:ext cx="3671887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55612"/>
            <a:ext cx="8229600" cy="742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70001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0887" name="Text Box 7"/>
          <p:cNvSpPr txBox="1">
            <a:spLocks noChangeArrowheads="1"/>
          </p:cNvSpPr>
          <p:nvPr/>
        </p:nvSpPr>
        <p:spPr bwMode="auto">
          <a:xfrm>
            <a:off x="0" y="17463"/>
            <a:ext cx="9144000" cy="366712"/>
          </a:xfrm>
          <a:prstGeom prst="rect">
            <a:avLst/>
          </a:prstGeom>
          <a:gradFill rotWithShape="1">
            <a:gsLst>
              <a:gs pos="0">
                <a:srgbClr val="0000FF">
                  <a:gamma/>
                  <a:shade val="46275"/>
                  <a:invGamma/>
                </a:srgbClr>
              </a:gs>
              <a:gs pos="50000">
                <a:srgbClr val="0000FF"/>
              </a:gs>
              <a:gs pos="100000">
                <a:srgbClr val="0000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00FF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FAKULTAS TEKNOLOGI INFORMASI - UNIVERSITAS BUDI LUHUR</a:t>
            </a:r>
          </a:p>
        </p:txBody>
      </p:sp>
      <p:sp>
        <p:nvSpPr>
          <p:cNvPr id="250892" name="Rectangle 12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gradFill rotWithShape="1">
            <a:gsLst>
              <a:gs pos="0">
                <a:srgbClr val="0000FF">
                  <a:gamma/>
                  <a:shade val="33333"/>
                  <a:invGamma/>
                </a:srgbClr>
              </a:gs>
              <a:gs pos="50000">
                <a:srgbClr val="0000FF"/>
              </a:gs>
              <a:gs pos="100000">
                <a:srgbClr val="0000FF">
                  <a:gamma/>
                  <a:shade val="3333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00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50897" name="Text Box 17"/>
          <p:cNvSpPr txBox="1">
            <a:spLocks noChangeArrowheads="1"/>
          </p:cNvSpPr>
          <p:nvPr/>
        </p:nvSpPr>
        <p:spPr bwMode="auto">
          <a:xfrm>
            <a:off x="8015320" y="6526213"/>
            <a:ext cx="1128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HAL : </a:t>
            </a:r>
            <a:fld id="{5CDF746A-C359-42EE-82E7-3C1D0EAE41FA}" type="slidenum"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32" y="6552812"/>
            <a:ext cx="8015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>
                <a:solidFill>
                  <a:schemeClr val="bg1"/>
                </a:solidFill>
              </a:rPr>
              <a:t>September 2014</a:t>
            </a:r>
            <a:r>
              <a:rPr lang="en-US" sz="1200" b="1" baseline="0" dirty="0" smtClean="0">
                <a:solidFill>
                  <a:schemeClr val="bg1"/>
                </a:solidFill>
              </a:rPr>
              <a:t> // </a:t>
            </a:r>
            <a:r>
              <a:rPr lang="en-US" sz="1200" b="1" baseline="0" dirty="0" err="1" smtClean="0">
                <a:solidFill>
                  <a:schemeClr val="bg1"/>
                </a:solidFill>
              </a:rPr>
              <a:t>Pemrograman</a:t>
            </a:r>
            <a:r>
              <a:rPr lang="en-US" sz="1200" b="1" baseline="0" dirty="0" smtClean="0">
                <a:solidFill>
                  <a:schemeClr val="bg1"/>
                </a:solidFill>
              </a:rPr>
              <a:t> Visual // </a:t>
            </a:r>
            <a:r>
              <a:rPr lang="en-US" sz="1200" b="1" baseline="0" dirty="0" err="1" smtClean="0">
                <a:solidFill>
                  <a:schemeClr val="bg1"/>
                </a:solidFill>
              </a:rPr>
              <a:t>Gasal</a:t>
            </a:r>
            <a:r>
              <a:rPr lang="en-US" sz="1200" b="1" baseline="0" dirty="0" smtClean="0">
                <a:solidFill>
                  <a:schemeClr val="bg1"/>
                </a:solidFill>
              </a:rPr>
              <a:t> 2014/2015 // </a:t>
            </a:r>
            <a:r>
              <a:rPr lang="en-US" sz="1200" b="1" baseline="0" dirty="0" err="1" smtClean="0">
                <a:solidFill>
                  <a:schemeClr val="bg1"/>
                </a:solidFill>
              </a:rPr>
              <a:t>Atik</a:t>
            </a:r>
            <a:r>
              <a:rPr lang="en-US" sz="1200" b="1" baseline="0" dirty="0" smtClean="0">
                <a:solidFill>
                  <a:schemeClr val="bg1"/>
                </a:solidFill>
              </a:rPr>
              <a:t> Ariesta, </a:t>
            </a:r>
            <a:r>
              <a:rPr lang="en-US" sz="1200" b="1" baseline="0" dirty="0" err="1" smtClean="0">
                <a:solidFill>
                  <a:schemeClr val="bg1"/>
                </a:solidFill>
              </a:rPr>
              <a:t>Jati</a:t>
            </a:r>
            <a:r>
              <a:rPr lang="en-US" sz="1200" b="1" baseline="0" dirty="0" smtClean="0">
                <a:solidFill>
                  <a:schemeClr val="bg1"/>
                </a:solidFill>
              </a:rPr>
              <a:t> Lestari, </a:t>
            </a:r>
            <a:r>
              <a:rPr lang="en-US" sz="1200" b="1" baseline="0" dirty="0" err="1" smtClean="0">
                <a:solidFill>
                  <a:schemeClr val="bg1"/>
                </a:solidFill>
              </a:rPr>
              <a:t>Samsinar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3214688" y="1484313"/>
            <a:ext cx="5929312" cy="1470025"/>
          </a:xfrm>
        </p:spPr>
        <p:txBody>
          <a:bodyPr/>
          <a:lstStyle/>
          <a:p>
            <a:pPr eaLnBrk="1" hangingPunct="1"/>
            <a:r>
              <a:rPr lang="en-US" dirty="0" err="1" smtClean="0"/>
              <a:t>Pemrograman</a:t>
            </a:r>
            <a:r>
              <a:rPr lang="en-US" dirty="0" smtClean="0"/>
              <a:t> Visual</a:t>
            </a:r>
          </a:p>
        </p:txBody>
      </p:sp>
      <p:sp>
        <p:nvSpPr>
          <p:cNvPr id="1536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Pertemuan</a:t>
            </a:r>
            <a:r>
              <a:rPr lang="en-US" dirty="0" smtClean="0"/>
              <a:t> </a:t>
            </a:r>
            <a:r>
              <a:rPr lang="id-ID" dirty="0" smtClean="0"/>
              <a:t>1</a:t>
            </a:r>
            <a:r>
              <a:rPr lang="en-US" smtClean="0"/>
              <a:t>2</a:t>
            </a:r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4214517" y="5180774"/>
            <a:ext cx="3632200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dirty="0" err="1" smtClean="0"/>
              <a:t>Gasal</a:t>
            </a:r>
            <a:r>
              <a:rPr lang="en-US" dirty="0"/>
              <a:t> </a:t>
            </a:r>
            <a:r>
              <a:rPr lang="en-US" dirty="0" smtClean="0"/>
              <a:t>2014/2015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Jenis-Jenis Fungsi Matematika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sz="2400" dirty="0" smtClean="0"/>
              <a:t>Abs()</a:t>
            </a:r>
          </a:p>
          <a:p>
            <a:pPr lvl="1" algn="just"/>
            <a:r>
              <a:rPr lang="en-US" sz="2400" dirty="0" err="1" smtClean="0"/>
              <a:t>Fungsi</a:t>
            </a:r>
            <a:r>
              <a:rPr lang="en-US" sz="2400" dirty="0" smtClean="0"/>
              <a:t> Abs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Absolut</a:t>
            </a:r>
            <a:endParaRPr lang="id-ID" sz="2400" dirty="0" smtClean="0"/>
          </a:p>
          <a:p>
            <a:pPr algn="just"/>
            <a:r>
              <a:rPr lang="id-ID" sz="2400" dirty="0" smtClean="0"/>
              <a:t>Atan()</a:t>
            </a:r>
          </a:p>
          <a:p>
            <a:pPr lvl="1" algn="just"/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Atan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arc </a:t>
            </a:r>
            <a:r>
              <a:rPr lang="en-US" sz="2400" dirty="0" err="1" smtClean="0"/>
              <a:t>tangen</a:t>
            </a:r>
            <a:r>
              <a:rPr lang="en-US" sz="2400" dirty="0" smtClean="0"/>
              <a:t> (</a:t>
            </a:r>
            <a:r>
              <a:rPr lang="en-US" sz="2400" dirty="0" err="1" smtClean="0"/>
              <a:t>dalam</a:t>
            </a:r>
            <a:r>
              <a:rPr lang="en-US" sz="2400" dirty="0" smtClean="0"/>
              <a:t> radian)</a:t>
            </a:r>
            <a:endParaRPr lang="id-ID" sz="2400" dirty="0" smtClean="0"/>
          </a:p>
          <a:p>
            <a:pPr algn="just"/>
            <a:r>
              <a:rPr lang="id-ID" sz="2400" dirty="0" smtClean="0"/>
              <a:t>Ceiling()</a:t>
            </a:r>
          </a:p>
          <a:p>
            <a:pPr lvl="1" algn="just"/>
            <a:r>
              <a:rPr lang="en-US" sz="2400" dirty="0" err="1" smtClean="0"/>
              <a:t>Fungsi</a:t>
            </a:r>
            <a:r>
              <a:rPr lang="en-US" sz="2400" dirty="0" smtClean="0"/>
              <a:t> Ceiling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membulatkan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peca</a:t>
            </a:r>
            <a:r>
              <a:rPr lang="id-ID" sz="2400" dirty="0" smtClean="0"/>
              <a:t>h</a:t>
            </a:r>
            <a:r>
              <a:rPr lang="en-US" sz="2400" dirty="0" smtClean="0"/>
              <a:t>an (</a:t>
            </a:r>
            <a:r>
              <a:rPr lang="en-US" sz="2400" dirty="0" err="1" smtClean="0"/>
              <a:t>desimal</a:t>
            </a:r>
            <a:r>
              <a:rPr lang="en-US" sz="2400" dirty="0" smtClean="0"/>
              <a:t>)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pembulatan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endParaRPr lang="id-ID" sz="2400" dirty="0" smtClean="0"/>
          </a:p>
          <a:p>
            <a:pPr algn="just"/>
            <a:r>
              <a:rPr lang="id-ID" sz="2400" dirty="0" smtClean="0"/>
              <a:t>Cos()</a:t>
            </a:r>
          </a:p>
          <a:p>
            <a:pPr lvl="1" algn="just"/>
            <a:r>
              <a:rPr lang="en-US" sz="2400" dirty="0" err="1" smtClean="0"/>
              <a:t>Fungsi</a:t>
            </a:r>
            <a:r>
              <a:rPr lang="en-US" sz="2400" dirty="0" smtClean="0"/>
              <a:t> Cos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kosinus</a:t>
            </a:r>
            <a:r>
              <a:rPr lang="en-US" sz="2400" dirty="0" smtClean="0"/>
              <a:t> (</a:t>
            </a:r>
            <a:r>
              <a:rPr lang="en-US" sz="2400" dirty="0" err="1" smtClean="0"/>
              <a:t>dalam</a:t>
            </a:r>
            <a:r>
              <a:rPr lang="en-US" sz="2400" dirty="0" smtClean="0"/>
              <a:t> radian).</a:t>
            </a:r>
            <a:endParaRPr lang="id-ID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Jenis-Jenis Fungsi Matematika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 smtClean="0"/>
              <a:t>Exp()</a:t>
            </a:r>
          </a:p>
          <a:p>
            <a:pPr lvl="1"/>
            <a:r>
              <a:rPr lang="en-US" sz="2400" dirty="0" err="1" smtClean="0"/>
              <a:t>Fungsi</a:t>
            </a:r>
            <a:r>
              <a:rPr lang="en-US" sz="2400" dirty="0" smtClean="0"/>
              <a:t> Exp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basis </a:t>
            </a:r>
            <a:r>
              <a:rPr lang="en-US" sz="2400" dirty="0" err="1" smtClean="0"/>
              <a:t>logaritma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eksponensial</a:t>
            </a:r>
            <a:endParaRPr lang="id-ID" sz="2400" dirty="0" smtClean="0"/>
          </a:p>
          <a:p>
            <a:r>
              <a:rPr lang="id-ID" sz="2400" dirty="0" smtClean="0"/>
              <a:t>Floor()</a:t>
            </a:r>
          </a:p>
          <a:p>
            <a:pPr lvl="1"/>
            <a:r>
              <a:rPr lang="en-US" sz="2400" dirty="0" err="1" smtClean="0"/>
              <a:t>Fungsi</a:t>
            </a:r>
            <a:r>
              <a:rPr lang="en-US" sz="2400" dirty="0" smtClean="0"/>
              <a:t> Floor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membulatkan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pecahan</a:t>
            </a:r>
            <a:r>
              <a:rPr lang="en-US" sz="2400" dirty="0" smtClean="0"/>
              <a:t> (</a:t>
            </a:r>
            <a:r>
              <a:rPr lang="en-US" sz="2400" dirty="0" err="1" smtClean="0"/>
              <a:t>desimal</a:t>
            </a:r>
            <a:r>
              <a:rPr lang="en-US" sz="2400" dirty="0" smtClean="0"/>
              <a:t>)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pembulatan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bawah</a:t>
            </a:r>
            <a:endParaRPr lang="id-ID" sz="2400" dirty="0" smtClean="0"/>
          </a:p>
          <a:p>
            <a:r>
              <a:rPr lang="id-ID" sz="2400" dirty="0" smtClean="0"/>
              <a:t>int()</a:t>
            </a:r>
          </a:p>
          <a:p>
            <a:pPr lvl="1"/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integer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Number</a:t>
            </a:r>
            <a:endParaRPr lang="id-ID" sz="2400" dirty="0" smtClean="0"/>
          </a:p>
          <a:p>
            <a:r>
              <a:rPr lang="id-ID" sz="2400" dirty="0" smtClean="0"/>
              <a:t>Log()</a:t>
            </a:r>
          </a:p>
          <a:p>
            <a:pPr lvl="1"/>
            <a:r>
              <a:rPr lang="en-US" sz="2400" dirty="0" err="1" smtClean="0"/>
              <a:t>Fungsi</a:t>
            </a:r>
            <a:r>
              <a:rPr lang="en-US" sz="2400" dirty="0" smtClean="0"/>
              <a:t> Log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logaritma</a:t>
            </a:r>
            <a:r>
              <a:rPr lang="en-US" sz="2400" dirty="0" smtClean="0"/>
              <a:t> natural basis e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ekspresi</a:t>
            </a:r>
            <a:r>
              <a:rPr lang="en-US" sz="2400" dirty="0" smtClean="0"/>
              <a:t> </a:t>
            </a:r>
            <a:r>
              <a:rPr lang="en-US" sz="2400" dirty="0" err="1" smtClean="0"/>
              <a:t>angka</a:t>
            </a:r>
            <a:r>
              <a:rPr lang="en-US" sz="2400" dirty="0" smtClean="0"/>
              <a:t>.</a:t>
            </a:r>
            <a:endParaRPr lang="id-ID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Jenis-Jenis Fungsi Matematika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 smtClean="0"/>
              <a:t>Log10()</a:t>
            </a:r>
          </a:p>
          <a:p>
            <a:pPr lvl="1"/>
            <a:r>
              <a:rPr lang="en-US" sz="2400" dirty="0" err="1" smtClean="0"/>
              <a:t>Fungsi</a:t>
            </a:r>
            <a:r>
              <a:rPr lang="en-US" sz="2400" dirty="0" smtClean="0"/>
              <a:t> Log10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logaritma</a:t>
            </a:r>
            <a:r>
              <a:rPr lang="en-US" sz="2400" dirty="0" smtClean="0"/>
              <a:t> basis 10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ekspresi</a:t>
            </a:r>
            <a:r>
              <a:rPr lang="en-US" sz="2400" dirty="0" smtClean="0"/>
              <a:t> </a:t>
            </a:r>
            <a:r>
              <a:rPr lang="en-US" sz="2400" dirty="0" err="1" smtClean="0"/>
              <a:t>angka</a:t>
            </a:r>
            <a:endParaRPr lang="id-ID" sz="2400" dirty="0" smtClean="0"/>
          </a:p>
          <a:p>
            <a:r>
              <a:rPr lang="id-ID" sz="2400" dirty="0" smtClean="0"/>
              <a:t>Hex()</a:t>
            </a:r>
          </a:p>
          <a:p>
            <a:pPr lvl="1"/>
            <a:r>
              <a:rPr lang="en-US" sz="2400" dirty="0" err="1" smtClean="0"/>
              <a:t>Fungsi</a:t>
            </a:r>
            <a:r>
              <a:rPr lang="en-US" sz="2400" dirty="0" smtClean="0"/>
              <a:t> Hex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hexadecimal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ekspresi</a:t>
            </a:r>
            <a:r>
              <a:rPr lang="en-US" sz="2400" dirty="0" smtClean="0"/>
              <a:t> </a:t>
            </a:r>
            <a:r>
              <a:rPr lang="en-US" sz="2400" dirty="0" err="1" smtClean="0"/>
              <a:t>angka</a:t>
            </a:r>
            <a:r>
              <a:rPr lang="en-US" sz="2400" dirty="0" smtClean="0"/>
              <a:t> </a:t>
            </a:r>
            <a:r>
              <a:rPr lang="en-US" sz="2400" dirty="0" err="1" smtClean="0"/>
              <a:t>desimal</a:t>
            </a:r>
            <a:endParaRPr lang="id-ID" sz="2400" dirty="0" smtClean="0"/>
          </a:p>
          <a:p>
            <a:r>
              <a:rPr lang="id-ID" sz="2400" dirty="0" smtClean="0"/>
              <a:t>Oct()</a:t>
            </a:r>
          </a:p>
          <a:p>
            <a:pPr lvl="1"/>
            <a:r>
              <a:rPr lang="en-US" sz="2400" dirty="0" err="1" smtClean="0"/>
              <a:t>Fungsi</a:t>
            </a:r>
            <a:r>
              <a:rPr lang="en-US" sz="2400" dirty="0" smtClean="0"/>
              <a:t> Oct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octal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ekspresi</a:t>
            </a:r>
            <a:r>
              <a:rPr lang="en-US" sz="2400" dirty="0" smtClean="0"/>
              <a:t> </a:t>
            </a:r>
            <a:r>
              <a:rPr lang="en-US" sz="2400" dirty="0" err="1" smtClean="0"/>
              <a:t>angka</a:t>
            </a:r>
            <a:r>
              <a:rPr lang="en-US" sz="2400" dirty="0" smtClean="0"/>
              <a:t> </a:t>
            </a:r>
            <a:r>
              <a:rPr lang="en-US" sz="2400" dirty="0" err="1" smtClean="0"/>
              <a:t>desimal</a:t>
            </a:r>
            <a:endParaRPr lang="id-ID" sz="2400" dirty="0" smtClean="0"/>
          </a:p>
          <a:p>
            <a:r>
              <a:rPr lang="id-ID" sz="2400" dirty="0" smtClean="0"/>
              <a:t>Mod()</a:t>
            </a:r>
          </a:p>
          <a:p>
            <a:pPr lvl="1"/>
            <a:r>
              <a:rPr lang="en-US" sz="2400" dirty="0" err="1" smtClean="0"/>
              <a:t>Fungsi</a:t>
            </a:r>
            <a:r>
              <a:rPr lang="en-US" sz="2400" dirty="0" smtClean="0"/>
              <a:t> Mod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sisa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dibagi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lainnya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endParaRPr lang="id-ID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Jenis-Jenis Fungsi Matematika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sz="2200" dirty="0" smtClean="0"/>
              <a:t>Round()</a:t>
            </a:r>
          </a:p>
          <a:p>
            <a:pPr lvl="1" algn="just"/>
            <a:r>
              <a:rPr lang="en-US" sz="2200" dirty="0" err="1" smtClean="0"/>
              <a:t>Fungsi</a:t>
            </a:r>
            <a:r>
              <a:rPr lang="en-US" sz="2200" dirty="0" smtClean="0"/>
              <a:t> Round </a:t>
            </a:r>
            <a:r>
              <a:rPr lang="en-US" sz="2200" dirty="0" err="1" smtClean="0"/>
              <a:t>digunakan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membulatkan</a:t>
            </a:r>
            <a:r>
              <a:rPr lang="en-US" sz="2200" dirty="0" smtClean="0"/>
              <a:t> </a:t>
            </a:r>
            <a:r>
              <a:rPr lang="en-US" sz="2200" dirty="0" err="1" smtClean="0"/>
              <a:t>angka</a:t>
            </a:r>
            <a:r>
              <a:rPr lang="en-US" sz="2200" dirty="0" smtClean="0"/>
              <a:t> </a:t>
            </a:r>
            <a:r>
              <a:rPr lang="en-US" sz="2200" dirty="0" err="1" smtClean="0"/>
              <a:t>sampai</a:t>
            </a:r>
            <a:r>
              <a:rPr lang="en-US" sz="2200" dirty="0" smtClean="0"/>
              <a:t> </a:t>
            </a:r>
            <a:r>
              <a:rPr lang="en-US" sz="2200" dirty="0" err="1" smtClean="0"/>
              <a:t>desimal</a:t>
            </a:r>
            <a:r>
              <a:rPr lang="en-US" sz="2200" dirty="0" smtClean="0"/>
              <a:t> </a:t>
            </a:r>
            <a:r>
              <a:rPr lang="en-US" sz="2200" dirty="0" err="1" smtClean="0"/>
              <a:t>tertentu</a:t>
            </a:r>
            <a:endParaRPr lang="id-ID" sz="2200" dirty="0" smtClean="0"/>
          </a:p>
          <a:p>
            <a:pPr algn="just"/>
            <a:r>
              <a:rPr lang="id-ID" sz="2200" dirty="0" smtClean="0"/>
              <a:t>Sin()</a:t>
            </a:r>
          </a:p>
          <a:p>
            <a:pPr lvl="1" algn="just"/>
            <a:r>
              <a:rPr lang="en-US" sz="2200" dirty="0" err="1" smtClean="0"/>
              <a:t>Fungsi</a:t>
            </a:r>
            <a:r>
              <a:rPr lang="en-US" sz="2200" dirty="0" smtClean="0"/>
              <a:t> Sin </a:t>
            </a:r>
            <a:r>
              <a:rPr lang="en-US" sz="2200" dirty="0" err="1" smtClean="0"/>
              <a:t>digunakan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menghasilkan</a:t>
            </a:r>
            <a:r>
              <a:rPr lang="en-US" sz="2200" dirty="0" smtClean="0"/>
              <a:t> </a:t>
            </a:r>
            <a:r>
              <a:rPr lang="en-US" sz="2200" dirty="0" err="1" smtClean="0"/>
              <a:t>nilai</a:t>
            </a:r>
            <a:r>
              <a:rPr lang="en-US" sz="2200" dirty="0" smtClean="0"/>
              <a:t> sinus. </a:t>
            </a:r>
            <a:r>
              <a:rPr lang="en-US" sz="2200" dirty="0" err="1" smtClean="0"/>
              <a:t>Nilai</a:t>
            </a:r>
            <a:r>
              <a:rPr lang="en-US" sz="2200" dirty="0" smtClean="0"/>
              <a:t> </a:t>
            </a:r>
            <a:r>
              <a:rPr lang="en-US" sz="2200" dirty="0" err="1" smtClean="0"/>
              <a:t>numerik</a:t>
            </a:r>
            <a:r>
              <a:rPr lang="en-US" sz="2200" dirty="0" smtClean="0"/>
              <a:t>/number yang </a:t>
            </a:r>
            <a:r>
              <a:rPr lang="en-US" sz="2200" dirty="0" err="1" smtClean="0"/>
              <a:t>diberikan</a:t>
            </a:r>
            <a:r>
              <a:rPr lang="en-US" sz="2200" dirty="0" smtClean="0"/>
              <a:t> </a:t>
            </a:r>
            <a:r>
              <a:rPr lang="en-US" sz="2200" dirty="0" err="1" smtClean="0"/>
              <a:t>harus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bentuk</a:t>
            </a:r>
            <a:r>
              <a:rPr lang="en-US" sz="2200" dirty="0" smtClean="0"/>
              <a:t> Radian </a:t>
            </a:r>
            <a:r>
              <a:rPr lang="en-US" sz="2200" dirty="0" err="1" smtClean="0"/>
              <a:t>bukan</a:t>
            </a:r>
            <a:r>
              <a:rPr lang="en-US" sz="2200" dirty="0" smtClean="0"/>
              <a:t> </a:t>
            </a:r>
            <a:r>
              <a:rPr lang="en-US" sz="2200" dirty="0" err="1" smtClean="0"/>
              <a:t>derajat</a:t>
            </a:r>
            <a:endParaRPr lang="id-ID" sz="2200" dirty="0" smtClean="0"/>
          </a:p>
          <a:p>
            <a:pPr algn="just"/>
            <a:r>
              <a:rPr lang="id-ID" sz="2200" dirty="0" smtClean="0"/>
              <a:t>Sqrt()</a:t>
            </a:r>
          </a:p>
          <a:p>
            <a:pPr lvl="1" algn="just"/>
            <a:r>
              <a:rPr lang="en-US" sz="2200" dirty="0" err="1" smtClean="0"/>
              <a:t>Fungsi</a:t>
            </a:r>
            <a:r>
              <a:rPr lang="en-US" sz="2200" dirty="0" smtClean="0"/>
              <a:t> </a:t>
            </a:r>
            <a:r>
              <a:rPr lang="en-US" sz="2200" dirty="0" err="1" smtClean="0"/>
              <a:t>Sqrt</a:t>
            </a:r>
            <a:r>
              <a:rPr lang="en-US" sz="2200" dirty="0" smtClean="0"/>
              <a:t> </a:t>
            </a:r>
            <a:r>
              <a:rPr lang="en-US" sz="2200" dirty="0" err="1" smtClean="0"/>
              <a:t>digunakan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menentukan</a:t>
            </a:r>
            <a:r>
              <a:rPr lang="en-US" sz="2200" dirty="0" smtClean="0"/>
              <a:t> </a:t>
            </a:r>
            <a:r>
              <a:rPr lang="en-US" sz="2200" dirty="0" err="1" smtClean="0"/>
              <a:t>akar</a:t>
            </a:r>
            <a:r>
              <a:rPr lang="en-US" sz="2200" dirty="0" smtClean="0"/>
              <a:t> </a:t>
            </a:r>
            <a:r>
              <a:rPr lang="en-US" sz="2200" dirty="0" err="1" smtClean="0"/>
              <a:t>kwadrat</a:t>
            </a:r>
            <a:r>
              <a:rPr lang="en-US" sz="2200" dirty="0" smtClean="0"/>
              <a:t>.</a:t>
            </a:r>
            <a:endParaRPr lang="id-ID" sz="2200" dirty="0" smtClean="0"/>
          </a:p>
          <a:p>
            <a:pPr algn="just"/>
            <a:r>
              <a:rPr lang="id-ID" sz="2200" dirty="0" smtClean="0"/>
              <a:t>Tan()</a:t>
            </a:r>
          </a:p>
          <a:p>
            <a:pPr lvl="1" algn="just"/>
            <a:r>
              <a:rPr lang="en-US" sz="2200" dirty="0" err="1" smtClean="0"/>
              <a:t>Fungsi</a:t>
            </a:r>
            <a:r>
              <a:rPr lang="en-US" sz="2200" dirty="0" smtClean="0"/>
              <a:t> Tan </a:t>
            </a:r>
            <a:r>
              <a:rPr lang="en-US" sz="2200" dirty="0" err="1" smtClean="0"/>
              <a:t>digunakan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menghasilkan</a:t>
            </a:r>
            <a:r>
              <a:rPr lang="en-US" sz="2200" dirty="0" smtClean="0"/>
              <a:t> </a:t>
            </a:r>
            <a:r>
              <a:rPr lang="en-US" sz="2200" dirty="0" err="1" smtClean="0"/>
              <a:t>nilai</a:t>
            </a:r>
            <a:r>
              <a:rPr lang="en-US" sz="2200" dirty="0" smtClean="0"/>
              <a:t> </a:t>
            </a:r>
            <a:r>
              <a:rPr lang="en-US" sz="2200" dirty="0" err="1" smtClean="0"/>
              <a:t>tangen</a:t>
            </a:r>
            <a:r>
              <a:rPr lang="en-US" sz="2200" dirty="0" smtClean="0"/>
              <a:t>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suatu</a:t>
            </a:r>
            <a:r>
              <a:rPr lang="en-US" sz="2200" dirty="0" smtClean="0"/>
              <a:t> </a:t>
            </a:r>
            <a:r>
              <a:rPr lang="en-US" sz="2200" dirty="0" err="1" smtClean="0"/>
              <a:t>sudut</a:t>
            </a:r>
            <a:r>
              <a:rPr lang="en-US" sz="2200" dirty="0" smtClean="0"/>
              <a:t>. </a:t>
            </a:r>
            <a:r>
              <a:rPr lang="en-US" sz="2200" dirty="0" err="1" smtClean="0"/>
              <a:t>Nilai</a:t>
            </a:r>
            <a:r>
              <a:rPr lang="en-US" sz="2200" dirty="0" smtClean="0"/>
              <a:t> </a:t>
            </a:r>
            <a:r>
              <a:rPr lang="en-US" sz="2200" dirty="0" err="1" smtClean="0"/>
              <a:t>ekspresinya</a:t>
            </a:r>
            <a:r>
              <a:rPr lang="en-US" sz="2200" dirty="0" smtClean="0"/>
              <a:t> </a:t>
            </a:r>
            <a:r>
              <a:rPr lang="en-US" sz="2200" dirty="0" err="1" smtClean="0"/>
              <a:t>harus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radian</a:t>
            </a:r>
            <a:endParaRPr lang="id-ID" sz="2200" dirty="0" smtClean="0"/>
          </a:p>
          <a:p>
            <a:pPr algn="just"/>
            <a:endParaRPr lang="id-ID" sz="2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Fungsi Tanggal dan Jam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Jenis-Jenis Fungsi Tanggal dan Jam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 smtClean="0"/>
              <a:t>Now()</a:t>
            </a:r>
          </a:p>
          <a:p>
            <a:pPr lvl="1"/>
            <a:r>
              <a:rPr lang="en-US" sz="2400" dirty="0" err="1" smtClean="0"/>
              <a:t>Fungsi</a:t>
            </a:r>
            <a:r>
              <a:rPr lang="en-US" sz="2400" dirty="0" smtClean="0"/>
              <a:t> Now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tanggal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endParaRPr lang="id-ID" sz="2400" dirty="0" smtClean="0"/>
          </a:p>
          <a:p>
            <a:r>
              <a:rPr lang="id-ID" sz="2400" dirty="0" smtClean="0"/>
              <a:t>DateAdd()</a:t>
            </a:r>
          </a:p>
          <a:p>
            <a:pPr lvl="1"/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DateAdd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menambah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tanggal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interval</a:t>
            </a:r>
            <a:endParaRPr lang="id-ID" sz="2400" dirty="0" smtClean="0"/>
          </a:p>
          <a:p>
            <a:r>
              <a:rPr lang="id-ID" sz="2400" dirty="0" smtClean="0"/>
              <a:t>DateDiff()</a:t>
            </a:r>
          </a:p>
          <a:p>
            <a:pPr lvl="1"/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DateDiff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selisih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tanggal</a:t>
            </a:r>
            <a:r>
              <a:rPr lang="en-US" sz="2400" dirty="0" smtClean="0"/>
              <a:t> </a:t>
            </a:r>
            <a:r>
              <a:rPr lang="en-US" sz="2400" dirty="0" err="1" smtClean="0"/>
              <a:t>sebesar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intervalnya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r>
              <a:rPr lang="id-ID" sz="2400" dirty="0" smtClean="0"/>
              <a:t>DatePart()</a:t>
            </a:r>
          </a:p>
          <a:p>
            <a:pPr lvl="1"/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DatePart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mengambil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tanggal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diuji</a:t>
            </a:r>
            <a:r>
              <a:rPr lang="en-US" sz="2400" dirty="0" smtClean="0"/>
              <a:t>.</a:t>
            </a:r>
            <a:endParaRPr lang="id-ID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Jenis-Jenis Fungsi Tanggal dan Jam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000" dirty="0" smtClean="0"/>
              <a:t>DateValue()</a:t>
            </a:r>
          </a:p>
          <a:p>
            <a:pPr lvl="1"/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DateValue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mengubah</a:t>
            </a:r>
            <a:r>
              <a:rPr lang="en-US" sz="2000" dirty="0" smtClean="0"/>
              <a:t> data </a:t>
            </a:r>
            <a:r>
              <a:rPr lang="en-US" sz="2000" dirty="0" err="1" smtClean="0"/>
              <a:t>teks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data </a:t>
            </a:r>
            <a:r>
              <a:rPr lang="en-US" sz="2000" dirty="0" err="1" smtClean="0"/>
              <a:t>tanggal</a:t>
            </a:r>
            <a:endParaRPr lang="id-ID" sz="2000" dirty="0" smtClean="0"/>
          </a:p>
          <a:p>
            <a:r>
              <a:rPr lang="id-ID" sz="2000" dirty="0" smtClean="0"/>
              <a:t>Day()</a:t>
            </a:r>
          </a:p>
          <a:p>
            <a:pPr lvl="1"/>
            <a:r>
              <a:rPr lang="en-US" sz="2000" dirty="0" err="1" smtClean="0"/>
              <a:t>Fungsi</a:t>
            </a:r>
            <a:r>
              <a:rPr lang="en-US" sz="2000" dirty="0" smtClean="0"/>
              <a:t> day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menghasilkan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angka</a:t>
            </a:r>
            <a:r>
              <a:rPr lang="en-US" sz="2000" dirty="0" smtClean="0"/>
              <a:t> </a:t>
            </a:r>
            <a:r>
              <a:rPr lang="en-US" sz="2000" dirty="0" err="1" smtClean="0"/>
              <a:t>hari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tanggal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ditentukan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argumen</a:t>
            </a:r>
            <a:r>
              <a:rPr lang="en-US" sz="2000" dirty="0" smtClean="0"/>
              <a:t>. </a:t>
            </a:r>
            <a:r>
              <a:rPr lang="en-US" sz="2000" dirty="0" err="1" smtClean="0"/>
              <a:t>Nilainya</a:t>
            </a:r>
            <a:r>
              <a:rPr lang="en-US" sz="2000" dirty="0" smtClean="0"/>
              <a:t>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1 </a:t>
            </a:r>
            <a:r>
              <a:rPr lang="en-US" sz="2000" dirty="0" err="1" smtClean="0"/>
              <a:t>sampai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31</a:t>
            </a:r>
            <a:endParaRPr lang="id-ID" sz="2000" dirty="0" smtClean="0"/>
          </a:p>
          <a:p>
            <a:r>
              <a:rPr lang="id-ID" sz="2000" dirty="0" smtClean="0"/>
              <a:t>Hour()</a:t>
            </a:r>
          </a:p>
          <a:p>
            <a:pPr lvl="1"/>
            <a:r>
              <a:rPr lang="en-US" sz="2000" dirty="0" err="1" smtClean="0"/>
              <a:t>Fungsi</a:t>
            </a:r>
            <a:r>
              <a:rPr lang="en-US" sz="2000" dirty="0" smtClean="0"/>
              <a:t> Hour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menampilkan</a:t>
            </a:r>
            <a:r>
              <a:rPr lang="en-US" sz="2000" dirty="0" smtClean="0"/>
              <a:t> </a:t>
            </a:r>
            <a:r>
              <a:rPr lang="en-US" sz="2000" dirty="0" err="1" smtClean="0"/>
              <a:t>angka</a:t>
            </a:r>
            <a:r>
              <a:rPr lang="en-US" sz="2000" dirty="0" smtClean="0"/>
              <a:t> 0 </a:t>
            </a:r>
            <a:r>
              <a:rPr lang="en-US" sz="2000" dirty="0" err="1" smtClean="0"/>
              <a:t>sampai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24 </a:t>
            </a:r>
            <a:r>
              <a:rPr lang="en-US" sz="2000" dirty="0" err="1" smtClean="0"/>
              <a:t>dari</a:t>
            </a:r>
            <a:r>
              <a:rPr lang="en-US" sz="2000" dirty="0" smtClean="0"/>
              <a:t> jam </a:t>
            </a:r>
            <a:r>
              <a:rPr lang="en-US" sz="2000" dirty="0" err="1" smtClean="0"/>
              <a:t>sistemkomputer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diwakili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argumen</a:t>
            </a:r>
            <a:r>
              <a:rPr lang="en-US" sz="2000" dirty="0" smtClean="0"/>
              <a:t> Time.</a:t>
            </a:r>
            <a:endParaRPr lang="id-ID" sz="2000" dirty="0" smtClean="0"/>
          </a:p>
          <a:p>
            <a:r>
              <a:rPr lang="id-ID" sz="2000" dirty="0" smtClean="0"/>
              <a:t>Minute()</a:t>
            </a:r>
          </a:p>
          <a:p>
            <a:pPr lvl="1"/>
            <a:r>
              <a:rPr lang="en-US" sz="2000" dirty="0" err="1" smtClean="0"/>
              <a:t>Fungsi</a:t>
            </a:r>
            <a:r>
              <a:rPr lang="en-US" sz="2000" dirty="0" smtClean="0"/>
              <a:t> Minute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menampilkan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menit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jam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komputer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0 </a:t>
            </a:r>
            <a:r>
              <a:rPr lang="en-US" sz="2000" dirty="0" err="1" smtClean="0"/>
              <a:t>sampai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60</a:t>
            </a:r>
            <a:endParaRPr lang="id-ID" sz="2000" dirty="0" smtClean="0"/>
          </a:p>
          <a:p>
            <a:endParaRPr lang="id-ID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Jenis-Jenis Fungsi Tanggal dan Jam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sz="2200" dirty="0" smtClean="0"/>
              <a:t>Month()</a:t>
            </a:r>
          </a:p>
          <a:p>
            <a:pPr lvl="1" algn="just"/>
            <a:r>
              <a:rPr lang="en-US" sz="2200" dirty="0" err="1" smtClean="0"/>
              <a:t>Fungsi</a:t>
            </a:r>
            <a:r>
              <a:rPr lang="en-US" sz="2200" dirty="0" smtClean="0"/>
              <a:t> Month </a:t>
            </a:r>
            <a:r>
              <a:rPr lang="en-US" sz="2200" dirty="0" err="1" smtClean="0"/>
              <a:t>digunakan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menghasilkan</a:t>
            </a:r>
            <a:r>
              <a:rPr lang="en-US" sz="2200" dirty="0" smtClean="0"/>
              <a:t> </a:t>
            </a:r>
            <a:r>
              <a:rPr lang="en-US" sz="2200" dirty="0" err="1" smtClean="0"/>
              <a:t>angka</a:t>
            </a:r>
            <a:r>
              <a:rPr lang="en-US" sz="2200" dirty="0" smtClean="0"/>
              <a:t> yang </a:t>
            </a:r>
            <a:r>
              <a:rPr lang="en-US" sz="2200" dirty="0" err="1" smtClean="0"/>
              <a:t>mewakili</a:t>
            </a:r>
            <a:r>
              <a:rPr lang="en-US" sz="2200" dirty="0" smtClean="0"/>
              <a:t> </a:t>
            </a:r>
            <a:r>
              <a:rPr lang="en-US" sz="2200" dirty="0" err="1" smtClean="0"/>
              <a:t>bulan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</a:t>
            </a:r>
            <a:r>
              <a:rPr lang="en-US" sz="2200" dirty="0" err="1" smtClean="0"/>
              <a:t>tanggal</a:t>
            </a:r>
            <a:r>
              <a:rPr lang="en-US" sz="2200" dirty="0" smtClean="0"/>
              <a:t> yang </a:t>
            </a:r>
            <a:r>
              <a:rPr lang="en-US" sz="2200" dirty="0" err="1" smtClean="0"/>
              <a:t>ditentukan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argumen</a:t>
            </a:r>
            <a:endParaRPr lang="id-ID" sz="2200" dirty="0" smtClean="0"/>
          </a:p>
          <a:p>
            <a:pPr algn="just"/>
            <a:r>
              <a:rPr lang="id-ID" sz="2200" dirty="0" smtClean="0"/>
              <a:t>Second()</a:t>
            </a:r>
          </a:p>
          <a:p>
            <a:pPr lvl="1" algn="just"/>
            <a:r>
              <a:rPr lang="en-US" sz="2200" dirty="0" err="1" smtClean="0"/>
              <a:t>Fungsi</a:t>
            </a:r>
            <a:r>
              <a:rPr lang="en-US" sz="2200" dirty="0" smtClean="0"/>
              <a:t> Second </a:t>
            </a:r>
            <a:r>
              <a:rPr lang="en-US" sz="2200" dirty="0" err="1" smtClean="0"/>
              <a:t>digunakan</a:t>
            </a:r>
            <a:r>
              <a:rPr lang="en-US" sz="2200" dirty="0" smtClean="0"/>
              <a:t> </a:t>
            </a:r>
            <a:r>
              <a:rPr lang="en-US" sz="2200" dirty="0" err="1" smtClean="0"/>
              <a:t>untk</a:t>
            </a:r>
            <a:r>
              <a:rPr lang="en-US" sz="2200" dirty="0" smtClean="0"/>
              <a:t> </a:t>
            </a:r>
            <a:r>
              <a:rPr lang="en-US" sz="2200" dirty="0" err="1" smtClean="0"/>
              <a:t>menampilkan</a:t>
            </a:r>
            <a:r>
              <a:rPr lang="en-US" sz="2200" dirty="0" smtClean="0"/>
              <a:t> </a:t>
            </a:r>
            <a:r>
              <a:rPr lang="en-US" sz="2200" dirty="0" err="1" smtClean="0"/>
              <a:t>angka</a:t>
            </a:r>
            <a:r>
              <a:rPr lang="en-US" sz="2200" dirty="0" smtClean="0"/>
              <a:t> yang </a:t>
            </a:r>
            <a:r>
              <a:rPr lang="en-US" sz="2200" dirty="0" err="1" smtClean="0"/>
              <a:t>mewakili</a:t>
            </a:r>
            <a:r>
              <a:rPr lang="en-US" sz="2200" dirty="0" smtClean="0"/>
              <a:t> </a:t>
            </a:r>
            <a:r>
              <a:rPr lang="en-US" sz="2200" dirty="0" err="1" smtClean="0"/>
              <a:t>nilai</a:t>
            </a:r>
            <a:r>
              <a:rPr lang="en-US" sz="2200" dirty="0" smtClean="0"/>
              <a:t> </a:t>
            </a:r>
            <a:r>
              <a:rPr lang="en-US" sz="2200" dirty="0" err="1" smtClean="0"/>
              <a:t>detik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</a:t>
            </a:r>
            <a:r>
              <a:rPr lang="en-US" sz="2200" dirty="0" err="1" smtClean="0"/>
              <a:t>suatu</a:t>
            </a:r>
            <a:r>
              <a:rPr lang="en-US" sz="2200" dirty="0" smtClean="0"/>
              <a:t> data jam/</a:t>
            </a:r>
            <a:r>
              <a:rPr lang="en-US" sz="2200" dirty="0" err="1" smtClean="0"/>
              <a:t>waktu</a:t>
            </a:r>
            <a:endParaRPr lang="id-ID" sz="2200" dirty="0" smtClean="0"/>
          </a:p>
          <a:p>
            <a:pPr algn="just"/>
            <a:r>
              <a:rPr lang="id-ID" sz="2200" dirty="0" smtClean="0"/>
              <a:t>TimeValue()</a:t>
            </a:r>
          </a:p>
          <a:p>
            <a:pPr lvl="1" algn="just"/>
            <a:r>
              <a:rPr lang="en-US" sz="2200" dirty="0" err="1" smtClean="0"/>
              <a:t>Fungsi</a:t>
            </a:r>
            <a:r>
              <a:rPr lang="en-US" sz="2200" dirty="0" smtClean="0"/>
              <a:t> </a:t>
            </a:r>
            <a:r>
              <a:rPr lang="en-US" sz="2200" dirty="0" err="1" smtClean="0"/>
              <a:t>TimeValue</a:t>
            </a:r>
            <a:r>
              <a:rPr lang="en-US" sz="2200" dirty="0" smtClean="0"/>
              <a:t> </a:t>
            </a:r>
            <a:r>
              <a:rPr lang="en-US" sz="2200" dirty="0" err="1" smtClean="0"/>
              <a:t>digunakan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mengbah</a:t>
            </a:r>
            <a:r>
              <a:rPr lang="en-US" sz="2200" dirty="0" smtClean="0"/>
              <a:t> data </a:t>
            </a:r>
            <a:r>
              <a:rPr lang="en-US" sz="2200" dirty="0" err="1" smtClean="0"/>
              <a:t>teks</a:t>
            </a:r>
            <a:r>
              <a:rPr lang="en-US" sz="2200" dirty="0" smtClean="0"/>
              <a:t> </a:t>
            </a:r>
            <a:r>
              <a:rPr lang="en-US" sz="2200" dirty="0" err="1" smtClean="0"/>
              <a:t>menjadi</a:t>
            </a:r>
            <a:r>
              <a:rPr lang="en-US" sz="2200" dirty="0" smtClean="0"/>
              <a:t> data jam/</a:t>
            </a:r>
            <a:r>
              <a:rPr lang="en-US" sz="2200" dirty="0" err="1" smtClean="0"/>
              <a:t>waktu</a:t>
            </a:r>
            <a:endParaRPr lang="id-ID" sz="2200" dirty="0" smtClean="0"/>
          </a:p>
          <a:p>
            <a:pPr algn="just"/>
            <a:r>
              <a:rPr lang="id-ID" sz="2200" dirty="0" smtClean="0"/>
              <a:t>WeekDay()</a:t>
            </a:r>
          </a:p>
          <a:p>
            <a:pPr lvl="1" algn="just"/>
            <a:r>
              <a:rPr lang="en-US" sz="2200" dirty="0" err="1" smtClean="0"/>
              <a:t>Fungsi</a:t>
            </a:r>
            <a:r>
              <a:rPr lang="en-US" sz="2200" dirty="0" smtClean="0"/>
              <a:t> Weekday </a:t>
            </a:r>
            <a:r>
              <a:rPr lang="en-US" sz="2200" dirty="0" err="1" smtClean="0"/>
              <a:t>digunakan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menghasilkan</a:t>
            </a:r>
            <a:r>
              <a:rPr lang="en-US" sz="2200" dirty="0" smtClean="0"/>
              <a:t> </a:t>
            </a:r>
            <a:r>
              <a:rPr lang="en-US" sz="2200" dirty="0" err="1" smtClean="0"/>
              <a:t>angka</a:t>
            </a:r>
            <a:r>
              <a:rPr lang="en-US" sz="2200" dirty="0" smtClean="0"/>
              <a:t> </a:t>
            </a:r>
            <a:r>
              <a:rPr lang="en-US" sz="2200" dirty="0" err="1" smtClean="0"/>
              <a:t>hari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satu</a:t>
            </a:r>
            <a:r>
              <a:rPr lang="en-US" sz="2200" dirty="0" smtClean="0"/>
              <a:t> </a:t>
            </a:r>
            <a:r>
              <a:rPr lang="en-US" sz="2200" dirty="0" err="1" smtClean="0"/>
              <a:t>minggu</a:t>
            </a:r>
            <a:r>
              <a:rPr lang="en-US" sz="2200" dirty="0" smtClean="0"/>
              <a:t>. </a:t>
            </a:r>
            <a:r>
              <a:rPr lang="en-US" sz="2200" dirty="0" err="1" smtClean="0"/>
              <a:t>Hari</a:t>
            </a:r>
            <a:r>
              <a:rPr lang="en-US" sz="2200" dirty="0" smtClean="0"/>
              <a:t> </a:t>
            </a:r>
            <a:r>
              <a:rPr lang="en-US" sz="2200" dirty="0" err="1" smtClean="0"/>
              <a:t>minggu</a:t>
            </a:r>
            <a:r>
              <a:rPr lang="en-US" sz="2200" dirty="0" smtClean="0"/>
              <a:t> </a:t>
            </a:r>
            <a:r>
              <a:rPr lang="en-US" sz="2200" dirty="0" err="1" smtClean="0"/>
              <a:t>nilainya</a:t>
            </a:r>
            <a:r>
              <a:rPr lang="en-US" sz="2200" dirty="0" smtClean="0"/>
              <a:t> 0, </a:t>
            </a:r>
            <a:r>
              <a:rPr lang="en-US" sz="2200" dirty="0" err="1" smtClean="0"/>
              <a:t>senin</a:t>
            </a:r>
            <a:r>
              <a:rPr lang="en-US" sz="2200" dirty="0" smtClean="0"/>
              <a:t> </a:t>
            </a:r>
            <a:r>
              <a:rPr lang="en-US" sz="2200" dirty="0" err="1" smtClean="0"/>
              <a:t>nilainya</a:t>
            </a:r>
            <a:r>
              <a:rPr lang="en-US" sz="2200" dirty="0" smtClean="0"/>
              <a:t> 1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seterusnya</a:t>
            </a:r>
            <a:r>
              <a:rPr lang="en-US" sz="2200" dirty="0" smtClean="0"/>
              <a:t>.</a:t>
            </a:r>
            <a:endParaRPr lang="id-ID" sz="2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Jenis-Jenis Fungsi Tanggal dan Jam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Year()</a:t>
            </a:r>
          </a:p>
          <a:p>
            <a:pPr lvl="1"/>
            <a:r>
              <a:rPr lang="en-US" dirty="0" err="1" smtClean="0"/>
              <a:t>Fungsi</a:t>
            </a:r>
            <a:r>
              <a:rPr lang="en-US" dirty="0" smtClean="0"/>
              <a:t> year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yang </a:t>
            </a:r>
            <a:r>
              <a:rPr lang="en-US" dirty="0" err="1" smtClean="0"/>
              <a:t>mewakili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yang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argumen</a:t>
            </a: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FUNGSI FINANSIAL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690" y="3500438"/>
            <a:ext cx="7772400" cy="1362075"/>
          </a:xfrm>
        </p:spPr>
        <p:txBody>
          <a:bodyPr/>
          <a:lstStyle/>
          <a:p>
            <a:r>
              <a:rPr lang="id-ID" dirty="0" smtClean="0"/>
              <a:t>Fungsi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14348" y="4857760"/>
            <a:ext cx="7772400" cy="1500187"/>
          </a:xfrm>
        </p:spPr>
        <p:txBody>
          <a:bodyPr/>
          <a:lstStyle/>
          <a:p>
            <a:pPr algn="just"/>
            <a:r>
              <a:rPr lang="id-ID" dirty="0" smtClean="0"/>
              <a:t>Suatu program yang dapat menerima berbagai nilai dan memberikan umpan balik tertentu.</a:t>
            </a:r>
            <a:endParaRPr lang="en-US" dirty="0" smtClean="0"/>
          </a:p>
          <a:p>
            <a:pPr algn="just"/>
            <a:endParaRPr lang="id-ID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Jenis-Jenis Fungsi Finansial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sz="2000" dirty="0" smtClean="0"/>
              <a:t>Pmt()</a:t>
            </a:r>
          </a:p>
          <a:p>
            <a:pPr lvl="1" algn="just"/>
            <a:r>
              <a:rPr lang="en-US" sz="2000" dirty="0" err="1" smtClean="0"/>
              <a:t>Fungsi</a:t>
            </a:r>
            <a:r>
              <a:rPr lang="en-US" sz="2000" dirty="0" smtClean="0"/>
              <a:t> Pmt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menghitung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angsuran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periodik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melunasi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tunai</a:t>
            </a:r>
            <a:r>
              <a:rPr lang="en-US" sz="2000" dirty="0" smtClean="0"/>
              <a:t> </a:t>
            </a:r>
            <a:r>
              <a:rPr lang="en-US" sz="2000" dirty="0" err="1" smtClean="0"/>
              <a:t>pinjam</a:t>
            </a:r>
            <a:r>
              <a:rPr lang="en-US" sz="2000" dirty="0" smtClean="0"/>
              <a:t> </a:t>
            </a:r>
            <a:r>
              <a:rPr lang="en-US" sz="2000" dirty="0" err="1" smtClean="0"/>
              <a:t>berdasarkan</a:t>
            </a:r>
            <a:r>
              <a:rPr lang="en-US" sz="2000" dirty="0" smtClean="0"/>
              <a:t> </a:t>
            </a:r>
            <a:r>
              <a:rPr lang="en-US" sz="2000" dirty="0" err="1" smtClean="0"/>
              <a:t>periode</a:t>
            </a:r>
            <a:r>
              <a:rPr lang="en-US" sz="2000" dirty="0" smtClean="0"/>
              <a:t> </a:t>
            </a:r>
            <a:r>
              <a:rPr lang="en-US" sz="2000" dirty="0" err="1" smtClean="0"/>
              <a:t>pembayaran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konstan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bunga</a:t>
            </a:r>
            <a:r>
              <a:rPr lang="en-US" sz="2000" dirty="0" smtClean="0"/>
              <a:t> yang </a:t>
            </a:r>
            <a:r>
              <a:rPr lang="en-US" sz="2000" dirty="0" err="1" smtClean="0"/>
              <a:t>konstan</a:t>
            </a:r>
            <a:r>
              <a:rPr lang="en-US" sz="2000" dirty="0" smtClean="0"/>
              <a:t> pula</a:t>
            </a:r>
            <a:endParaRPr lang="id-ID" sz="2000" dirty="0" smtClean="0"/>
          </a:p>
          <a:p>
            <a:pPr algn="just"/>
            <a:r>
              <a:rPr lang="id-ID" sz="2000" dirty="0" smtClean="0"/>
              <a:t>IPmt()</a:t>
            </a:r>
          </a:p>
          <a:p>
            <a:pPr lvl="1" algn="just"/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IPmt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menghitung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bunga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pembayaran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diperlukan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membayar</a:t>
            </a:r>
            <a:r>
              <a:rPr lang="en-US" sz="2000" dirty="0" smtClean="0"/>
              <a:t> </a:t>
            </a:r>
            <a:r>
              <a:rPr lang="en-US" sz="2000" dirty="0" err="1" smtClean="0"/>
              <a:t>kembali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pinjaman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jangka</a:t>
            </a:r>
            <a:r>
              <a:rPr lang="en-US" sz="2000" dirty="0" smtClean="0"/>
              <a:t> </a:t>
            </a:r>
            <a:r>
              <a:rPr lang="en-US" sz="2000" dirty="0" err="1" smtClean="0"/>
              <a:t>waktu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ditentukan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periode</a:t>
            </a:r>
            <a:r>
              <a:rPr lang="en-US" sz="2000" dirty="0" smtClean="0"/>
              <a:t> </a:t>
            </a:r>
            <a:r>
              <a:rPr lang="en-US" sz="2000" dirty="0" err="1" smtClean="0"/>
              <a:t>pembayaran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konstan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tingkat</a:t>
            </a:r>
            <a:r>
              <a:rPr lang="en-US" sz="2000" dirty="0" smtClean="0"/>
              <a:t> </a:t>
            </a:r>
            <a:r>
              <a:rPr lang="en-US" sz="2000" dirty="0" err="1" smtClean="0"/>
              <a:t>suku</a:t>
            </a:r>
            <a:r>
              <a:rPr lang="en-US" sz="2000" dirty="0" smtClean="0"/>
              <a:t> </a:t>
            </a:r>
            <a:r>
              <a:rPr lang="en-US" sz="2000" dirty="0" err="1" smtClean="0"/>
              <a:t>bunga</a:t>
            </a:r>
            <a:r>
              <a:rPr lang="en-US" sz="2000" dirty="0" smtClean="0"/>
              <a:t> yang </a:t>
            </a:r>
            <a:r>
              <a:rPr lang="en-US" sz="2000" dirty="0" err="1" smtClean="0"/>
              <a:t>konstan</a:t>
            </a:r>
            <a:endParaRPr lang="id-ID" sz="2000" dirty="0" smtClean="0"/>
          </a:p>
          <a:p>
            <a:pPr algn="just"/>
            <a:r>
              <a:rPr lang="id-ID" sz="2000" dirty="0" smtClean="0"/>
              <a:t>PPmt()</a:t>
            </a:r>
          </a:p>
          <a:p>
            <a:pPr lvl="1" algn="just"/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PPmt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menghitung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pokok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pembayaran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diperlukan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membayar</a:t>
            </a:r>
            <a:r>
              <a:rPr lang="en-US" sz="2000" dirty="0" smtClean="0"/>
              <a:t> </a:t>
            </a:r>
            <a:r>
              <a:rPr lang="en-US" sz="2000" dirty="0" err="1" smtClean="0"/>
              <a:t>kembali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pinjam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jangka</a:t>
            </a:r>
            <a:r>
              <a:rPr lang="en-US" sz="2000" dirty="0" smtClean="0"/>
              <a:t> </a:t>
            </a:r>
            <a:r>
              <a:rPr lang="en-US" sz="2000" dirty="0" err="1" smtClean="0"/>
              <a:t>waktu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ditentukan</a:t>
            </a:r>
            <a:r>
              <a:rPr lang="en-US" sz="2000" dirty="0" smtClean="0"/>
              <a:t>,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peiode</a:t>
            </a:r>
            <a:r>
              <a:rPr lang="en-US" sz="2000" dirty="0" smtClean="0"/>
              <a:t> </a:t>
            </a:r>
            <a:r>
              <a:rPr lang="en-US" sz="2000" dirty="0" err="1" smtClean="0"/>
              <a:t>pembayaran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konstan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tingkat</a:t>
            </a:r>
            <a:r>
              <a:rPr lang="en-US" sz="2000" dirty="0" smtClean="0"/>
              <a:t> </a:t>
            </a:r>
            <a:r>
              <a:rPr lang="en-US" sz="2000" dirty="0" err="1" smtClean="0"/>
              <a:t>suku</a:t>
            </a:r>
            <a:r>
              <a:rPr lang="en-US" sz="2000" dirty="0" smtClean="0"/>
              <a:t> </a:t>
            </a:r>
            <a:r>
              <a:rPr lang="en-US" sz="2000" dirty="0" err="1" smtClean="0"/>
              <a:t>bunga</a:t>
            </a:r>
            <a:r>
              <a:rPr lang="en-US" sz="2000" dirty="0" smtClean="0"/>
              <a:t> yang </a:t>
            </a:r>
            <a:r>
              <a:rPr lang="en-US" sz="2000" dirty="0" err="1" smtClean="0"/>
              <a:t>konstan</a:t>
            </a:r>
            <a:r>
              <a:rPr lang="en-US" sz="2000" dirty="0" smtClean="0"/>
              <a:t>.</a:t>
            </a:r>
            <a:endParaRPr lang="id-ID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Jenis-Jenis Fungsi Finansial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sz="2000" dirty="0" smtClean="0"/>
              <a:t>NPer()</a:t>
            </a:r>
          </a:p>
          <a:p>
            <a:pPr lvl="1" algn="just"/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NPer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menghitung</a:t>
            </a:r>
            <a:r>
              <a:rPr lang="en-US" sz="2000" dirty="0" smtClean="0"/>
              <a:t> </a:t>
            </a:r>
            <a:r>
              <a:rPr lang="en-US" sz="2000" dirty="0" err="1" smtClean="0"/>
              <a:t>jumlah</a:t>
            </a:r>
            <a:r>
              <a:rPr lang="en-US" sz="2000" dirty="0" smtClean="0"/>
              <a:t> </a:t>
            </a:r>
            <a:r>
              <a:rPr lang="en-US" sz="2000" dirty="0" err="1" smtClean="0"/>
              <a:t>periode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mengembalikan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investasi</a:t>
            </a:r>
            <a:r>
              <a:rPr lang="en-US" sz="2000" dirty="0" smtClean="0"/>
              <a:t> </a:t>
            </a:r>
            <a:r>
              <a:rPr lang="en-US" sz="2000" dirty="0" err="1" smtClean="0"/>
              <a:t>berdasarkan</a:t>
            </a:r>
            <a:r>
              <a:rPr lang="en-US" sz="2000" dirty="0" smtClean="0"/>
              <a:t> </a:t>
            </a:r>
            <a:r>
              <a:rPr lang="en-US" sz="2000" dirty="0" err="1" smtClean="0"/>
              <a:t>jumlah</a:t>
            </a:r>
            <a:r>
              <a:rPr lang="en-US" sz="2000" dirty="0" smtClean="0"/>
              <a:t> </a:t>
            </a:r>
            <a:r>
              <a:rPr lang="en-US" sz="2000" dirty="0" err="1" smtClean="0"/>
              <a:t>pembayaran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bunga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tetap</a:t>
            </a:r>
            <a:r>
              <a:rPr lang="en-US" sz="2000" dirty="0" smtClean="0"/>
              <a:t>.</a:t>
            </a:r>
            <a:endParaRPr lang="id-ID" sz="2000" dirty="0" smtClean="0"/>
          </a:p>
          <a:p>
            <a:pPr algn="just"/>
            <a:r>
              <a:rPr lang="id-ID" sz="2000" dirty="0" smtClean="0"/>
              <a:t>Rate()</a:t>
            </a:r>
          </a:p>
          <a:p>
            <a:pPr lvl="1" algn="just"/>
            <a:r>
              <a:rPr lang="en-US" sz="2000" dirty="0" err="1" smtClean="0"/>
              <a:t>Fungsi</a:t>
            </a:r>
            <a:r>
              <a:rPr lang="en-US" sz="2000" dirty="0" smtClean="0"/>
              <a:t> rate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menghitung</a:t>
            </a:r>
            <a:r>
              <a:rPr lang="en-US" sz="2000" dirty="0" smtClean="0"/>
              <a:t> </a:t>
            </a:r>
            <a:r>
              <a:rPr lang="en-US" sz="2000" dirty="0" err="1" smtClean="0"/>
              <a:t>laju</a:t>
            </a:r>
            <a:r>
              <a:rPr lang="en-US" sz="2000" dirty="0" smtClean="0"/>
              <a:t> </a:t>
            </a:r>
            <a:r>
              <a:rPr lang="en-US" sz="2000" dirty="0" err="1" smtClean="0"/>
              <a:t>pemgembalian</a:t>
            </a:r>
            <a:r>
              <a:rPr lang="en-US" sz="2000" dirty="0" smtClean="0"/>
              <a:t> </a:t>
            </a:r>
            <a:r>
              <a:rPr lang="en-US" sz="2000" dirty="0" err="1" smtClean="0"/>
              <a:t>investasi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menghasilkan</a:t>
            </a:r>
            <a:r>
              <a:rPr lang="en-US" sz="2000" dirty="0" smtClean="0"/>
              <a:t> </a:t>
            </a:r>
            <a:r>
              <a:rPr lang="en-US" sz="2000" dirty="0" err="1" smtClean="0"/>
              <a:t>serangkaian</a:t>
            </a:r>
            <a:r>
              <a:rPr lang="en-US" sz="2000" dirty="0" smtClean="0"/>
              <a:t> </a:t>
            </a:r>
            <a:r>
              <a:rPr lang="en-US" sz="2000" dirty="0" err="1" smtClean="0"/>
              <a:t>pembayaran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setiap</a:t>
            </a:r>
            <a:r>
              <a:rPr lang="en-US" sz="2000" dirty="0" smtClean="0"/>
              <a:t> </a:t>
            </a:r>
            <a:r>
              <a:rPr lang="en-US" sz="2000" dirty="0" err="1" smtClean="0"/>
              <a:t>periode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pembayaran</a:t>
            </a:r>
            <a:r>
              <a:rPr lang="en-US" sz="2000" dirty="0" smtClean="0"/>
              <a:t> </a:t>
            </a:r>
            <a:r>
              <a:rPr lang="en-US" sz="2000" dirty="0" err="1" smtClean="0"/>
              <a:t>sekaligus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jumlah</a:t>
            </a:r>
            <a:r>
              <a:rPr lang="en-US" sz="2000" dirty="0" smtClean="0"/>
              <a:t> </a:t>
            </a:r>
            <a:r>
              <a:rPr lang="en-US" sz="2000" dirty="0" err="1" smtClean="0"/>
              <a:t>besar</a:t>
            </a:r>
            <a:r>
              <a:rPr lang="en-US" sz="2000" dirty="0" smtClean="0"/>
              <a:t>.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perkiraan</a:t>
            </a:r>
            <a:r>
              <a:rPr lang="en-US" sz="2000" dirty="0" smtClean="0"/>
              <a:t> </a:t>
            </a:r>
            <a:r>
              <a:rPr lang="en-US" sz="2000" dirty="0" err="1" smtClean="0"/>
              <a:t>berkisar</a:t>
            </a:r>
            <a:r>
              <a:rPr lang="en-US" sz="2000" dirty="0" smtClean="0"/>
              <a:t>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0 </a:t>
            </a:r>
            <a:r>
              <a:rPr lang="en-US" sz="2000" dirty="0" err="1" smtClean="0"/>
              <a:t>sampai</a:t>
            </a:r>
            <a:r>
              <a:rPr lang="en-US" sz="2000" dirty="0" smtClean="0"/>
              <a:t> 1.</a:t>
            </a:r>
            <a:endParaRPr lang="id-ID" sz="2000" dirty="0" smtClean="0"/>
          </a:p>
          <a:p>
            <a:pPr algn="just"/>
            <a:r>
              <a:rPr lang="id-ID" sz="2000" dirty="0" smtClean="0"/>
              <a:t>DDB()</a:t>
            </a:r>
          </a:p>
          <a:p>
            <a:pPr lvl="1" algn="just"/>
            <a:r>
              <a:rPr lang="en-US" sz="2000" dirty="0" err="1" smtClean="0"/>
              <a:t>Fungsi</a:t>
            </a:r>
            <a:r>
              <a:rPr lang="en-US" sz="2000" dirty="0" smtClean="0"/>
              <a:t> DDB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menghitung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penyusutan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hak</a:t>
            </a:r>
            <a:r>
              <a:rPr lang="en-US" sz="2000" dirty="0" smtClean="0"/>
              <a:t> </a:t>
            </a:r>
            <a:r>
              <a:rPr lang="en-US" sz="2000" dirty="0" err="1" smtClean="0"/>
              <a:t>milik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periode</a:t>
            </a:r>
            <a:r>
              <a:rPr lang="en-US" sz="2000" dirty="0" smtClean="0"/>
              <a:t> </a:t>
            </a:r>
            <a:r>
              <a:rPr lang="en-US" sz="2000" dirty="0" err="1" smtClean="0"/>
              <a:t>tertentu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Doble</a:t>
            </a:r>
            <a:r>
              <a:rPr lang="en-US" sz="2000" dirty="0" smtClean="0"/>
              <a:t> </a:t>
            </a:r>
            <a:r>
              <a:rPr lang="en-US" sz="2000" dirty="0" err="1" smtClean="0"/>
              <a:t>Declaining</a:t>
            </a:r>
            <a:r>
              <a:rPr lang="en-US" sz="2000" dirty="0" smtClean="0"/>
              <a:t> Balance Method. </a:t>
            </a:r>
            <a:r>
              <a:rPr lang="en-US" sz="2000" dirty="0" err="1" smtClean="0"/>
              <a:t>Metode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menyebabkan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penyusutan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merapat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setiap</a:t>
            </a:r>
            <a:r>
              <a:rPr lang="en-US" sz="2000" dirty="0" smtClean="0"/>
              <a:t> </a:t>
            </a:r>
            <a:r>
              <a:rPr lang="en-US" sz="2000" dirty="0" err="1" smtClean="0"/>
              <a:t>tahunnya</a:t>
            </a:r>
            <a:r>
              <a:rPr lang="en-US" sz="2000" dirty="0" smtClean="0"/>
              <a:t>, </a:t>
            </a:r>
            <a:r>
              <a:rPr lang="en-US" sz="2000" dirty="0" err="1" smtClean="0"/>
              <a:t>sehingga</a:t>
            </a:r>
            <a:r>
              <a:rPr lang="en-US" sz="2000" dirty="0" smtClean="0"/>
              <a:t> </a:t>
            </a:r>
            <a:r>
              <a:rPr lang="en-US" sz="2000" dirty="0" err="1" smtClean="0"/>
              <a:t>penyusutan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besar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awal</a:t>
            </a:r>
            <a:r>
              <a:rPr lang="en-US" sz="2000" dirty="0" smtClean="0"/>
              <a:t> </a:t>
            </a:r>
            <a:r>
              <a:rPr lang="en-US" sz="2000" dirty="0" err="1" smtClean="0"/>
              <a:t>pemakaian</a:t>
            </a:r>
            <a:r>
              <a:rPr lang="en-US" sz="2000" dirty="0" smtClean="0"/>
              <a:t> </a:t>
            </a:r>
            <a:r>
              <a:rPr lang="en-US" sz="2000" dirty="0" err="1" smtClean="0"/>
              <a:t>dibandingkan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akhir</a:t>
            </a:r>
            <a:r>
              <a:rPr lang="en-US" sz="2000" dirty="0" smtClean="0"/>
              <a:t> </a:t>
            </a:r>
            <a:r>
              <a:rPr lang="en-US" sz="2000" dirty="0" err="1" smtClean="0"/>
              <a:t>pemakaian</a:t>
            </a:r>
            <a:r>
              <a:rPr lang="en-US" sz="2000" dirty="0" smtClean="0"/>
              <a:t>.</a:t>
            </a:r>
            <a:endParaRPr lang="id-ID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Jenis-Jenis Fungsi Finansial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sz="2400" dirty="0" smtClean="0"/>
              <a:t>SYD()</a:t>
            </a:r>
          </a:p>
          <a:p>
            <a:pPr lvl="1" algn="just"/>
            <a:r>
              <a:rPr lang="en-US" sz="2400" dirty="0" err="1" smtClean="0"/>
              <a:t>Fungsi</a:t>
            </a:r>
            <a:r>
              <a:rPr lang="en-US" sz="2400" dirty="0" smtClean="0"/>
              <a:t> SYD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menghitung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penyusutan</a:t>
            </a:r>
            <a:r>
              <a:rPr lang="en-US" sz="2400" dirty="0" smtClean="0"/>
              <a:t> </a:t>
            </a:r>
            <a:r>
              <a:rPr lang="en-US" sz="2400" dirty="0" err="1" smtClean="0"/>
              <a:t>dair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hak</a:t>
            </a:r>
            <a:r>
              <a:rPr lang="en-US" sz="2400" dirty="0" smtClean="0"/>
              <a:t> </a:t>
            </a:r>
            <a:r>
              <a:rPr lang="en-US" sz="2400" dirty="0" err="1" smtClean="0"/>
              <a:t>milik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periode</a:t>
            </a:r>
            <a:r>
              <a:rPr lang="en-US" sz="2400" dirty="0" smtClean="0"/>
              <a:t>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Angka</a:t>
            </a:r>
            <a:r>
              <a:rPr lang="en-US" sz="2400" dirty="0" smtClean="0"/>
              <a:t> </a:t>
            </a:r>
            <a:r>
              <a:rPr lang="en-US" sz="2400" dirty="0" err="1" smtClean="0"/>
              <a:t>Tahunan</a:t>
            </a:r>
            <a:r>
              <a:rPr lang="en-US" sz="2400" dirty="0" smtClean="0"/>
              <a:t>.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menyebabkan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penyusutan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awal</a:t>
            </a:r>
            <a:r>
              <a:rPr lang="en-US" sz="2400" dirty="0" smtClean="0"/>
              <a:t> </a:t>
            </a:r>
            <a:r>
              <a:rPr lang="en-US" sz="2400" dirty="0" err="1" smtClean="0"/>
              <a:t>tahunnya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menurun</a:t>
            </a:r>
            <a:r>
              <a:rPr lang="en-US" sz="2400" dirty="0" smtClean="0"/>
              <a:t> </a:t>
            </a:r>
            <a:r>
              <a:rPr lang="en-US" sz="2400" dirty="0" err="1" smtClean="0"/>
              <a:t>kemudian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algn="just"/>
            <a:r>
              <a:rPr lang="id-ID" sz="2400" dirty="0" smtClean="0"/>
              <a:t>SLN()</a:t>
            </a:r>
          </a:p>
          <a:p>
            <a:pPr lvl="1" algn="just"/>
            <a:r>
              <a:rPr lang="en-US" sz="2400" dirty="0" err="1" smtClean="0"/>
              <a:t>Fungsi</a:t>
            </a:r>
            <a:r>
              <a:rPr lang="en-US" sz="2400" dirty="0" smtClean="0"/>
              <a:t> SLN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menghitung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penyusutan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hak</a:t>
            </a:r>
            <a:r>
              <a:rPr lang="en-US" sz="2400" dirty="0" smtClean="0"/>
              <a:t> </a:t>
            </a:r>
            <a:r>
              <a:rPr lang="en-US" sz="2400" dirty="0" err="1" smtClean="0"/>
              <a:t>milik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periode</a:t>
            </a:r>
            <a:r>
              <a:rPr lang="en-US" sz="2400" dirty="0" smtClean="0"/>
              <a:t>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 smtClean="0"/>
              <a:t>Garis</a:t>
            </a:r>
            <a:r>
              <a:rPr lang="en-US" sz="2400" dirty="0" smtClean="0"/>
              <a:t> </a:t>
            </a:r>
            <a:r>
              <a:rPr lang="en-US" sz="2400" dirty="0" err="1" smtClean="0"/>
              <a:t>Lurus</a:t>
            </a:r>
            <a:r>
              <a:rPr lang="en-US" sz="2400" dirty="0" smtClean="0"/>
              <a:t>.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menyebabkan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penyusutan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merata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tahunnya</a:t>
            </a:r>
            <a:endParaRPr lang="id-ID" sz="2400" dirty="0" smtClean="0"/>
          </a:p>
          <a:p>
            <a:pPr algn="just"/>
            <a:endParaRPr lang="id-ID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Fungsi Manipulasi File dan Folder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Fungsi Manipulasi File dan Folder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FileCopy()</a:t>
            </a:r>
          </a:p>
          <a:p>
            <a:pPr lvl="1"/>
            <a:r>
              <a:rPr lang="en-US" dirty="0" err="1" smtClean="0"/>
              <a:t>Fungsi</a:t>
            </a:r>
            <a:r>
              <a:rPr lang="en-US" dirty="0" smtClean="0"/>
              <a:t> file copy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duplikat</a:t>
            </a:r>
            <a:r>
              <a:rPr lang="en-US" dirty="0" smtClean="0"/>
              <a:t> file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yang </a:t>
            </a:r>
            <a:r>
              <a:rPr lang="en-US" dirty="0" err="1" smtClean="0"/>
              <a:t>lainnya</a:t>
            </a:r>
            <a:endParaRPr lang="id-ID" dirty="0" smtClean="0"/>
          </a:p>
          <a:p>
            <a:r>
              <a:rPr lang="id-ID" dirty="0" smtClean="0"/>
              <a:t>Rename()</a:t>
            </a:r>
          </a:p>
          <a:p>
            <a:pPr lvl="1"/>
            <a:r>
              <a:rPr lang="en-US" dirty="0" err="1" smtClean="0"/>
              <a:t>Fungsi</a:t>
            </a:r>
            <a:r>
              <a:rPr lang="en-US" dirty="0" smtClean="0"/>
              <a:t> Rename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file</a:t>
            </a:r>
            <a:endParaRPr lang="id-ID" dirty="0" smtClean="0"/>
          </a:p>
          <a:p>
            <a:r>
              <a:rPr lang="id-ID" dirty="0" smtClean="0"/>
              <a:t>Kill()</a:t>
            </a:r>
          </a:p>
          <a:p>
            <a:pPr lvl="1"/>
            <a:r>
              <a:rPr lang="en-US" dirty="0" err="1" smtClean="0"/>
              <a:t>Fungsi</a:t>
            </a:r>
            <a:r>
              <a:rPr lang="en-US" dirty="0" smtClean="0"/>
              <a:t> Kill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file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dis</a:t>
            </a:r>
            <a:r>
              <a:rPr lang="id-ID" dirty="0" smtClean="0"/>
              <a:t>k</a:t>
            </a:r>
            <a:endParaRPr lang="id-ID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Fungsi tanggal dan jam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Fungsi tanggal dan jam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sz="2000" dirty="0" smtClean="0"/>
              <a:t>Now()</a:t>
            </a:r>
          </a:p>
          <a:p>
            <a:pPr algn="just">
              <a:buNone/>
            </a:pPr>
            <a:r>
              <a:rPr lang="id-ID" sz="2000" dirty="0" smtClean="0"/>
              <a:t>	Fungsi Now digunakan untuk menghasilkan tanggal dan waktu sistem komputer saat ini.</a:t>
            </a:r>
          </a:p>
          <a:p>
            <a:pPr algn="just">
              <a:buNone/>
            </a:pPr>
            <a:r>
              <a:rPr lang="id-ID" sz="2000" dirty="0" smtClean="0"/>
              <a:t>	Bentuk : Now()</a:t>
            </a:r>
          </a:p>
          <a:p>
            <a:pPr algn="just"/>
            <a:r>
              <a:rPr lang="id-ID" sz="2000" dirty="0" smtClean="0"/>
              <a:t>DateAdd()</a:t>
            </a:r>
          </a:p>
          <a:p>
            <a:pPr algn="just">
              <a:buNone/>
            </a:pPr>
            <a:r>
              <a:rPr lang="id-ID" sz="2000" dirty="0" smtClean="0"/>
              <a:t>	Fungsi DateAdd digunakan untuk menambah nilai tanggal dengan variabel interval.</a:t>
            </a:r>
          </a:p>
          <a:p>
            <a:pPr algn="just">
              <a:buNone/>
            </a:pPr>
            <a:r>
              <a:rPr lang="id-ID" sz="2000" dirty="0" smtClean="0"/>
              <a:t>	Bentuk : DateAdd(Interval, N, Date)</a:t>
            </a:r>
          </a:p>
          <a:p>
            <a:pPr algn="just"/>
            <a:r>
              <a:rPr lang="id-ID" sz="2000" dirty="0" smtClean="0"/>
              <a:t>DateDiff()</a:t>
            </a:r>
          </a:p>
          <a:p>
            <a:pPr algn="just">
              <a:buNone/>
            </a:pPr>
            <a:r>
              <a:rPr lang="id-ID" sz="2000" dirty="0" smtClean="0"/>
              <a:t>	Fungsi DateDiff digunakan untuk selisih di antara dua tanggal sebesar nilai intervalnya.</a:t>
            </a:r>
          </a:p>
          <a:p>
            <a:pPr algn="just">
              <a:buNone/>
            </a:pPr>
            <a:r>
              <a:rPr lang="id-ID" sz="2000" dirty="0" smtClean="0"/>
              <a:t>	Bentuk : DateDiff(Interval, Date1, Date2[, Firstdayofweek[, Firstweekofyear]])</a:t>
            </a:r>
            <a:endParaRPr lang="id-ID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Fungsi tanggal dan jam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sz="1800" dirty="0" smtClean="0"/>
              <a:t>Hour()</a:t>
            </a:r>
          </a:p>
          <a:p>
            <a:pPr algn="just">
              <a:buNone/>
            </a:pPr>
            <a:r>
              <a:rPr lang="id-ID" sz="1800" dirty="0" smtClean="0"/>
              <a:t>	Fungsi Hour digunakan untuk menampilkan angka 0 sampai 24 dari jam sistem komputer yang diwakili oleh argumen Time.</a:t>
            </a:r>
          </a:p>
          <a:p>
            <a:pPr algn="just">
              <a:buNone/>
            </a:pPr>
            <a:r>
              <a:rPr lang="id-ID" sz="1800" dirty="0" smtClean="0"/>
              <a:t>	Bentuk : Hour(&lt;Time&gt;)</a:t>
            </a:r>
          </a:p>
          <a:p>
            <a:pPr algn="just"/>
            <a:r>
              <a:rPr lang="id-ID" sz="1800" dirty="0" smtClean="0"/>
              <a:t>Minute()</a:t>
            </a:r>
          </a:p>
          <a:p>
            <a:pPr algn="just">
              <a:buNone/>
            </a:pPr>
            <a:r>
              <a:rPr lang="id-ID" sz="1800" dirty="0" smtClean="0"/>
              <a:t>	Fungsi Minute digunakan untuk menampilkan nilai menit dari jam sistem komputer dengan nilai 0 sampai 60.</a:t>
            </a:r>
          </a:p>
          <a:p>
            <a:pPr algn="just">
              <a:buNone/>
            </a:pPr>
            <a:r>
              <a:rPr lang="id-ID" sz="1800" dirty="0" smtClean="0"/>
              <a:t>	Bentuk : Minute(&lt;Time&gt;)</a:t>
            </a:r>
          </a:p>
          <a:p>
            <a:pPr algn="just"/>
            <a:r>
              <a:rPr lang="id-ID" sz="1800" dirty="0" smtClean="0"/>
              <a:t>Month()</a:t>
            </a:r>
          </a:p>
          <a:p>
            <a:pPr algn="just">
              <a:buNone/>
            </a:pPr>
            <a:r>
              <a:rPr lang="id-ID" sz="1800" dirty="0" smtClean="0"/>
              <a:t>	Fungsi Month digunakan untuk menghasilkan angka yang mewakili bulan dari tanggal yang ditentukan dalam argumen.</a:t>
            </a:r>
          </a:p>
          <a:p>
            <a:pPr algn="just">
              <a:buNone/>
            </a:pPr>
            <a:r>
              <a:rPr lang="id-ID" sz="1800" dirty="0" smtClean="0"/>
              <a:t>	Bentuk : Month(&lt;Time&gt;)</a:t>
            </a:r>
          </a:p>
          <a:p>
            <a:pPr algn="just"/>
            <a:r>
              <a:rPr lang="id-ID" sz="1800" dirty="0" smtClean="0"/>
              <a:t>Second()</a:t>
            </a:r>
          </a:p>
          <a:p>
            <a:pPr algn="just">
              <a:buNone/>
            </a:pPr>
            <a:r>
              <a:rPr lang="id-ID" sz="1800" dirty="0" smtClean="0"/>
              <a:t>	Fungsi Second digunakan untuk menghasilkan angka yang mewakili nilai detik dari suatu data jam/waktu.</a:t>
            </a:r>
          </a:p>
          <a:p>
            <a:pPr algn="just">
              <a:buNone/>
            </a:pPr>
            <a:r>
              <a:rPr lang="id-ID" sz="1800" dirty="0" smtClean="0"/>
              <a:t>	Bentuk : Second(&lt;Time&gt;)</a:t>
            </a:r>
          </a:p>
          <a:p>
            <a:pPr algn="just">
              <a:buNone/>
            </a:pPr>
            <a:endParaRPr lang="id-ID" sz="1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Fungsi tanggal dan jam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Year()</a:t>
            </a:r>
          </a:p>
          <a:p>
            <a:pPr>
              <a:buNone/>
            </a:pPr>
            <a:r>
              <a:rPr lang="id-ID" dirty="0" smtClean="0"/>
              <a:t>	Fungsi Year digunakan untuk menghasilkan angka yang mewakili tahun dari tanggal yang ditentukan dalam argumen.</a:t>
            </a:r>
          </a:p>
          <a:p>
            <a:pPr>
              <a:buNone/>
            </a:pPr>
            <a:r>
              <a:rPr lang="id-ID" dirty="0" smtClean="0"/>
              <a:t>	Bentuk : Year(&lt;Date&gt;)</a:t>
            </a:r>
          </a:p>
          <a:p>
            <a:r>
              <a:rPr lang="id-ID" dirty="0" smtClean="0"/>
              <a:t>Weekday()</a:t>
            </a:r>
          </a:p>
          <a:p>
            <a:pPr>
              <a:buNone/>
            </a:pPr>
            <a:r>
              <a:rPr lang="id-ID" dirty="0" smtClean="0"/>
              <a:t>	Fungsi weekday digunakan untuk menghasilkan angka hari ke dalam satu minggu. Hari Minggu nilainya 0, Senin nilainya 1 dst.</a:t>
            </a:r>
          </a:p>
          <a:p>
            <a:pPr>
              <a:buNone/>
            </a:pPr>
            <a:r>
              <a:rPr lang="id-ID" dirty="0" smtClean="0"/>
              <a:t>	Bentuk : Weekday(&lt;Date&gt;)</a:t>
            </a:r>
            <a:endParaRPr lang="id-ID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Fungsi Tanggal dan Waktu</a:t>
            </a:r>
            <a:endParaRPr lang="id-ID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68313" y="1270000"/>
          <a:ext cx="8229600" cy="52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613"/>
                <a:gridCol w="57689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Karakter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Keterangan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Menampilkan hari dalam bentuk angka 1 s/d 31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Menampilkan hari dalam bentuk angka yang didahului dengan angka 0 seperti 01 s/d 31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W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Menampilkan hari dalam minggu sebagai angka, seperti 1 untuk</a:t>
                      </a:r>
                      <a:r>
                        <a:rPr lang="id-ID" baseline="0" dirty="0" smtClean="0"/>
                        <a:t> Minggu sampai 7 untuk Sabtu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ww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Menampilkan minggu</a:t>
                      </a:r>
                      <a:r>
                        <a:rPr lang="id-ID" baseline="0" dirty="0" smtClean="0"/>
                        <a:t> dalam satu tahun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Menampilkan bulan sebagai angka dalam satu tahun seperti 1 s/d 12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MM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Menampilkan bulan dalam bentuk angka yang didahului dengan angka 0 seperti 01 s/d 12</a:t>
                      </a:r>
                    </a:p>
                    <a:p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h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Menampilkan jam sebagai angka tanpa diawali 0, seperti </a:t>
                      </a:r>
                      <a:r>
                        <a:rPr lang="id-ID" baseline="0" dirty="0" smtClean="0"/>
                        <a:t> 0</a:t>
                      </a:r>
                      <a:r>
                        <a:rPr lang="id-ID" dirty="0" smtClean="0"/>
                        <a:t>s/d 12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H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Menampilkan jam sebagai angka tanpa diawali 0, seperti </a:t>
                      </a:r>
                      <a:r>
                        <a:rPr lang="id-ID" baseline="0" dirty="0" smtClean="0"/>
                        <a:t> 00 </a:t>
                      </a:r>
                      <a:r>
                        <a:rPr lang="id-ID" dirty="0" smtClean="0"/>
                        <a:t>s/d 12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Manfaat Fungsi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id-ID" sz="2400" dirty="0" smtClean="0"/>
              <a:t>Memanipulasi teks atau string, yaitu melakukan kegiatan yang berkaitan dengan operasi string.</a:t>
            </a:r>
          </a:p>
          <a:p>
            <a:pPr lvl="0" algn="just"/>
            <a:r>
              <a:rPr lang="id-ID" sz="2400" dirty="0" smtClean="0"/>
              <a:t>Memanipulasi tanggal, jam, data, yaitu melakukan kegiatan yang berkaitan dengan operasi tanggal, jam, data, dan bahkan juga melakukan operasi input dan output.</a:t>
            </a:r>
          </a:p>
          <a:p>
            <a:pPr lvl="0" algn="just"/>
            <a:r>
              <a:rPr lang="id-ID" sz="2400" dirty="0" smtClean="0"/>
              <a:t>Perhitungan matematika, yaitu melakukan proses perhitungan matematika yang berkaitan dengan data nilai/angka</a:t>
            </a:r>
          </a:p>
          <a:p>
            <a:pPr lvl="0" algn="just"/>
            <a:r>
              <a:rPr lang="id-ID" sz="2400" dirty="0" smtClean="0"/>
              <a:t>Memberikan umpan balik dari beberapa pilihan yang telah ditetapkan</a:t>
            </a:r>
          </a:p>
          <a:p>
            <a:pPr lvl="0" algn="just"/>
            <a:r>
              <a:rPr lang="id-ID" sz="2400" dirty="0" smtClean="0"/>
              <a:t>Memberikan masukan nilai dari suatu inputan</a:t>
            </a:r>
          </a:p>
          <a:p>
            <a:pPr algn="just">
              <a:buNone/>
            </a:pPr>
            <a:endParaRPr lang="id-ID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Fungsi Tanggal dan Waktu</a:t>
            </a:r>
            <a:endParaRPr lang="id-ID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</p:nvPr>
        </p:nvGraphicFramePr>
        <p:xfrm>
          <a:off x="468313" y="1270000"/>
          <a:ext cx="82296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613"/>
                <a:gridCol w="57689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Karakter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Keterangan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Menampilkan menit sebagai angka tanpa diawali 0, seperti </a:t>
                      </a:r>
                      <a:r>
                        <a:rPr lang="id-ID" baseline="0" dirty="0" smtClean="0"/>
                        <a:t> 0 </a:t>
                      </a:r>
                      <a:r>
                        <a:rPr lang="id-ID" dirty="0" smtClean="0"/>
                        <a:t>s/d 59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mm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Menampilkan menit sebagai angka tanpa diawali 0, seperti </a:t>
                      </a:r>
                      <a:r>
                        <a:rPr lang="id-ID" baseline="0" dirty="0" smtClean="0"/>
                        <a:t> 00 </a:t>
                      </a:r>
                      <a:r>
                        <a:rPr lang="id-ID" dirty="0" smtClean="0"/>
                        <a:t>s/d 59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Menampilkan detik sebagai angka tanpa diawali 0, seperti </a:t>
                      </a:r>
                      <a:r>
                        <a:rPr lang="id-ID" baseline="0" dirty="0" smtClean="0"/>
                        <a:t> 0 </a:t>
                      </a:r>
                      <a:r>
                        <a:rPr lang="id-ID" dirty="0" smtClean="0"/>
                        <a:t>s/d 59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ss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Menampilkan detik sebagai angka tanpa diawali 0, seperti </a:t>
                      </a:r>
                      <a:r>
                        <a:rPr lang="id-ID" baseline="0" dirty="0" smtClean="0"/>
                        <a:t> 00 </a:t>
                      </a:r>
                      <a:r>
                        <a:rPr lang="id-ID" dirty="0" smtClean="0"/>
                        <a:t>s/d 59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AM/PM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Menggunakan format 12 jam dan menampilkan indikasi jam AM dan PM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dirty="0" smtClean="0"/>
              <a:t>Program Fungsi BuiltIn(frmFungsiBuiltIn)</a:t>
            </a:r>
            <a:endParaRPr lang="id-ID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983004" y="1098874"/>
            <a:ext cx="507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n-lt"/>
              </a:rPr>
              <a:t>Ketikkan</a:t>
            </a:r>
            <a:r>
              <a:rPr lang="en-US" dirty="0" smtClean="0">
                <a:latin typeface="+mn-lt"/>
              </a:rPr>
              <a:t> program (</a:t>
            </a:r>
            <a:r>
              <a:rPr lang="en-US" dirty="0" err="1" smtClean="0">
                <a:latin typeface="+mn-lt"/>
              </a:rPr>
              <a:t>Dalam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Kotak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Merah</a:t>
            </a:r>
            <a:r>
              <a:rPr lang="en-US" dirty="0" smtClean="0">
                <a:latin typeface="+mn-lt"/>
              </a:rPr>
              <a:t>) </a:t>
            </a:r>
            <a:r>
              <a:rPr lang="en-US" dirty="0" err="1" smtClean="0">
                <a:latin typeface="+mn-lt"/>
              </a:rPr>
              <a:t>antara</a:t>
            </a:r>
            <a:r>
              <a:rPr lang="en-US" dirty="0" smtClean="0">
                <a:latin typeface="+mn-lt"/>
              </a:rPr>
              <a:t> Private Sub … End Sub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2" y="1000108"/>
            <a:ext cx="331470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2143116"/>
            <a:ext cx="5760000" cy="24387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dirty="0" smtClean="0"/>
              <a:t>Program Fungsi BuiltIn(frmFungsiBuiltIn)</a:t>
            </a:r>
            <a:endParaRPr lang="id-ID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983004" y="1098874"/>
            <a:ext cx="507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n-lt"/>
              </a:rPr>
              <a:t>Ketikkan</a:t>
            </a:r>
            <a:r>
              <a:rPr lang="en-US" dirty="0" smtClean="0">
                <a:latin typeface="+mn-lt"/>
              </a:rPr>
              <a:t> program (</a:t>
            </a:r>
            <a:r>
              <a:rPr lang="en-US" dirty="0" err="1" smtClean="0">
                <a:latin typeface="+mn-lt"/>
              </a:rPr>
              <a:t>Dalam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Kotak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Merah</a:t>
            </a:r>
            <a:r>
              <a:rPr lang="en-US" dirty="0" smtClean="0">
                <a:latin typeface="+mn-lt"/>
              </a:rPr>
              <a:t>) </a:t>
            </a:r>
            <a:r>
              <a:rPr lang="en-US" dirty="0" err="1" smtClean="0">
                <a:latin typeface="+mn-lt"/>
              </a:rPr>
              <a:t>antara</a:t>
            </a:r>
            <a:r>
              <a:rPr lang="en-US" dirty="0" smtClean="0">
                <a:latin typeface="+mn-lt"/>
              </a:rPr>
              <a:t> Private Sub … End Sub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71546"/>
            <a:ext cx="331470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2000240"/>
            <a:ext cx="7200000" cy="21085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dirty="0" smtClean="0"/>
              <a:t>Program Fungsi BuiltIn(frmFungsiBuiltIn)</a:t>
            </a:r>
            <a:endParaRPr lang="id-ID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983004" y="1098874"/>
            <a:ext cx="507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n-lt"/>
              </a:rPr>
              <a:t>Ketikkan</a:t>
            </a:r>
            <a:r>
              <a:rPr lang="en-US" dirty="0" smtClean="0">
                <a:latin typeface="+mn-lt"/>
              </a:rPr>
              <a:t> program (</a:t>
            </a:r>
            <a:r>
              <a:rPr lang="en-US" dirty="0" err="1" smtClean="0">
                <a:latin typeface="+mn-lt"/>
              </a:rPr>
              <a:t>Dalam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Kotak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Merah</a:t>
            </a:r>
            <a:r>
              <a:rPr lang="en-US" dirty="0" smtClean="0">
                <a:latin typeface="+mn-lt"/>
              </a:rPr>
              <a:t>) </a:t>
            </a:r>
            <a:r>
              <a:rPr lang="en-US" dirty="0" err="1" smtClean="0">
                <a:latin typeface="+mn-lt"/>
              </a:rPr>
              <a:t>antara</a:t>
            </a:r>
            <a:r>
              <a:rPr lang="en-US" dirty="0" smtClean="0">
                <a:latin typeface="+mn-lt"/>
              </a:rPr>
              <a:t> Private Sub … End Sub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331470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2000240"/>
            <a:ext cx="7200000" cy="23079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dirty="0" smtClean="0"/>
              <a:t>Program Fungsi BuiltIn(frmFungsiBuiltIn)</a:t>
            </a:r>
            <a:endParaRPr lang="id-ID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28596" y="5072074"/>
            <a:ext cx="8429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id-ID" dirty="0" smtClean="0">
                <a:latin typeface="+mn-lt"/>
              </a:rPr>
              <a:t>Pada bagian class name cari “frmFungsiBuiltIn Events”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dirty="0" smtClean="0">
                <a:latin typeface="+mn-lt"/>
              </a:rPr>
              <a:t>Lalu pada bagian method name cari “Load”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dirty="0" smtClean="0">
                <a:latin typeface="+mn-lt"/>
              </a:rPr>
              <a:t>Deklarasi variabel pada Class -</a:t>
            </a:r>
            <a:r>
              <a:rPr lang="id-ID" dirty="0" smtClean="0">
                <a:latin typeface="+mn-lt"/>
                <a:sym typeface="Wingdings" pitchFamily="2" charset="2"/>
              </a:rPr>
              <a:t> deklarasi secara Global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dirty="0" smtClean="0">
                <a:latin typeface="+mn-lt"/>
                <a:sym typeface="Wingdings" pitchFamily="2" charset="2"/>
              </a:rPr>
              <a:t>Ketikkan program diantara private sub dan end sub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dirty="0" smtClean="0">
                <a:latin typeface="+mn-lt"/>
                <a:sym typeface="Wingdings" pitchFamily="2" charset="2"/>
              </a:rPr>
              <a:t>Ketikkan fungsi FormatX(). Mulai dari “Sub FormatX()” ...  s/d  “End Sub” </a:t>
            </a:r>
            <a:endParaRPr lang="en-US" dirty="0" smtClean="0">
              <a:latin typeface="+mn-lt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586" y="1214423"/>
            <a:ext cx="7200000" cy="20906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9718" y="3429000"/>
            <a:ext cx="5040000" cy="16128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ight Arrow 9"/>
          <p:cNvSpPr/>
          <p:nvPr/>
        </p:nvSpPr>
        <p:spPr>
          <a:xfrm>
            <a:off x="3071802" y="3929066"/>
            <a:ext cx="714380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0" y="3857628"/>
            <a:ext cx="2928926" cy="646331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d-ID" dirty="0" smtClean="0"/>
              <a:t>Fungsi yang dibuat sendiri,</a:t>
            </a:r>
          </a:p>
          <a:p>
            <a:r>
              <a:rPr lang="id-ID" dirty="0" smtClean="0"/>
              <a:t>Bukan bawaan dari VB.Net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dirty="0" smtClean="0"/>
              <a:t>Program Fungsi BuiltIn(frmFungsiBuiltIn)</a:t>
            </a:r>
            <a:endParaRPr lang="id-ID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28596" y="4214818"/>
            <a:ext cx="8429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id-ID" dirty="0" smtClean="0">
                <a:latin typeface="+mn-lt"/>
              </a:rPr>
              <a:t>Pada bagian class name cari “txtText”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dirty="0" smtClean="0">
                <a:latin typeface="+mn-lt"/>
              </a:rPr>
              <a:t>Lalu pada bagian method name cari “KeyPress”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dirty="0" smtClean="0">
                <a:latin typeface="+mn-lt"/>
                <a:sym typeface="Wingdings" pitchFamily="2" charset="2"/>
              </a:rPr>
              <a:t>Ketikkan program diantara private sub dan end sub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8037513" cy="2562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229600" cy="742951"/>
          </a:xfrm>
        </p:spPr>
        <p:txBody>
          <a:bodyPr/>
          <a:lstStyle/>
          <a:p>
            <a:r>
              <a:rPr lang="id-ID" sz="3200" dirty="0" smtClean="0"/>
              <a:t>Program Fungsi BuiltIn(frmFungsiBuiltIn)</a:t>
            </a:r>
            <a:endParaRPr lang="id-ID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86247" y="1270001"/>
            <a:ext cx="4411665" cy="4895850"/>
          </a:xfrm>
        </p:spPr>
        <p:txBody>
          <a:bodyPr/>
          <a:lstStyle/>
          <a:p>
            <a:r>
              <a:rPr lang="id-ID" dirty="0" smtClean="0"/>
              <a:t>Jalankan program</a:t>
            </a:r>
          </a:p>
          <a:p>
            <a:r>
              <a:rPr lang="id-ID" dirty="0" smtClean="0"/>
              <a:t>Inputkan Text, lalu Enter</a:t>
            </a:r>
          </a:p>
          <a:p>
            <a:r>
              <a:rPr lang="id-ID" dirty="0" smtClean="0"/>
              <a:t>Perhatikan apa yang terjadi</a:t>
            </a:r>
            <a:endParaRPr lang="id-ID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0"/>
            <a:ext cx="3524250" cy="4886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08920"/>
            <a:ext cx="8229600" cy="927100"/>
          </a:xfrm>
        </p:spPr>
        <p:txBody>
          <a:bodyPr/>
          <a:lstStyle/>
          <a:p>
            <a:r>
              <a:rPr lang="en-US" dirty="0" smtClean="0"/>
              <a:t>~ </a:t>
            </a:r>
            <a:r>
              <a:rPr lang="en-US" dirty="0" err="1" smtClean="0"/>
              <a:t>Selesai</a:t>
            </a:r>
            <a:r>
              <a:rPr lang="en-US" dirty="0" smtClean="0"/>
              <a:t> ~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690" y="3500438"/>
            <a:ext cx="7772400" cy="1362075"/>
          </a:xfrm>
        </p:spPr>
        <p:txBody>
          <a:bodyPr/>
          <a:lstStyle/>
          <a:p>
            <a:r>
              <a:rPr lang="id-ID" dirty="0" smtClean="0"/>
              <a:t>Fungsi string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14348" y="4857760"/>
            <a:ext cx="7772400" cy="1500187"/>
          </a:xfrm>
        </p:spPr>
        <p:txBody>
          <a:bodyPr/>
          <a:lstStyle/>
          <a:p>
            <a:pPr algn="just"/>
            <a:endParaRPr lang="id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Jenis-Jenis Fungsi String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sz="2000" dirty="0" smtClean="0"/>
              <a:t>Asc()</a:t>
            </a:r>
          </a:p>
          <a:p>
            <a:pPr lvl="1" algn="just"/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Asc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mengubah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string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angka</a:t>
            </a:r>
            <a:r>
              <a:rPr lang="en-US" sz="2000" dirty="0" smtClean="0"/>
              <a:t> </a:t>
            </a:r>
            <a:r>
              <a:rPr lang="en-US" sz="2000" dirty="0" err="1" smtClean="0"/>
              <a:t>kode</a:t>
            </a:r>
            <a:r>
              <a:rPr lang="en-US" sz="2000" dirty="0" smtClean="0"/>
              <a:t> </a:t>
            </a:r>
            <a:r>
              <a:rPr lang="en-US" sz="2000" dirty="0" err="1" smtClean="0"/>
              <a:t>karakter</a:t>
            </a:r>
            <a:r>
              <a:rPr lang="en-US" sz="2000" dirty="0" smtClean="0"/>
              <a:t> ASCII yang </a:t>
            </a:r>
            <a:r>
              <a:rPr lang="en-US" sz="2000" dirty="0" err="1" smtClean="0"/>
              <a:t>berhubungan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argument </a:t>
            </a:r>
            <a:r>
              <a:rPr lang="en-US" sz="2000" dirty="0" err="1" smtClean="0"/>
              <a:t>karakter</a:t>
            </a:r>
            <a:endParaRPr lang="id-ID" sz="2000" dirty="0" smtClean="0"/>
          </a:p>
          <a:p>
            <a:pPr algn="just"/>
            <a:r>
              <a:rPr lang="id-ID" sz="2000" dirty="0" smtClean="0"/>
              <a:t>Chr()</a:t>
            </a:r>
          </a:p>
          <a:p>
            <a:pPr lvl="1" algn="just"/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Chr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mengubah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kode</a:t>
            </a:r>
            <a:r>
              <a:rPr lang="en-US" sz="2000" dirty="0" smtClean="0"/>
              <a:t> </a:t>
            </a:r>
            <a:r>
              <a:rPr lang="en-US" sz="2000" dirty="0" err="1" smtClean="0"/>
              <a:t>karakter</a:t>
            </a:r>
            <a:r>
              <a:rPr lang="en-US" sz="2000" dirty="0" smtClean="0"/>
              <a:t> ASCII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string</a:t>
            </a:r>
            <a:endParaRPr lang="id-ID" sz="2000" dirty="0" smtClean="0"/>
          </a:p>
          <a:p>
            <a:pPr algn="just"/>
            <a:r>
              <a:rPr lang="id-ID" sz="2000" dirty="0" smtClean="0"/>
              <a:t>Lcase</a:t>
            </a:r>
          </a:p>
          <a:p>
            <a:pPr lvl="1" algn="just"/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LCase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mengubah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karakter</a:t>
            </a:r>
            <a:r>
              <a:rPr lang="en-US" sz="2000" dirty="0" smtClean="0"/>
              <a:t> &lt;string&gt;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huruf</a:t>
            </a:r>
            <a:r>
              <a:rPr lang="en-US" sz="2000" dirty="0" smtClean="0"/>
              <a:t> </a:t>
            </a:r>
            <a:r>
              <a:rPr lang="en-US" sz="2000" dirty="0" err="1" smtClean="0"/>
              <a:t>kecil</a:t>
            </a:r>
            <a:endParaRPr lang="id-ID" sz="2000" dirty="0" smtClean="0"/>
          </a:p>
          <a:p>
            <a:pPr algn="just"/>
            <a:r>
              <a:rPr lang="id-ID" sz="2000" dirty="0" smtClean="0"/>
              <a:t>Left</a:t>
            </a:r>
          </a:p>
          <a:p>
            <a:pPr lvl="1" algn="just"/>
            <a:r>
              <a:rPr lang="en-US" sz="2000" dirty="0" err="1" smtClean="0"/>
              <a:t>Fungsi</a:t>
            </a:r>
            <a:r>
              <a:rPr lang="en-US" sz="2000" dirty="0" smtClean="0"/>
              <a:t> Left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memotong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mengambil</a:t>
            </a:r>
            <a:r>
              <a:rPr lang="en-US" sz="2000" dirty="0" smtClean="0"/>
              <a:t> </a:t>
            </a:r>
            <a:r>
              <a:rPr lang="en-US" sz="2000" dirty="0" err="1" smtClean="0"/>
              <a:t>sejumlah</a:t>
            </a:r>
            <a:r>
              <a:rPr lang="en-US" sz="2000" dirty="0" smtClean="0"/>
              <a:t> </a:t>
            </a:r>
            <a:r>
              <a:rPr lang="en-US" sz="2000" dirty="0" err="1" smtClean="0"/>
              <a:t>karakter</a:t>
            </a:r>
            <a:r>
              <a:rPr lang="en-US" sz="2000" dirty="0" smtClean="0"/>
              <a:t> &lt;string&gt;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sebelah</a:t>
            </a:r>
            <a:r>
              <a:rPr lang="en-US" sz="2000" dirty="0" smtClean="0"/>
              <a:t> </a:t>
            </a:r>
            <a:r>
              <a:rPr lang="en-US" sz="2000" dirty="0" err="1" smtClean="0"/>
              <a:t>kiri</a:t>
            </a:r>
            <a:r>
              <a:rPr lang="en-US" sz="2000" dirty="0" smtClean="0"/>
              <a:t> </a:t>
            </a:r>
            <a:r>
              <a:rPr lang="en-US" sz="2000" dirty="0" err="1" smtClean="0"/>
              <a:t>sebanyak</a:t>
            </a:r>
            <a:r>
              <a:rPr lang="en-US" sz="2000" dirty="0" smtClean="0"/>
              <a:t> N </a:t>
            </a:r>
            <a:r>
              <a:rPr lang="en-US" sz="2000" dirty="0" err="1" smtClean="0"/>
              <a:t>karakter</a:t>
            </a:r>
            <a:endParaRPr lang="id-ID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Jenis-Jenis Fungsi String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000" dirty="0" smtClean="0"/>
              <a:t>Len()</a:t>
            </a:r>
          </a:p>
          <a:p>
            <a:pPr lvl="1"/>
            <a:r>
              <a:rPr lang="en-US" sz="2000" dirty="0" err="1" smtClean="0"/>
              <a:t>Fungsi</a:t>
            </a:r>
            <a:r>
              <a:rPr lang="en-US" sz="2000" dirty="0" smtClean="0"/>
              <a:t> Len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menghitung</a:t>
            </a:r>
            <a:r>
              <a:rPr lang="en-US" sz="2000" dirty="0" smtClean="0"/>
              <a:t> </a:t>
            </a:r>
            <a:r>
              <a:rPr lang="en-US" sz="2000" dirty="0" err="1" smtClean="0"/>
              <a:t>jumlah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banyaknya</a:t>
            </a:r>
            <a:r>
              <a:rPr lang="en-US" sz="2000" dirty="0" smtClean="0"/>
              <a:t> </a:t>
            </a:r>
            <a:r>
              <a:rPr lang="en-US" sz="2000" dirty="0" err="1" smtClean="0"/>
              <a:t>karakter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string</a:t>
            </a:r>
            <a:endParaRPr lang="id-ID" sz="2000" dirty="0" smtClean="0"/>
          </a:p>
          <a:p>
            <a:r>
              <a:rPr lang="id-ID" sz="2000" dirty="0" smtClean="0"/>
              <a:t>LnStr()</a:t>
            </a:r>
          </a:p>
          <a:p>
            <a:pPr lvl="1"/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LnStr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mencari</a:t>
            </a:r>
            <a:r>
              <a:rPr lang="en-US" sz="2000" dirty="0" smtClean="0"/>
              <a:t> </a:t>
            </a:r>
            <a:r>
              <a:rPr lang="en-US" sz="2000" dirty="0" err="1" smtClean="0"/>
              <a:t>posisi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string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teks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kalimat</a:t>
            </a:r>
            <a:r>
              <a:rPr lang="en-US" sz="2000" dirty="0" smtClean="0"/>
              <a:t>. Argument </a:t>
            </a:r>
            <a:r>
              <a:rPr lang="en-US" sz="2000" dirty="0" err="1" smtClean="0"/>
              <a:t>posisistart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posisi</a:t>
            </a:r>
            <a:r>
              <a:rPr lang="en-US" sz="2000" dirty="0" smtClean="0"/>
              <a:t> </a:t>
            </a:r>
            <a:r>
              <a:rPr lang="en-US" sz="2000" dirty="0" err="1" smtClean="0"/>
              <a:t>awal</a:t>
            </a:r>
            <a:r>
              <a:rPr lang="en-US" sz="2000" dirty="0" smtClean="0"/>
              <a:t> </a:t>
            </a:r>
            <a:r>
              <a:rPr lang="en-US" sz="2000" dirty="0" err="1" smtClean="0"/>
              <a:t>pencarian</a:t>
            </a:r>
            <a:r>
              <a:rPr lang="en-US" sz="2000" dirty="0" smtClean="0"/>
              <a:t>. </a:t>
            </a:r>
            <a:r>
              <a:rPr lang="en-US" sz="2000" dirty="0" err="1" smtClean="0"/>
              <a:t>Nilai</a:t>
            </a:r>
            <a:r>
              <a:rPr lang="en-US" sz="2000" dirty="0" smtClean="0"/>
              <a:t> default </a:t>
            </a:r>
            <a:r>
              <a:rPr lang="en-US" sz="2000" dirty="0" err="1" smtClean="0"/>
              <a:t>pencarian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Case Sensitive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membedakan</a:t>
            </a:r>
            <a:r>
              <a:rPr lang="en-US" sz="2000" dirty="0" smtClean="0"/>
              <a:t> </a:t>
            </a:r>
            <a:r>
              <a:rPr lang="en-US" sz="2000" dirty="0" err="1" smtClean="0"/>
              <a:t>huruf</a:t>
            </a:r>
            <a:r>
              <a:rPr lang="en-US" sz="2000" dirty="0" smtClean="0"/>
              <a:t> </a:t>
            </a:r>
            <a:r>
              <a:rPr lang="en-US" sz="2000" dirty="0" err="1" smtClean="0"/>
              <a:t>besar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huruf</a:t>
            </a:r>
            <a:r>
              <a:rPr lang="en-US" sz="2000" dirty="0" smtClean="0"/>
              <a:t> </a:t>
            </a:r>
            <a:r>
              <a:rPr lang="en-US" sz="2000" dirty="0" err="1" smtClean="0"/>
              <a:t>kecil</a:t>
            </a:r>
            <a:r>
              <a:rPr lang="en-US" sz="2000" dirty="0" smtClean="0"/>
              <a:t>.</a:t>
            </a:r>
            <a:endParaRPr lang="id-ID" sz="2000" dirty="0" smtClean="0"/>
          </a:p>
          <a:p>
            <a:r>
              <a:rPr lang="id-ID" sz="2000" dirty="0" smtClean="0"/>
              <a:t>LTrim()</a:t>
            </a:r>
          </a:p>
          <a:p>
            <a:pPr lvl="1"/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LTrim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menghilangkan</a:t>
            </a:r>
            <a:r>
              <a:rPr lang="en-US" sz="2000" dirty="0" smtClean="0"/>
              <a:t> </a:t>
            </a:r>
            <a:r>
              <a:rPr lang="en-US" sz="2000" dirty="0" err="1" smtClean="0"/>
              <a:t>spasi</a:t>
            </a:r>
            <a:r>
              <a:rPr lang="en-US" sz="2000" dirty="0" smtClean="0"/>
              <a:t> </a:t>
            </a:r>
            <a:r>
              <a:rPr lang="en-US" sz="2000" dirty="0" err="1" smtClean="0"/>
              <a:t>kosong</a:t>
            </a:r>
            <a:r>
              <a:rPr lang="en-US" sz="2000" dirty="0" smtClean="0"/>
              <a:t> (blank)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sebelah</a:t>
            </a:r>
            <a:r>
              <a:rPr lang="en-US" sz="2000" dirty="0" smtClean="0"/>
              <a:t> </a:t>
            </a:r>
            <a:r>
              <a:rPr lang="en-US" sz="2000" dirty="0" err="1" smtClean="0"/>
              <a:t>kiri</a:t>
            </a:r>
            <a:r>
              <a:rPr lang="en-US" sz="2000" dirty="0" smtClean="0"/>
              <a:t> data string</a:t>
            </a:r>
            <a:endParaRPr lang="id-ID" sz="2000" dirty="0" smtClean="0"/>
          </a:p>
          <a:p>
            <a:r>
              <a:rPr lang="id-ID" sz="2000" dirty="0" smtClean="0"/>
              <a:t>Mid()</a:t>
            </a:r>
          </a:p>
          <a:p>
            <a:pPr lvl="1"/>
            <a:r>
              <a:rPr lang="en-US" sz="2000" dirty="0" err="1" smtClean="0"/>
              <a:t>Fungsi</a:t>
            </a:r>
            <a:r>
              <a:rPr lang="en-US" sz="2000" dirty="0" smtClean="0"/>
              <a:t> Mid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memotong</a:t>
            </a:r>
            <a:r>
              <a:rPr lang="en-US" sz="2000" dirty="0" smtClean="0"/>
              <a:t> data </a:t>
            </a:r>
            <a:r>
              <a:rPr lang="en-US" sz="2000" dirty="0" err="1" smtClean="0"/>
              <a:t>tipe</a:t>
            </a:r>
            <a:r>
              <a:rPr lang="en-US" sz="2000" dirty="0" smtClean="0"/>
              <a:t> </a:t>
            </a:r>
            <a:r>
              <a:rPr lang="en-US" sz="2000" dirty="0" err="1" smtClean="0"/>
              <a:t>karakter</a:t>
            </a:r>
            <a:r>
              <a:rPr lang="en-US" sz="2000" dirty="0" smtClean="0"/>
              <a:t> &lt;string&gt; </a:t>
            </a:r>
            <a:r>
              <a:rPr lang="en-US" sz="2000" dirty="0" err="1" smtClean="0"/>
              <a:t>mulai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posisi</a:t>
            </a:r>
            <a:r>
              <a:rPr lang="en-US" sz="2000" dirty="0" smtClean="0"/>
              <a:t> P </a:t>
            </a:r>
            <a:r>
              <a:rPr lang="en-US" sz="2000" dirty="0" err="1" smtClean="0"/>
              <a:t>sebanyak</a:t>
            </a:r>
            <a:r>
              <a:rPr lang="en-US" sz="2000" dirty="0" smtClean="0"/>
              <a:t> N </a:t>
            </a:r>
            <a:r>
              <a:rPr lang="en-US" sz="2000" dirty="0" err="1" smtClean="0"/>
              <a:t>karakter</a:t>
            </a:r>
            <a:endParaRPr lang="id-ID" sz="2000" dirty="0" smtClean="0"/>
          </a:p>
          <a:p>
            <a:endParaRPr lang="id-ID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Jenis-Jenis Fungsi String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200" dirty="0" smtClean="0"/>
              <a:t>Right()</a:t>
            </a:r>
          </a:p>
          <a:p>
            <a:pPr lvl="1"/>
            <a:r>
              <a:rPr lang="en-US" sz="2200" dirty="0" err="1" smtClean="0"/>
              <a:t>Fungsi</a:t>
            </a:r>
            <a:r>
              <a:rPr lang="en-US" sz="2200" dirty="0" smtClean="0"/>
              <a:t> Right </a:t>
            </a:r>
            <a:r>
              <a:rPr lang="en-US" sz="2200" dirty="0" err="1" smtClean="0"/>
              <a:t>digunakan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memotong</a:t>
            </a:r>
            <a:r>
              <a:rPr lang="en-US" sz="2200" dirty="0" smtClean="0"/>
              <a:t> data </a:t>
            </a:r>
            <a:r>
              <a:rPr lang="en-US" sz="2200" dirty="0" err="1" smtClean="0"/>
              <a:t>tipe</a:t>
            </a:r>
            <a:r>
              <a:rPr lang="en-US" sz="2200" dirty="0" smtClean="0"/>
              <a:t> </a:t>
            </a:r>
            <a:r>
              <a:rPr lang="en-US" sz="2200" dirty="0" err="1" smtClean="0"/>
              <a:t>karakter</a:t>
            </a:r>
            <a:r>
              <a:rPr lang="en-US" sz="2200" dirty="0" smtClean="0"/>
              <a:t> &lt;string&gt; </a:t>
            </a:r>
            <a:r>
              <a:rPr lang="en-US" sz="2200" dirty="0" err="1" smtClean="0"/>
              <a:t>dari</a:t>
            </a:r>
            <a:r>
              <a:rPr lang="en-US" sz="2200" dirty="0" smtClean="0"/>
              <a:t> </a:t>
            </a:r>
            <a:r>
              <a:rPr lang="en-US" sz="2200" dirty="0" err="1" smtClean="0"/>
              <a:t>sebelah</a:t>
            </a:r>
            <a:r>
              <a:rPr lang="en-US" sz="2200" dirty="0" smtClean="0"/>
              <a:t> </a:t>
            </a:r>
            <a:r>
              <a:rPr lang="en-US" sz="2200" dirty="0" err="1" smtClean="0"/>
              <a:t>kanan</a:t>
            </a:r>
            <a:r>
              <a:rPr lang="en-US" sz="2200" dirty="0" smtClean="0"/>
              <a:t> </a:t>
            </a:r>
            <a:r>
              <a:rPr lang="en-US" sz="2200" dirty="0" err="1" smtClean="0"/>
              <a:t>sebanyak</a:t>
            </a:r>
            <a:r>
              <a:rPr lang="en-US" sz="2200" dirty="0" smtClean="0"/>
              <a:t> N </a:t>
            </a:r>
            <a:r>
              <a:rPr lang="en-US" sz="2200" dirty="0" err="1" smtClean="0"/>
              <a:t>karakter</a:t>
            </a:r>
            <a:endParaRPr lang="id-ID" sz="2200" dirty="0" smtClean="0"/>
          </a:p>
          <a:p>
            <a:r>
              <a:rPr lang="id-ID" sz="2200" dirty="0" smtClean="0"/>
              <a:t>RTrim()</a:t>
            </a:r>
          </a:p>
          <a:p>
            <a:pPr lvl="1"/>
            <a:r>
              <a:rPr lang="en-US" sz="2200" dirty="0" err="1" smtClean="0"/>
              <a:t>Fungsi</a:t>
            </a:r>
            <a:r>
              <a:rPr lang="en-US" sz="2200" dirty="0" smtClean="0"/>
              <a:t> </a:t>
            </a:r>
            <a:r>
              <a:rPr lang="en-US" sz="2200" dirty="0" err="1" smtClean="0"/>
              <a:t>RTrim</a:t>
            </a:r>
            <a:r>
              <a:rPr lang="en-US" sz="2200" dirty="0" smtClean="0"/>
              <a:t> </a:t>
            </a:r>
            <a:r>
              <a:rPr lang="en-US" sz="2200" dirty="0" err="1" smtClean="0"/>
              <a:t>digunakan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menghilangkan</a:t>
            </a:r>
            <a:r>
              <a:rPr lang="en-US" sz="2200" dirty="0" smtClean="0"/>
              <a:t> </a:t>
            </a:r>
            <a:r>
              <a:rPr lang="en-US" sz="2200" dirty="0" err="1" smtClean="0"/>
              <a:t>spasi</a:t>
            </a:r>
            <a:r>
              <a:rPr lang="en-US" sz="2200" dirty="0" smtClean="0"/>
              <a:t> </a:t>
            </a:r>
            <a:r>
              <a:rPr lang="en-US" sz="2200" dirty="0" err="1" smtClean="0"/>
              <a:t>kosong</a:t>
            </a:r>
            <a:r>
              <a:rPr lang="en-US" sz="2200" dirty="0" smtClean="0"/>
              <a:t> (blank) </a:t>
            </a:r>
            <a:r>
              <a:rPr lang="en-US" sz="2200" dirty="0" err="1" smtClean="0"/>
              <a:t>di</a:t>
            </a:r>
            <a:r>
              <a:rPr lang="en-US" sz="2200" dirty="0" smtClean="0"/>
              <a:t> </a:t>
            </a:r>
            <a:r>
              <a:rPr lang="en-US" sz="2200" dirty="0" err="1" smtClean="0"/>
              <a:t>sebelah</a:t>
            </a:r>
            <a:r>
              <a:rPr lang="en-US" sz="2200" dirty="0" smtClean="0"/>
              <a:t> </a:t>
            </a:r>
            <a:r>
              <a:rPr lang="en-US" sz="2200" dirty="0" err="1" smtClean="0"/>
              <a:t>kanan</a:t>
            </a:r>
            <a:r>
              <a:rPr lang="en-US" sz="2200" dirty="0" smtClean="0"/>
              <a:t> data string</a:t>
            </a:r>
            <a:endParaRPr lang="id-ID" sz="2200" dirty="0" smtClean="0"/>
          </a:p>
          <a:p>
            <a:r>
              <a:rPr lang="id-ID" sz="2200" dirty="0" smtClean="0"/>
              <a:t>Str()</a:t>
            </a:r>
          </a:p>
          <a:p>
            <a:pPr lvl="1"/>
            <a:r>
              <a:rPr lang="en-US" sz="2200" dirty="0" err="1" smtClean="0"/>
              <a:t>Fungsi</a:t>
            </a:r>
            <a:r>
              <a:rPr lang="en-US" sz="2200" dirty="0" smtClean="0"/>
              <a:t> </a:t>
            </a:r>
            <a:r>
              <a:rPr lang="en-US" sz="2200" dirty="0" err="1" smtClean="0"/>
              <a:t>Str</a:t>
            </a:r>
            <a:r>
              <a:rPr lang="en-US" sz="2200" dirty="0" smtClean="0"/>
              <a:t> </a:t>
            </a:r>
            <a:r>
              <a:rPr lang="en-US" sz="2200" dirty="0" err="1" smtClean="0"/>
              <a:t>digunakan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mengubah</a:t>
            </a:r>
            <a:r>
              <a:rPr lang="en-US" sz="2200" dirty="0" smtClean="0"/>
              <a:t> </a:t>
            </a:r>
            <a:r>
              <a:rPr lang="en-US" sz="2200" dirty="0" err="1" smtClean="0"/>
              <a:t>nilai</a:t>
            </a:r>
            <a:r>
              <a:rPr lang="en-US" sz="2200" dirty="0" smtClean="0"/>
              <a:t> numeric </a:t>
            </a:r>
            <a:r>
              <a:rPr lang="en-US" sz="2200" dirty="0" err="1" smtClean="0"/>
              <a:t>menjadi</a:t>
            </a:r>
            <a:r>
              <a:rPr lang="en-US" sz="2200" dirty="0" smtClean="0"/>
              <a:t> </a:t>
            </a:r>
            <a:r>
              <a:rPr lang="en-US" sz="2200" dirty="0" err="1" smtClean="0"/>
              <a:t>nilai</a:t>
            </a:r>
            <a:r>
              <a:rPr lang="en-US" sz="2200" dirty="0" smtClean="0"/>
              <a:t> string.</a:t>
            </a:r>
            <a:endParaRPr lang="id-ID" sz="2200" dirty="0" smtClean="0"/>
          </a:p>
          <a:p>
            <a:r>
              <a:rPr lang="id-ID" sz="2200" dirty="0" smtClean="0"/>
              <a:t>StrReverse()</a:t>
            </a:r>
          </a:p>
          <a:p>
            <a:pPr lvl="1"/>
            <a:r>
              <a:rPr lang="en-US" sz="2200" dirty="0" err="1" smtClean="0"/>
              <a:t>Fungsi</a:t>
            </a:r>
            <a:r>
              <a:rPr lang="en-US" sz="2200" dirty="0" smtClean="0"/>
              <a:t> </a:t>
            </a:r>
            <a:r>
              <a:rPr lang="en-US" sz="2200" dirty="0" err="1" smtClean="0"/>
              <a:t>StrReverse</a:t>
            </a:r>
            <a:r>
              <a:rPr lang="en-US" sz="2200" dirty="0" smtClean="0"/>
              <a:t> </a:t>
            </a:r>
            <a:r>
              <a:rPr lang="en-US" sz="2200" dirty="0" err="1" smtClean="0"/>
              <a:t>digunakan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membalikan</a:t>
            </a:r>
            <a:r>
              <a:rPr lang="en-US" sz="2200" dirty="0" smtClean="0"/>
              <a:t> </a:t>
            </a:r>
            <a:r>
              <a:rPr lang="en-US" sz="2200" dirty="0" err="1" smtClean="0"/>
              <a:t>urutan</a:t>
            </a:r>
            <a:r>
              <a:rPr lang="en-US" sz="2200" dirty="0" smtClean="0"/>
              <a:t> </a:t>
            </a:r>
            <a:r>
              <a:rPr lang="en-US" sz="2200" dirty="0" err="1" smtClean="0"/>
              <a:t>suatu</a:t>
            </a:r>
            <a:r>
              <a:rPr lang="en-US" sz="2200" dirty="0" smtClean="0"/>
              <a:t> </a:t>
            </a:r>
            <a:r>
              <a:rPr lang="en-US" sz="2200" dirty="0" err="1" smtClean="0"/>
              <a:t>karakter</a:t>
            </a:r>
            <a:r>
              <a:rPr lang="en-US" sz="2200" dirty="0" smtClean="0"/>
              <a:t>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suatu</a:t>
            </a:r>
            <a:r>
              <a:rPr lang="en-US" sz="2200" dirty="0" smtClean="0"/>
              <a:t> </a:t>
            </a:r>
            <a:r>
              <a:rPr lang="en-US" sz="2200" dirty="0" err="1" smtClean="0"/>
              <a:t>kata</a:t>
            </a:r>
            <a:r>
              <a:rPr lang="en-US" sz="2200" dirty="0" smtClean="0"/>
              <a:t> </a:t>
            </a:r>
            <a:r>
              <a:rPr lang="en-US" sz="2200" dirty="0" err="1" smtClean="0"/>
              <a:t>atau</a:t>
            </a:r>
            <a:r>
              <a:rPr lang="en-US" sz="2200" dirty="0" smtClean="0"/>
              <a:t> </a:t>
            </a:r>
            <a:r>
              <a:rPr lang="en-US" sz="2200" dirty="0" err="1" smtClean="0"/>
              <a:t>kalimat</a:t>
            </a:r>
            <a:endParaRPr lang="id-ID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Jenis-Jenis Fungsi String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Trim()</a:t>
            </a:r>
          </a:p>
          <a:p>
            <a:pPr lvl="1" algn="just"/>
            <a:r>
              <a:rPr lang="en-US" dirty="0" err="1" smtClean="0"/>
              <a:t>Fungsi</a:t>
            </a:r>
            <a:r>
              <a:rPr lang="en-US" dirty="0" smtClean="0"/>
              <a:t> Trim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menghilangkan</a:t>
            </a:r>
            <a:r>
              <a:rPr lang="en-US" dirty="0" smtClean="0"/>
              <a:t> </a:t>
            </a:r>
            <a:r>
              <a:rPr lang="en-US" dirty="0" err="1" smtClean="0"/>
              <a:t>spasi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 (blank) </a:t>
            </a:r>
            <a:r>
              <a:rPr lang="en-US" dirty="0" err="1" smtClean="0"/>
              <a:t>disebelah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data string</a:t>
            </a:r>
            <a:endParaRPr lang="id-ID" dirty="0" smtClean="0"/>
          </a:p>
          <a:p>
            <a:pPr algn="just"/>
            <a:r>
              <a:rPr lang="id-ID" dirty="0" smtClean="0"/>
              <a:t>UCase()</a:t>
            </a:r>
          </a:p>
          <a:p>
            <a:pPr lvl="1" algn="just"/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UCase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&lt;string&gt;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endParaRPr lang="id-ID" dirty="0" smtClean="0"/>
          </a:p>
          <a:p>
            <a:pPr algn="just"/>
            <a:r>
              <a:rPr lang="id-ID" dirty="0" smtClean="0"/>
              <a:t>Val()</a:t>
            </a:r>
          </a:p>
          <a:p>
            <a:pPr lvl="1" algn="just"/>
            <a:r>
              <a:rPr lang="en-US" dirty="0" err="1" smtClean="0"/>
              <a:t>Fungsi</a:t>
            </a:r>
            <a:r>
              <a:rPr lang="en-US" dirty="0" smtClean="0"/>
              <a:t> Val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string </a:t>
            </a:r>
            <a:r>
              <a:rPr lang="en-US" dirty="0" err="1" smtClean="0"/>
              <a:t>menjadi</a:t>
            </a:r>
            <a:r>
              <a:rPr lang="en-US" dirty="0" smtClean="0"/>
              <a:t> numeric/number.</a:t>
            </a:r>
            <a:endParaRPr lang="id-ID" dirty="0" smtClean="0"/>
          </a:p>
          <a:p>
            <a:pPr algn="just"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Fungsi matematika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EMPLATE FTI BAR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FTI BARU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FTI BAR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TI BAR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TI BAR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TI BAR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TI BAR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TI BAR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2407</TotalTime>
  <Words>1536</Words>
  <Application>Microsoft Office PowerPoint</Application>
  <PresentationFormat>On-screen Show (4:3)</PresentationFormat>
  <Paragraphs>229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Tahoma</vt:lpstr>
      <vt:lpstr>Wingdings</vt:lpstr>
      <vt:lpstr>Theme1</vt:lpstr>
      <vt:lpstr>Pemrograman Visual</vt:lpstr>
      <vt:lpstr>Fungsi</vt:lpstr>
      <vt:lpstr>Manfaat Fungsi</vt:lpstr>
      <vt:lpstr>Fungsi string</vt:lpstr>
      <vt:lpstr>Jenis-Jenis Fungsi String</vt:lpstr>
      <vt:lpstr>Jenis-Jenis Fungsi String</vt:lpstr>
      <vt:lpstr>Jenis-Jenis Fungsi String</vt:lpstr>
      <vt:lpstr>Jenis-Jenis Fungsi String</vt:lpstr>
      <vt:lpstr>Fungsi matematika</vt:lpstr>
      <vt:lpstr>Jenis-Jenis Fungsi Matematika</vt:lpstr>
      <vt:lpstr>Jenis-Jenis Fungsi Matematika</vt:lpstr>
      <vt:lpstr>Jenis-Jenis Fungsi Matematika</vt:lpstr>
      <vt:lpstr>Jenis-Jenis Fungsi Matematika</vt:lpstr>
      <vt:lpstr>Fungsi Tanggal dan Jam</vt:lpstr>
      <vt:lpstr>Jenis-Jenis Fungsi Tanggal dan Jam</vt:lpstr>
      <vt:lpstr>Jenis-Jenis Fungsi Tanggal dan Jam</vt:lpstr>
      <vt:lpstr>Jenis-Jenis Fungsi Tanggal dan Jam</vt:lpstr>
      <vt:lpstr>Jenis-Jenis Fungsi Tanggal dan Jam</vt:lpstr>
      <vt:lpstr>FUNGSI FINANSIAL</vt:lpstr>
      <vt:lpstr>Jenis-Jenis Fungsi Finansial</vt:lpstr>
      <vt:lpstr>Jenis-Jenis Fungsi Finansial</vt:lpstr>
      <vt:lpstr>Jenis-Jenis Fungsi Finansial</vt:lpstr>
      <vt:lpstr>Fungsi Manipulasi File dan Folder</vt:lpstr>
      <vt:lpstr>Fungsi Manipulasi File dan Folder</vt:lpstr>
      <vt:lpstr>Fungsi tanggal dan jam</vt:lpstr>
      <vt:lpstr>Fungsi tanggal dan jam</vt:lpstr>
      <vt:lpstr>Fungsi tanggal dan jam</vt:lpstr>
      <vt:lpstr>Fungsi tanggal dan jam</vt:lpstr>
      <vt:lpstr>Fungsi Tanggal dan Waktu</vt:lpstr>
      <vt:lpstr>Fungsi Tanggal dan Waktu</vt:lpstr>
      <vt:lpstr>Program Fungsi BuiltIn(frmFungsiBuiltIn)</vt:lpstr>
      <vt:lpstr>Program Fungsi BuiltIn(frmFungsiBuiltIn)</vt:lpstr>
      <vt:lpstr>Program Fungsi BuiltIn(frmFungsiBuiltIn)</vt:lpstr>
      <vt:lpstr>Program Fungsi BuiltIn(frmFungsiBuiltIn)</vt:lpstr>
      <vt:lpstr>Program Fungsi BuiltIn(frmFungsiBuiltIn)</vt:lpstr>
      <vt:lpstr>Program Fungsi BuiltIn(frmFungsiBuiltIn)</vt:lpstr>
      <vt:lpstr>~ Selesai ~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VB.NET</dc:title>
  <dc:creator>ferdy</dc:creator>
  <cp:lastModifiedBy>ariesta</cp:lastModifiedBy>
  <cp:revision>306</cp:revision>
  <dcterms:created xsi:type="dcterms:W3CDTF">2005-11-27T18:08:42Z</dcterms:created>
  <dcterms:modified xsi:type="dcterms:W3CDTF">2014-11-22T08:19:12Z</dcterms:modified>
</cp:coreProperties>
</file>