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427" r:id="rId3"/>
    <p:sldId id="464" r:id="rId4"/>
    <p:sldId id="401" r:id="rId5"/>
    <p:sldId id="465" r:id="rId6"/>
    <p:sldId id="402" r:id="rId7"/>
    <p:sldId id="257" r:id="rId8"/>
    <p:sldId id="405" r:id="rId9"/>
    <p:sldId id="406" r:id="rId10"/>
    <p:sldId id="407" r:id="rId11"/>
    <p:sldId id="408" r:id="rId12"/>
    <p:sldId id="409" r:id="rId13"/>
    <p:sldId id="410" r:id="rId14"/>
    <p:sldId id="466" r:id="rId15"/>
    <p:sldId id="411" r:id="rId16"/>
    <p:sldId id="412" r:id="rId17"/>
    <p:sldId id="413" r:id="rId18"/>
    <p:sldId id="459" r:id="rId19"/>
    <p:sldId id="428" r:id="rId20"/>
    <p:sldId id="429" r:id="rId21"/>
    <p:sldId id="437" r:id="rId22"/>
    <p:sldId id="430" r:id="rId23"/>
    <p:sldId id="438" r:id="rId24"/>
    <p:sldId id="431" r:id="rId25"/>
    <p:sldId id="439" r:id="rId26"/>
    <p:sldId id="432" r:id="rId27"/>
    <p:sldId id="441" r:id="rId28"/>
    <p:sldId id="442" r:id="rId29"/>
    <p:sldId id="433" r:id="rId30"/>
    <p:sldId id="461" r:id="rId31"/>
    <p:sldId id="462" r:id="rId32"/>
    <p:sldId id="460" r:id="rId33"/>
    <p:sldId id="435" r:id="rId34"/>
    <p:sldId id="448" r:id="rId35"/>
    <p:sldId id="447" r:id="rId36"/>
    <p:sldId id="449" r:id="rId37"/>
    <p:sldId id="434" r:id="rId38"/>
    <p:sldId id="450" r:id="rId39"/>
    <p:sldId id="452" r:id="rId40"/>
    <p:sldId id="453" r:id="rId41"/>
    <p:sldId id="454" r:id="rId42"/>
    <p:sldId id="455" r:id="rId43"/>
    <p:sldId id="456" r:id="rId44"/>
    <p:sldId id="467" r:id="rId45"/>
    <p:sldId id="457" r:id="rId46"/>
    <p:sldId id="463" r:id="rId47"/>
    <p:sldId id="35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1" autoAdjust="0"/>
    <p:restoredTop sz="93606" autoAdjust="0"/>
  </p:normalViewPr>
  <p:slideViewPr>
    <p:cSldViewPr>
      <p:cViewPr>
        <p:scale>
          <a:sx n="76" d="100"/>
          <a:sy n="76" d="100"/>
        </p:scale>
        <p:origin x="-7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2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9/16/2014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9/16/2014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</a:t>
            </a:r>
          </a:p>
        </p:txBody>
      </p:sp>
      <p:pic>
        <p:nvPicPr>
          <p:cNvPr id="5" name="Picture 4" descr="TOOLBOX_DATA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7" y="1484784"/>
            <a:ext cx="2872797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830" r="38876" b="10120"/>
          <a:stretch/>
        </p:blipFill>
        <p:spPr>
          <a:xfrm>
            <a:off x="3635896" y="1476006"/>
            <a:ext cx="5208034" cy="3960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4378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Component</a:t>
            </a:r>
          </a:p>
        </p:txBody>
      </p:sp>
      <p:pic>
        <p:nvPicPr>
          <p:cNvPr id="6" name="Picture 5" descr="TOOLBOX_COMPONENT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2137795" cy="3691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8829" t="-1" r="33532" b="48758"/>
          <a:stretch/>
        </p:blipFill>
        <p:spPr>
          <a:xfrm>
            <a:off x="2459134" y="1594960"/>
            <a:ext cx="3117317" cy="343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5695024" y="1618423"/>
            <a:ext cx="3269464" cy="3391833"/>
            <a:chOff x="6012160" y="620688"/>
            <a:chExt cx="2938710" cy="3048699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8829" r="33532" b="96584"/>
            <a:stretch/>
          </p:blipFill>
          <p:spPr>
            <a:xfrm>
              <a:off x="6012160" y="620688"/>
              <a:ext cx="2938710" cy="216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8829" t="51689" r="33532" b="3528"/>
            <a:stretch/>
          </p:blipFill>
          <p:spPr>
            <a:xfrm>
              <a:off x="6012160" y="837502"/>
              <a:ext cx="2938710" cy="28318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555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Printing</a:t>
            </a:r>
          </a:p>
        </p:txBody>
      </p:sp>
      <p:pic>
        <p:nvPicPr>
          <p:cNvPr id="10" name="Picture 9" descr="TOOLBOX_PRINTING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1618423"/>
            <a:ext cx="3535764" cy="2386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207" r="36652" b="8107"/>
          <a:stretch/>
        </p:blipFill>
        <p:spPr>
          <a:xfrm>
            <a:off x="4301860" y="1629100"/>
            <a:ext cx="4392488" cy="4110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655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Dialog</a:t>
            </a:r>
          </a:p>
        </p:txBody>
      </p:sp>
      <p:pic>
        <p:nvPicPr>
          <p:cNvPr id="5" name="Picture 4" descr="TOOLBOX_DIALOG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323528" y="1709470"/>
            <a:ext cx="3356640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8366" r="35540" b="8165"/>
          <a:stretch/>
        </p:blipFill>
        <p:spPr>
          <a:xfrm>
            <a:off x="4233417" y="1700808"/>
            <a:ext cx="4464496" cy="3817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6108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err="1"/>
              <a:t>Properties</a:t>
            </a:r>
            <a:r>
              <a:rPr lang="id-ID" dirty="0"/>
              <a:t> merupakan informasi mengenai kontrol (obyek) yang dibuat, dan bertugas menyiapkan segala bentuk dan kontrol yang diperlukan dalam perancangan </a:t>
            </a:r>
            <a:r>
              <a:rPr lang="id-ID" dirty="0" err="1"/>
              <a:t>user</a:t>
            </a:r>
            <a:r>
              <a:rPr lang="id-ID" dirty="0"/>
              <a:t> </a:t>
            </a:r>
            <a:r>
              <a:rPr lang="id-ID" dirty="0" err="1"/>
              <a:t>interface</a:t>
            </a:r>
            <a:r>
              <a:rPr lang="id-ID" dirty="0"/>
              <a:t> maupun pemrograman.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4745"/>
            <a:ext cx="8229600" cy="547260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id-ID" b="1" dirty="0" err="1"/>
              <a:t>BackColor</a:t>
            </a:r>
            <a:endParaRPr lang="id-ID" b="1" dirty="0"/>
          </a:p>
          <a:p>
            <a:pPr lvl="1" algn="just"/>
            <a:r>
              <a:rPr lang="id-ID" dirty="0"/>
              <a:t>Menentukan warna latar belakang (</a:t>
            </a:r>
            <a:r>
              <a:rPr lang="id-ID" dirty="0" err="1"/>
              <a:t>background</a:t>
            </a:r>
            <a:r>
              <a:rPr lang="id-ID" dirty="0"/>
              <a:t>) dari </a:t>
            </a:r>
            <a:r>
              <a:rPr lang="id-ID" dirty="0" err="1"/>
              <a:t>suatu</a:t>
            </a:r>
            <a:r>
              <a:rPr lang="id-ID" dirty="0"/>
              <a:t> kontrol (obyek).</a:t>
            </a:r>
          </a:p>
          <a:p>
            <a:pPr algn="just"/>
            <a:r>
              <a:rPr lang="id-ID" b="1" dirty="0" err="1"/>
              <a:t>BackgroundImage</a:t>
            </a:r>
            <a:endParaRPr lang="id-ID" b="1" dirty="0"/>
          </a:p>
          <a:p>
            <a:pPr lvl="1" algn="just"/>
            <a:r>
              <a:rPr lang="id-ID" dirty="0"/>
              <a:t>Menentukan gambar untuk latar belakang </a:t>
            </a:r>
            <a:r>
              <a:rPr lang="id-ID" dirty="0" err="1"/>
              <a:t>suatu</a:t>
            </a:r>
            <a:r>
              <a:rPr lang="id-ID" dirty="0"/>
              <a:t> kontrol (obyek)</a:t>
            </a:r>
          </a:p>
          <a:p>
            <a:pPr algn="just"/>
            <a:r>
              <a:rPr lang="id-ID" b="1" dirty="0" err="1"/>
              <a:t>Opacity</a:t>
            </a:r>
            <a:endParaRPr lang="id-ID" b="1" dirty="0"/>
          </a:p>
          <a:p>
            <a:pPr lvl="1" algn="just"/>
            <a:r>
              <a:rPr lang="id-ID" dirty="0"/>
              <a:t>Menentukan seberapa besar transparansi </a:t>
            </a:r>
            <a:r>
              <a:rPr lang="id-ID" dirty="0" err="1"/>
              <a:t>form</a:t>
            </a:r>
            <a:r>
              <a:rPr lang="id-ID" dirty="0"/>
              <a:t> saat program dieksekusi. Properti ini hanya ada pada kontrol </a:t>
            </a:r>
            <a:r>
              <a:rPr lang="id-ID" dirty="0" err="1"/>
              <a:t>form</a:t>
            </a:r>
            <a:r>
              <a:rPr lang="id-ID" dirty="0"/>
              <a:t>.</a:t>
            </a:r>
          </a:p>
          <a:p>
            <a:pPr algn="just"/>
            <a:r>
              <a:rPr lang="id-ID" b="1" dirty="0" err="1"/>
              <a:t>Size</a:t>
            </a:r>
            <a:endParaRPr lang="id-ID" b="1" dirty="0"/>
          </a:p>
          <a:p>
            <a:pPr lvl="1" algn="just"/>
            <a:r>
              <a:rPr lang="id-ID" dirty="0"/>
              <a:t>Menentukan ukuran dari kontrol, yang terdiri dari lebar kontrol (</a:t>
            </a:r>
            <a:r>
              <a:rPr lang="id-ID" dirty="0" err="1"/>
              <a:t>Width</a:t>
            </a:r>
            <a:r>
              <a:rPr lang="id-ID" dirty="0"/>
              <a:t>) dan tinggi kontrol (</a:t>
            </a:r>
            <a:r>
              <a:rPr lang="id-ID" dirty="0" err="1"/>
              <a:t>Height</a:t>
            </a:r>
            <a:r>
              <a:rPr lang="id-ID" dirty="0"/>
              <a:t>)</a:t>
            </a:r>
          </a:p>
          <a:p>
            <a:pPr algn="just"/>
            <a:r>
              <a:rPr lang="id-ID" b="1" dirty="0" err="1"/>
              <a:t>StartPosition</a:t>
            </a:r>
            <a:endParaRPr lang="id-ID" b="1" dirty="0"/>
          </a:p>
          <a:p>
            <a:pPr lvl="1" algn="just"/>
            <a:r>
              <a:rPr lang="id-ID" dirty="0"/>
              <a:t>Menentukan posisi </a:t>
            </a:r>
            <a:r>
              <a:rPr lang="id-ID" dirty="0" err="1"/>
              <a:t>form</a:t>
            </a:r>
            <a:r>
              <a:rPr lang="id-ID" dirty="0"/>
              <a:t> saat </a:t>
            </a:r>
            <a:r>
              <a:rPr lang="id-ID" dirty="0" err="1"/>
              <a:t>form</a:t>
            </a:r>
            <a:r>
              <a:rPr lang="id-ID" dirty="0"/>
              <a:t> tersebut di eksekusi. Pilihan yang disediakan yaitu Manual, </a:t>
            </a:r>
            <a:r>
              <a:rPr lang="id-ID" dirty="0" err="1"/>
              <a:t>CenterScreen</a:t>
            </a:r>
            <a:r>
              <a:rPr lang="id-ID" dirty="0"/>
              <a:t>, </a:t>
            </a:r>
            <a:r>
              <a:rPr lang="id-ID" dirty="0" err="1"/>
              <a:t>WindowsDefaultLocation</a:t>
            </a:r>
            <a:r>
              <a:rPr lang="id-ID" dirty="0"/>
              <a:t>, </a:t>
            </a:r>
            <a:r>
              <a:rPr lang="id-ID" dirty="0" err="1"/>
              <a:t>WindowsDefaultBounds</a:t>
            </a:r>
            <a:r>
              <a:rPr lang="id-ID" dirty="0"/>
              <a:t>, dan </a:t>
            </a:r>
            <a:r>
              <a:rPr lang="id-ID" dirty="0" err="1"/>
              <a:t>CenterParent</a:t>
            </a:r>
            <a:r>
              <a:rPr lang="id-ID" dirty="0"/>
              <a:t>.</a:t>
            </a:r>
          </a:p>
          <a:p>
            <a:pPr algn="just"/>
            <a:r>
              <a:rPr lang="id-ID" b="1" dirty="0" err="1"/>
              <a:t>TransparancyKey</a:t>
            </a:r>
            <a:endParaRPr lang="id-ID" b="1" dirty="0"/>
          </a:p>
          <a:p>
            <a:pPr lvl="1" algn="just"/>
            <a:r>
              <a:rPr lang="id-ID" dirty="0"/>
              <a:t>Menerima atau menentukan warna yang menunjukkan bidang-bidang transparan.</a:t>
            </a:r>
          </a:p>
          <a:p>
            <a:pPr algn="just"/>
            <a:r>
              <a:rPr lang="id-ID" b="1" dirty="0" err="1"/>
              <a:t>WindowState</a:t>
            </a:r>
            <a:endParaRPr lang="id-ID" b="1" dirty="0"/>
          </a:p>
          <a:p>
            <a:pPr lvl="1" algn="just"/>
            <a:r>
              <a:rPr lang="id-ID" dirty="0"/>
              <a:t>Menentukan ukuran </a:t>
            </a:r>
            <a:r>
              <a:rPr lang="id-ID" dirty="0" err="1"/>
              <a:t>form</a:t>
            </a:r>
            <a:r>
              <a:rPr lang="id-ID" dirty="0"/>
              <a:t> saat </a:t>
            </a:r>
            <a:r>
              <a:rPr lang="id-ID" dirty="0" err="1"/>
              <a:t>form</a:t>
            </a:r>
            <a:r>
              <a:rPr lang="id-ID" dirty="0"/>
              <a:t> tersebut di eksekusi dengan pilihan Manual, </a:t>
            </a:r>
            <a:r>
              <a:rPr lang="id-ID" dirty="0" err="1"/>
              <a:t>Minimized</a:t>
            </a:r>
            <a:r>
              <a:rPr lang="id-ID" dirty="0"/>
              <a:t>, dan </a:t>
            </a:r>
            <a:r>
              <a:rPr lang="id-ID" dirty="0" err="1" smtClean="0"/>
              <a:t>Maximized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14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Collection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Pada beberapa </a:t>
            </a:r>
            <a:r>
              <a:rPr lang="id-ID" dirty="0" err="1"/>
              <a:t>properties</a:t>
            </a:r>
            <a:r>
              <a:rPr lang="id-ID" dirty="0"/>
              <a:t> terdapat </a:t>
            </a:r>
            <a:r>
              <a:rPr lang="id-ID" dirty="0" err="1"/>
              <a:t>String</a:t>
            </a:r>
            <a:r>
              <a:rPr lang="id-ID" dirty="0"/>
              <a:t> </a:t>
            </a:r>
            <a:r>
              <a:rPr lang="id-ID" dirty="0" err="1"/>
              <a:t>Collection</a:t>
            </a:r>
            <a:r>
              <a:rPr lang="id-ID" dirty="0"/>
              <a:t> Editor yang dapat dilihat melalui tombol titik sebanyak tiga titik (…) pada </a:t>
            </a:r>
            <a:r>
              <a:rPr lang="id-ID" dirty="0" err="1"/>
              <a:t>properties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3284984"/>
            <a:ext cx="4747176" cy="2592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0354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DESAIN 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Desain</a:t>
            </a:r>
            <a:r>
              <a:rPr lang="en-US" sz="3200" b="1" dirty="0" smtClean="0"/>
              <a:t> Form Event (</a:t>
            </a:r>
            <a:r>
              <a:rPr lang="en-US" sz="3200" b="1" dirty="0" err="1" smtClean="0"/>
              <a:t>frmEvent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70001"/>
            <a:ext cx="3073436" cy="1582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86397"/>
              </p:ext>
            </p:extLst>
          </p:nvPr>
        </p:nvGraphicFramePr>
        <p:xfrm>
          <a:off x="251520" y="3140968"/>
          <a:ext cx="5472608" cy="273630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978839"/>
                <a:gridCol w="1192454"/>
                <a:gridCol w="1643732"/>
                <a:gridCol w="1657583"/>
              </a:tblGrid>
              <a:tr h="3909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Center</a:t>
                      </a:r>
                      <a:r>
                        <a:rPr lang="id-ID" dirty="0" smtClean="0"/>
                        <a:t>Screen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btnEvent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EVENT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btnKeluar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09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id-ID" dirty="0" smtClean="0"/>
                        <a:t> E L U</a:t>
                      </a:r>
                      <a:r>
                        <a:rPr lang="id-ID" baseline="0" dirty="0" smtClean="0"/>
                        <a:t> A 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8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8229600" cy="5183335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Project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VISUAL_NIM (</a:t>
            </a:r>
            <a:r>
              <a:rPr lang="en-US" dirty="0" err="1" smtClean="0"/>
              <a:t>Contoh</a:t>
            </a:r>
            <a:r>
              <a:rPr lang="en-US" dirty="0" smtClean="0"/>
              <a:t>: VISUAL_0222500366)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smtClean="0"/>
              <a:t>13 </a:t>
            </a:r>
            <a:r>
              <a:rPr lang="en-US" dirty="0" smtClean="0"/>
              <a:t>Form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</a:t>
            </a:r>
            <a:r>
              <a:rPr lang="id-ID" dirty="0" smtClean="0"/>
              <a:t>Event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frmVariabel1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frmVariabel2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frmVariabelLat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frmErrorHandling1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frmErrorHandling2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frmStrukturKontrol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frmDialogBox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frmMessageBox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frmArray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frmSubRutine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frmSubrutineLat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frmFungsiBuiltIn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b="1" dirty="0" err="1" smtClean="0"/>
              <a:t>Catatan</a:t>
            </a:r>
            <a:r>
              <a:rPr lang="en-US" b="1" dirty="0" smtClean="0"/>
              <a:t>: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id-ID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Form </a:t>
            </a:r>
            <a:r>
              <a:rPr lang="en-US" dirty="0"/>
              <a:t>[</a:t>
            </a:r>
            <a:r>
              <a:rPr lang="en-US" dirty="0" err="1"/>
              <a:t>dengan</a:t>
            </a:r>
            <a:r>
              <a:rPr lang="en-US" dirty="0"/>
              <a:t> Form1]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7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Desain</a:t>
            </a:r>
            <a:r>
              <a:rPr lang="en-US" sz="3200" b="1" dirty="0" smtClean="0"/>
              <a:t> Form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1 (frmVariable1)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2809875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11719"/>
              </p:ext>
            </p:extLst>
          </p:nvPr>
        </p:nvGraphicFramePr>
        <p:xfrm>
          <a:off x="3203848" y="1198390"/>
          <a:ext cx="5328592" cy="4090161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64096"/>
                <a:gridCol w="1152128"/>
                <a:gridCol w="1512168"/>
                <a:gridCol w="1800200"/>
              </a:tblGrid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7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Variabel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216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CenterScreen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64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</a:t>
                      </a:r>
                      <a:r>
                        <a:rPr lang="id-ID" dirty="0" smtClean="0"/>
                        <a:t>Hitung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87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 I T U N 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928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lblTambah</a:t>
                      </a:r>
                      <a:endParaRPr lang="id-ID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757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BorderStyle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FixedSingle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8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TAMBAH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409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lblKurang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229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BorderStyle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FixedSingle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1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KURANG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8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Desain</a:t>
            </a:r>
            <a:r>
              <a:rPr lang="en-US" sz="3200" b="1" dirty="0" smtClean="0"/>
              <a:t> Form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1 (frmVariable1)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2809875" cy="2028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70103"/>
              </p:ext>
            </p:extLst>
          </p:nvPr>
        </p:nvGraphicFramePr>
        <p:xfrm>
          <a:off x="3275856" y="1389898"/>
          <a:ext cx="4944760" cy="3390094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64096"/>
                <a:gridCol w="1152128"/>
                <a:gridCol w="1512168"/>
                <a:gridCol w="1416368"/>
              </a:tblGrid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err="1" smtClean="0"/>
                        <a:t>lblKali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0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BorderStyle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FixedSingle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35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KALI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45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lblBagi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72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BorderStyle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FixedSingle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BAGI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btnKeluar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id-ID" dirty="0" smtClean="0"/>
                        <a:t> E L U</a:t>
                      </a:r>
                      <a:r>
                        <a:rPr lang="id-ID" baseline="0" dirty="0" smtClean="0"/>
                        <a:t> A 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Desain</a:t>
            </a:r>
            <a:r>
              <a:rPr lang="en-US" sz="3200" b="1" dirty="0" smtClean="0"/>
              <a:t> Form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2 (frmVariable2)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7"/>
            <a:ext cx="2736304" cy="2850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90521"/>
              </p:ext>
            </p:extLst>
          </p:nvPr>
        </p:nvGraphicFramePr>
        <p:xfrm>
          <a:off x="3203848" y="1340768"/>
          <a:ext cx="5128211" cy="4789926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64096"/>
                <a:gridCol w="1152128"/>
                <a:gridCol w="1512168"/>
                <a:gridCol w="1599819"/>
              </a:tblGrid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7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Variabel 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53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CenterScreen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9648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lbl</a:t>
                      </a:r>
                      <a:r>
                        <a:rPr lang="id-ID" dirty="0" smtClean="0"/>
                        <a:t>Panjang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92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Panjang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515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lbl</a:t>
                      </a:r>
                      <a:r>
                        <a:rPr lang="id-ID" dirty="0" smtClean="0"/>
                        <a:t>Lebar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640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Lebar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txtPanjang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E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txtLebar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Hitung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56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H I T U N G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Hasil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9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04664"/>
            <a:ext cx="8229600" cy="597124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Desain</a:t>
            </a:r>
            <a:r>
              <a:rPr lang="en-US" sz="3200" b="1" dirty="0" smtClean="0"/>
              <a:t> Form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2 (frmVariable2)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3024336" cy="285084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44508"/>
              </p:ext>
            </p:extLst>
          </p:nvPr>
        </p:nvGraphicFramePr>
        <p:xfrm>
          <a:off x="3563888" y="1124744"/>
          <a:ext cx="5040560" cy="1463040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52420"/>
                <a:gridCol w="1136558"/>
                <a:gridCol w="1491734"/>
                <a:gridCol w="1559848"/>
              </a:tblGrid>
              <a:tr h="35577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0947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(Name)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txtHasil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0947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094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 E L U A 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1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5613"/>
            <a:ext cx="8446393" cy="597124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Latihan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Variabel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frmVariableLatihan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181350" cy="213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647619"/>
              </p:ext>
            </p:extLst>
          </p:nvPr>
        </p:nvGraphicFramePr>
        <p:xfrm>
          <a:off x="3563888" y="1168152"/>
          <a:ext cx="5130772" cy="49060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64096"/>
                <a:gridCol w="1152128"/>
                <a:gridCol w="1514729"/>
                <a:gridCol w="1599819"/>
              </a:tblGrid>
              <a:tr h="4782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04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KALKULATOR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80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CenterScreen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Bilangan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935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Bilangan 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txtBil1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txtBil2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Tambah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+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Kurang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Kali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515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x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5613"/>
            <a:ext cx="8712968" cy="597124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Latihan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Variabel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frmVariableLatihan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3181350" cy="213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5050"/>
              </p:ext>
            </p:extLst>
          </p:nvPr>
        </p:nvGraphicFramePr>
        <p:xfrm>
          <a:off x="3563888" y="1196752"/>
          <a:ext cx="5002756" cy="3724401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64096"/>
                <a:gridCol w="1152128"/>
                <a:gridCol w="1414145"/>
                <a:gridCol w="1572387"/>
              </a:tblGrid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Huruf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Kontrol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Properties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Nilai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Bagi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/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J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Label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(</a:t>
                      </a:r>
                      <a:r>
                        <a:rPr lang="id-ID" sz="1800" dirty="0" err="1" smtClean="0"/>
                        <a:t>Name</a:t>
                      </a:r>
                      <a:r>
                        <a:rPr lang="id-ID" sz="1800" dirty="0" smtClean="0"/>
                        <a:t>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lbl</a:t>
                      </a:r>
                      <a:r>
                        <a:rPr lang="id-ID" sz="1800" dirty="0" smtClean="0"/>
                        <a:t>Hasil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err="1" smtClean="0"/>
                        <a:t>Text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HASIL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TextAlign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MiddleCentre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BorderStyle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FixedSingle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AutoSize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8879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 E L U A 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55613"/>
            <a:ext cx="8568952" cy="669132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Error Handling (frmErrorHandling1)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" y="1288243"/>
            <a:ext cx="3143250" cy="2162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63003"/>
              </p:ext>
            </p:extLst>
          </p:nvPr>
        </p:nvGraphicFramePr>
        <p:xfrm>
          <a:off x="3275566" y="1262398"/>
          <a:ext cx="5855908" cy="4522213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902018"/>
                <a:gridCol w="1098868"/>
                <a:gridCol w="1514729"/>
                <a:gridCol w="2340293"/>
              </a:tblGrid>
              <a:tr h="4782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ERROR HANDLING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StartPosition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CentreScreen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Bilangan 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Bilangan 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txtBil1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txtBil2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F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Tambah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+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Kurang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-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5613"/>
            <a:ext cx="8712968" cy="669132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Error Handling (frmErrorHandling1)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" y="1314111"/>
            <a:ext cx="3457575" cy="23783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44577"/>
              </p:ext>
            </p:extLst>
          </p:nvPr>
        </p:nvGraphicFramePr>
        <p:xfrm>
          <a:off x="3851986" y="1268760"/>
          <a:ext cx="5025616" cy="4455921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64096"/>
                <a:gridCol w="1152128"/>
                <a:gridCol w="1437005"/>
                <a:gridCol w="1572387"/>
              </a:tblGrid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Kali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x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Bagi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/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Label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lblHasil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HASIL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TextAlign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MiddleCentre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BorderStyle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FixedSingle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 E L U A 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7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55613"/>
            <a:ext cx="8640960" cy="669132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Error Handling (frmErrorHandling1)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59382"/>
            <a:ext cx="3143250" cy="216217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58618"/>
              </p:ext>
            </p:extLst>
          </p:nvPr>
        </p:nvGraphicFramePr>
        <p:xfrm>
          <a:off x="3563888" y="1268760"/>
          <a:ext cx="5328592" cy="2627121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864096"/>
                <a:gridCol w="1152128"/>
                <a:gridCol w="1512168"/>
                <a:gridCol w="1800200"/>
              </a:tblGrid>
              <a:tr h="43256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Huruf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Kontrol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Nilai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700" dirty="0" smtClean="0"/>
                        <a:t>Label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(</a:t>
                      </a:r>
                      <a:r>
                        <a:rPr lang="id-ID" dirty="0" err="1" smtClean="0"/>
                        <a:t>Name</a:t>
                      </a:r>
                      <a:r>
                        <a:rPr lang="id-ID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lbl</a:t>
                      </a:r>
                      <a:r>
                        <a:rPr lang="id-ID" dirty="0" smtClean="0"/>
                        <a:t>Pesan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BorderStyle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FixedSingle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ForeColor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err="1" smtClean="0"/>
                        <a:t>Text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PESAN</a:t>
                      </a:r>
                      <a:r>
                        <a:rPr lang="id-ID" baseline="0" dirty="0" smtClean="0"/>
                        <a:t> ERROR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17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TextAlign</a:t>
                      </a:r>
                      <a:endParaRPr lang="en-US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MiddleCentre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3"/>
            <a:ext cx="8712968" cy="525115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Error Handling (frmErrorHandling2)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4104456" cy="4462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84604"/>
              </p:ext>
            </p:extLst>
          </p:nvPr>
        </p:nvGraphicFramePr>
        <p:xfrm>
          <a:off x="4283968" y="1124744"/>
          <a:ext cx="4675330" cy="3892478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20080"/>
                <a:gridCol w="864096"/>
                <a:gridCol w="1218946"/>
                <a:gridCol w="1872208"/>
              </a:tblGrid>
              <a:tr h="4782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Huruf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ERROR HANDLING 2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94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StartPosition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CentreScreen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97131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Label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Makanan/Minuman :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47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MiddleRight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8079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Label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Harga</a:t>
                      </a:r>
                      <a:r>
                        <a:rPr lang="id-ID" sz="1400" baseline="0" dirty="0" smtClean="0"/>
                        <a:t> Rp. :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39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Middle</a:t>
                      </a:r>
                      <a:r>
                        <a:rPr lang="id-ID" sz="1400" dirty="0" err="1" smtClean="0"/>
                        <a:t>Right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Label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Jumlah </a:t>
                      </a:r>
                      <a:r>
                        <a:rPr lang="id-ID" sz="1400" baseline="0" dirty="0" smtClean="0"/>
                        <a:t>: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Middle</a:t>
                      </a:r>
                      <a:r>
                        <a:rPr lang="id-ID" sz="1400" dirty="0" err="1" smtClean="0"/>
                        <a:t>Right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Label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Potongan </a:t>
                      </a:r>
                      <a:r>
                        <a:rPr lang="id-ID" sz="1400" baseline="0" dirty="0" smtClean="0"/>
                        <a:t>: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Middle</a:t>
                      </a:r>
                      <a:r>
                        <a:rPr lang="id-ID" sz="1400" dirty="0" err="1" smtClean="0"/>
                        <a:t>Right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1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KONTROL / OBJECT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3"/>
            <a:ext cx="8712968" cy="525115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Error Handling (frmErrorHandling2)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3995936" cy="4344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6739"/>
              </p:ext>
            </p:extLst>
          </p:nvPr>
        </p:nvGraphicFramePr>
        <p:xfrm>
          <a:off x="4011930" y="1253569"/>
          <a:ext cx="5132070" cy="4915306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46442"/>
                <a:gridCol w="1328166"/>
                <a:gridCol w="1162368"/>
                <a:gridCol w="1895094"/>
              </a:tblGrid>
              <a:tr h="4735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Huruf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213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ComboBox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cmbMakan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1038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Items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d-ID" sz="1800" dirty="0" smtClean="0"/>
                        <a:t>Nasi Goreng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dirty="0" err="1" smtClean="0"/>
                        <a:t>Kwetiaw</a:t>
                      </a:r>
                      <a:r>
                        <a:rPr lang="id-ID" sz="1800" dirty="0" smtClean="0"/>
                        <a:t> Goreng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dirty="0" err="1" smtClean="0"/>
                        <a:t>Fuyung</a:t>
                      </a:r>
                      <a:r>
                        <a:rPr lang="id-ID" sz="1800" dirty="0" smtClean="0"/>
                        <a:t> Hai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dirty="0" err="1" smtClean="0"/>
                        <a:t>Mie</a:t>
                      </a:r>
                      <a:r>
                        <a:rPr lang="id-ID" sz="1800" dirty="0" smtClean="0"/>
                        <a:t> Rebus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dirty="0" smtClean="0"/>
                        <a:t>Es</a:t>
                      </a:r>
                      <a:r>
                        <a:rPr lang="id-ID" sz="1800" baseline="0" dirty="0" smtClean="0"/>
                        <a:t> Teh Manis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baseline="0" dirty="0" smtClean="0"/>
                        <a:t>Es Teh Tawar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baseline="0" dirty="0" smtClean="0"/>
                        <a:t>Teh Manis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id-ID" sz="1800" baseline="0" dirty="0" smtClean="0"/>
                        <a:t>Teh Tawar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213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txtHarga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21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txtJumlah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3373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J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ComboBox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err="1" smtClean="0"/>
                        <a:t>cmbPotongan</a:t>
                      </a:r>
                      <a:endParaRPr lang="id-ID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0389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K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%</a:t>
                      </a:r>
                      <a:endParaRPr lang="id-ID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3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3"/>
            <a:ext cx="8712968" cy="525115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Error Handling (frmErrorHandling2)</a:t>
            </a:r>
            <a:endParaRPr lang="en-US" sz="2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4104456" cy="4462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0421"/>
              </p:ext>
            </p:extLst>
          </p:nvPr>
        </p:nvGraphicFramePr>
        <p:xfrm>
          <a:off x="4283968" y="1124744"/>
          <a:ext cx="4519739" cy="4867373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46442"/>
                <a:gridCol w="969391"/>
                <a:gridCol w="1414145"/>
                <a:gridCol w="1389761"/>
              </a:tblGrid>
              <a:tr h="4782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Huruf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L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Label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lblTotal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 O T A 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BorderStyle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FixedSingle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MiddleLeft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AutoSize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ListBox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LBoxList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Pesan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Pesan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O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Batal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Batal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338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 CONTROL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5612"/>
            <a:ext cx="8229600" cy="669131"/>
          </a:xfrm>
        </p:spPr>
        <p:txBody>
          <a:bodyPr/>
          <a:lstStyle/>
          <a:p>
            <a:r>
              <a:rPr lang="en-US" dirty="0" err="1" smtClean="0"/>
              <a:t>TabControl</a:t>
            </a:r>
            <a:r>
              <a:rPr lang="en-US" dirty="0" smtClean="0"/>
              <a:t> (Object Tab)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0"/>
            <a:ext cx="4103687" cy="1942975"/>
          </a:xfrm>
        </p:spPr>
        <p:txBody>
          <a:bodyPr/>
          <a:lstStyle/>
          <a:p>
            <a:r>
              <a:rPr lang="id-ID" dirty="0" smtClean="0"/>
              <a:t>Tata </a:t>
            </a:r>
            <a:r>
              <a:rPr lang="id-ID" dirty="0"/>
              <a:t>letak dalam bentuk </a:t>
            </a:r>
            <a:r>
              <a:rPr lang="id-ID" dirty="0" smtClean="0"/>
              <a:t>Tabulasi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 smtClean="0"/>
              <a:t>Kontrol </a:t>
            </a:r>
            <a:r>
              <a:rPr lang="id-ID" dirty="0"/>
              <a:t>fleksibel dan mudah digunakan</a:t>
            </a:r>
            <a:endParaRPr lang="en-US" dirty="0"/>
          </a:p>
        </p:txBody>
      </p:sp>
      <p:pic>
        <p:nvPicPr>
          <p:cNvPr id="1025" name="Picture 7" descr="TabControl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3"/>
            <a:ext cx="4104456" cy="52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18445"/>
              </p:ext>
            </p:extLst>
          </p:nvPr>
        </p:nvGraphicFramePr>
        <p:xfrm>
          <a:off x="899592" y="3356992"/>
          <a:ext cx="3456384" cy="211841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664184"/>
                <a:gridCol w="1792200"/>
              </a:tblGrid>
              <a:tr h="645929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Nama</a:t>
                      </a:r>
                      <a:r>
                        <a:rPr lang="id-ID" sz="2000" baseline="0" dirty="0" smtClean="0"/>
                        <a:t> Kontrol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Penulisan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8779">
                <a:tc>
                  <a:txBody>
                    <a:bodyPr/>
                    <a:lstStyle/>
                    <a:p>
                      <a:pPr algn="l"/>
                      <a:r>
                        <a:rPr lang="id-ID" sz="2000" dirty="0" smtClean="0"/>
                        <a:t>TabIndex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  <a:tr h="444296">
                <a:tc>
                  <a:txBody>
                    <a:bodyPr/>
                    <a:lstStyle/>
                    <a:p>
                      <a:pPr algn="l"/>
                      <a:r>
                        <a:rPr lang="id-ID" sz="2000" dirty="0" smtClean="0"/>
                        <a:t>TabPages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  <a:tr h="444296">
                <a:tc>
                  <a:txBody>
                    <a:bodyPr/>
                    <a:lstStyle/>
                    <a:p>
                      <a:pPr algn="l"/>
                      <a:r>
                        <a:rPr lang="id-ID" sz="2000" dirty="0" smtClean="0"/>
                        <a:t>TabStop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3"/>
            <a:ext cx="8784976" cy="66913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Langkah</a:t>
            </a:r>
            <a:r>
              <a:rPr lang="en-US" sz="3200" dirty="0" smtClean="0"/>
              <a:t> </a:t>
            </a:r>
            <a:r>
              <a:rPr lang="id-ID" sz="3200" dirty="0" smtClean="0"/>
              <a:t>Membuat </a:t>
            </a:r>
            <a:r>
              <a:rPr lang="en-US" sz="3200" dirty="0" err="1" smtClean="0"/>
              <a:t>TabControl</a:t>
            </a:r>
            <a:r>
              <a:rPr lang="en-US" sz="3200" dirty="0" smtClean="0"/>
              <a:t> </a:t>
            </a:r>
            <a:r>
              <a:rPr lang="en-US" sz="3200" dirty="0"/>
              <a:t>(Object Tab)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5"/>
            <a:ext cx="7200031" cy="576064"/>
          </a:xfrm>
        </p:spPr>
        <p:txBody>
          <a:bodyPr/>
          <a:lstStyle/>
          <a:p>
            <a:r>
              <a:rPr lang="id-ID" dirty="0" smtClean="0"/>
              <a:t>Add </a:t>
            </a:r>
            <a:r>
              <a:rPr lang="id-ID" b="1" dirty="0" smtClean="0">
                <a:solidFill>
                  <a:srgbClr val="FF0000"/>
                </a:solidFill>
              </a:rPr>
              <a:t>New Form</a:t>
            </a:r>
          </a:p>
        </p:txBody>
      </p:sp>
      <p:pic>
        <p:nvPicPr>
          <p:cNvPr id="3079" name="Picture 7" descr="C:\Users\sinar\AppData\Local\Temp\SNAGHTML1e60d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38892"/>
            <a:ext cx="6736223" cy="41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1772816"/>
            <a:ext cx="2088232" cy="2015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2500" dirty="0"/>
              <a:t>Tambahkan </a:t>
            </a:r>
            <a:r>
              <a:rPr lang="en-US" sz="2500" dirty="0"/>
              <a:t>Object </a:t>
            </a:r>
            <a:r>
              <a:rPr lang="id-ID" sz="2500" b="1" dirty="0">
                <a:solidFill>
                  <a:srgbClr val="FF0000"/>
                </a:solidFill>
              </a:rPr>
              <a:t>TabControl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id-ID" sz="2500" dirty="0"/>
              <a:t>dari ToolBox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b="1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241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2"/>
            <a:ext cx="8830581" cy="669131"/>
          </a:xfrm>
        </p:spPr>
        <p:txBody>
          <a:bodyPr>
            <a:normAutofit/>
          </a:bodyPr>
          <a:lstStyle/>
          <a:p>
            <a:r>
              <a:rPr lang="id-ID" sz="3500" dirty="0" smtClean="0"/>
              <a:t>Langkah Membuat </a:t>
            </a:r>
            <a:r>
              <a:rPr lang="en-US" sz="3500" dirty="0" err="1" smtClean="0"/>
              <a:t>TabControl</a:t>
            </a:r>
            <a:r>
              <a:rPr lang="en-US" sz="3500" dirty="0" smtClean="0"/>
              <a:t> (Object Tab)</a:t>
            </a:r>
            <a:endParaRPr lang="en-US" sz="35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40768"/>
            <a:ext cx="5544616" cy="3717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9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2"/>
            <a:ext cx="8830581" cy="669131"/>
          </a:xfrm>
        </p:spPr>
        <p:txBody>
          <a:bodyPr>
            <a:normAutofit/>
          </a:bodyPr>
          <a:lstStyle/>
          <a:p>
            <a:r>
              <a:rPr lang="id-ID" sz="3500" dirty="0" smtClean="0"/>
              <a:t>Langkah Membuat </a:t>
            </a:r>
            <a:r>
              <a:rPr lang="en-US" sz="3500" dirty="0" err="1" smtClean="0"/>
              <a:t>TabControl</a:t>
            </a:r>
            <a:r>
              <a:rPr lang="en-US" sz="3500" dirty="0" smtClean="0"/>
              <a:t> (Object Tab)</a:t>
            </a:r>
            <a:endParaRPr lang="en-US" sz="3500" dirty="0"/>
          </a:p>
        </p:txBody>
      </p:sp>
      <p:pic>
        <p:nvPicPr>
          <p:cNvPr id="12" name="Picture 4" descr="C:\Users\sinar\AppData\Local\Temp\SNAGHTML1793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88839"/>
            <a:ext cx="5184576" cy="44169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63888" y="1124744"/>
            <a:ext cx="5422075" cy="93610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id-ID" sz="1800" dirty="0" smtClean="0"/>
              <a:t>Ubah Properties :Text Form1 : </a:t>
            </a:r>
            <a:r>
              <a:rPr lang="id-ID" sz="1800" b="1" dirty="0" smtClean="0">
                <a:solidFill>
                  <a:srgbClr val="FF0000"/>
                </a:solidFill>
              </a:rPr>
              <a:t>TAB CONTROL</a:t>
            </a:r>
          </a:p>
          <a:p>
            <a:pPr marL="457200" indent="-457200">
              <a:buAutoNum type="arabicPeriod"/>
            </a:pPr>
            <a:r>
              <a:rPr lang="id-ID" sz="1800" dirty="0" smtClean="0"/>
              <a:t>Klik</a:t>
            </a:r>
            <a:r>
              <a:rPr lang="id-ID" sz="1800" dirty="0" smtClean="0">
                <a:solidFill>
                  <a:srgbClr val="FF0000"/>
                </a:solidFill>
              </a:rPr>
              <a:t> </a:t>
            </a:r>
            <a:r>
              <a:rPr lang="id-ID" sz="1800" b="1" dirty="0" smtClean="0">
                <a:solidFill>
                  <a:srgbClr val="FF0000"/>
                </a:solidFill>
              </a:rPr>
              <a:t>TabPages</a:t>
            </a:r>
            <a:r>
              <a:rPr lang="id-ID" sz="1800" dirty="0" smtClean="0">
                <a:solidFill>
                  <a:srgbClr val="FF0000"/>
                </a:solidFill>
              </a:rPr>
              <a:t> </a:t>
            </a:r>
            <a:r>
              <a:rPr lang="id-ID" sz="1800" dirty="0" smtClean="0"/>
              <a:t>Pada Properties</a:t>
            </a:r>
            <a:endParaRPr lang="en-US" sz="18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3" y="1137320"/>
            <a:ext cx="3168353" cy="2455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89" y="3593158"/>
            <a:ext cx="3168353" cy="2860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3"/>
            <a:ext cx="8784976" cy="525116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136899"/>
            <a:ext cx="6939627" cy="5282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611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1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07712"/>
              </p:ext>
            </p:extLst>
          </p:nvPr>
        </p:nvGraphicFramePr>
        <p:xfrm>
          <a:off x="2915816" y="856803"/>
          <a:ext cx="5663439" cy="55245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40105"/>
                <a:gridCol w="1138682"/>
                <a:gridCol w="1622235"/>
                <a:gridCol w="2062417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Angka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Kontrol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Properties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Nilai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9061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1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Form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STRUKTUR</a:t>
                      </a:r>
                      <a:r>
                        <a:rPr lang="id-ID" sz="1500" baseline="0" dirty="0" smtClean="0"/>
                        <a:t> KONTROL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906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StartPosition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Cente</a:t>
                      </a:r>
                      <a:r>
                        <a:rPr lang="id-ID" sz="1500" dirty="0" smtClean="0"/>
                        <a:t>r</a:t>
                      </a:r>
                      <a:r>
                        <a:rPr lang="en-US" sz="1500" dirty="0" smtClean="0"/>
                        <a:t>Screen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2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500" dirty="0" smtClean="0"/>
                        <a:t>TabControl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b="1" dirty="0" smtClean="0"/>
                        <a:t>TabPages :</a:t>
                      </a:r>
                    </a:p>
                    <a:p>
                      <a:r>
                        <a:rPr lang="id-ID" sz="1500" dirty="0" smtClean="0"/>
                        <a:t>Text – TabPage1</a:t>
                      </a:r>
                    </a:p>
                    <a:p>
                      <a:r>
                        <a:rPr lang="id-ID" sz="1500" dirty="0" smtClean="0"/>
                        <a:t>Text – TabPage2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500" dirty="0" smtClean="0"/>
                    </a:p>
                    <a:p>
                      <a:r>
                        <a:rPr lang="id-ID" sz="1500" dirty="0" smtClean="0"/>
                        <a:t>PERCABANGAN</a:t>
                      </a:r>
                    </a:p>
                    <a:p>
                      <a:r>
                        <a:rPr lang="id-ID" sz="1500" dirty="0" smtClean="0"/>
                        <a:t>PERULANGAN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3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500" dirty="0" smtClean="0"/>
                        <a:t>GroupBox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Struktur Percabangan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4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500" dirty="0" smtClean="0"/>
                        <a:t>Label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Text</a:t>
                      </a:r>
                      <a:endParaRPr lang="id-ID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Nilai Akhir :</a:t>
                      </a:r>
                      <a:endParaRPr lang="id-ID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TextAlign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MiddleRight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5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Label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Keterangan :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TextAlign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MiddleRight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278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6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TextBox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(Name)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txtNA1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7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Label</a:t>
                      </a:r>
                      <a:r>
                        <a:rPr lang="id-ID" sz="1500" baseline="0" dirty="0" smtClean="0"/>
                        <a:t>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(Name)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lblKet1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KETERANGAN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BorderStyle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FixedSingle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 smtClean="0"/>
                        <a:t>8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Button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(Name)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btn</a:t>
                      </a:r>
                      <a:r>
                        <a:rPr lang="id-ID" sz="1500" dirty="0" smtClean="0"/>
                        <a:t>Proses1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622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Text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500" dirty="0" smtClean="0"/>
                        <a:t>P R</a:t>
                      </a:r>
                      <a:r>
                        <a:rPr lang="id-ID" sz="1500" baseline="0" dirty="0" smtClean="0"/>
                        <a:t> O S E S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980728"/>
            <a:ext cx="2664296" cy="1656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4095" y="2924944"/>
            <a:ext cx="2647706" cy="432048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 smtClean="0"/>
              <a:t>Tab : </a:t>
            </a:r>
            <a:r>
              <a:rPr lang="id-ID" sz="1800" b="1" dirty="0" smtClean="0"/>
              <a:t>PERCABANGAN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36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70007"/>
              </p:ext>
            </p:extLst>
          </p:nvPr>
        </p:nvGraphicFramePr>
        <p:xfrm>
          <a:off x="2987824" y="1340768"/>
          <a:ext cx="5619434" cy="452638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902018"/>
                <a:gridCol w="1236536"/>
                <a:gridCol w="1437005"/>
                <a:gridCol w="2043875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Huruf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Kontrol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Properties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Nilai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GroupBox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Struktur Selection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Label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Nilai Akhir :</a:t>
                      </a:r>
                      <a:endParaRPr lang="id-ID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Keterangan :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27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txtNA2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13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r>
                        <a:rPr lang="id-ID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lblKet2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KETERANGAN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BorderStyle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FixedSingle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Proses2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62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P R</a:t>
                      </a:r>
                      <a:r>
                        <a:rPr lang="id-ID" sz="1800" baseline="0" dirty="0" smtClean="0"/>
                        <a:t> O S E 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0" y="1340768"/>
            <a:ext cx="2736305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Kontrol</a:t>
            </a:r>
            <a:r>
              <a:rPr lang="en-US" dirty="0" smtClean="0"/>
              <a:t> /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id-ID" dirty="0" err="1" smtClean="0"/>
              <a:t>uatu</a:t>
            </a:r>
            <a:r>
              <a:rPr lang="id-ID" dirty="0" smtClean="0"/>
              <a:t> </a:t>
            </a:r>
            <a:r>
              <a:rPr lang="id-ID" dirty="0"/>
              <a:t>tampilan berbasis grafis yang ditempatkan ke </a:t>
            </a:r>
            <a:r>
              <a:rPr lang="id-ID" dirty="0" err="1"/>
              <a:t>form</a:t>
            </a:r>
            <a:r>
              <a:rPr lang="id-ID" dirty="0"/>
              <a:t> untuk membuat interaksi dengan pemakai. </a:t>
            </a:r>
            <a:endParaRPr lang="en-US" dirty="0" smtClean="0"/>
          </a:p>
          <a:p>
            <a:r>
              <a:rPr lang="id-ID" dirty="0" smtClean="0"/>
              <a:t>Keberadaan </a:t>
            </a:r>
            <a:r>
              <a:rPr lang="id-ID" dirty="0"/>
              <a:t>kontrol di dalam </a:t>
            </a:r>
            <a:r>
              <a:rPr lang="id-ID" dirty="0" err="1"/>
              <a:t>form</a:t>
            </a:r>
            <a:r>
              <a:rPr lang="id-ID" dirty="0"/>
              <a:t> berubah menjadi </a:t>
            </a:r>
            <a:r>
              <a:rPr lang="id-ID" b="1" dirty="0"/>
              <a:t>obyek</a:t>
            </a:r>
            <a:r>
              <a:rPr lang="id-ID" dirty="0"/>
              <a:t> yaitu elemen perantara pemakai yang dapat diprogram untuk kebutuhan tertentu. </a:t>
            </a:r>
            <a:endParaRPr lang="en-US" dirty="0" smtClean="0"/>
          </a:p>
          <a:p>
            <a:r>
              <a:rPr lang="id-ID" b="1" dirty="0" err="1" smtClean="0"/>
              <a:t>Toolbox</a:t>
            </a:r>
            <a:r>
              <a:rPr lang="id-ID" b="1" dirty="0" smtClean="0"/>
              <a:t> </a:t>
            </a:r>
            <a:r>
              <a:rPr lang="id-ID" dirty="0"/>
              <a:t>merupakan tempat penyediaan kontrol-kontrol program yang digunakan untuk mendesain aplikasi Windows </a:t>
            </a:r>
            <a:r>
              <a:rPr lang="id-ID" dirty="0" err="1"/>
              <a:t>Form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6139"/>
              </p:ext>
            </p:extLst>
          </p:nvPr>
        </p:nvGraphicFramePr>
        <p:xfrm>
          <a:off x="3203848" y="980728"/>
          <a:ext cx="5262754" cy="489214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84543"/>
                <a:gridCol w="1481963"/>
                <a:gridCol w="1227455"/>
                <a:gridCol w="1768793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Angka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Kontrol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Properties</a:t>
                      </a:r>
                      <a:endParaRPr lang="en-US" sz="15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Nilai</a:t>
                      </a:r>
                      <a:endParaRPr 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GroupBox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Nested If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Label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Jenis Kelamin :</a:t>
                      </a:r>
                      <a:endParaRPr lang="id-ID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Status :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2469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Keterangan :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1029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19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RadioButton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rbtL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RadioButton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rbtP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9589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ComboBox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cmbStatus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2725359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55612"/>
            <a:ext cx="8784976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36124"/>
              </p:ext>
            </p:extLst>
          </p:nvPr>
        </p:nvGraphicFramePr>
        <p:xfrm>
          <a:off x="3162492" y="1340768"/>
          <a:ext cx="5801996" cy="233182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971868"/>
                <a:gridCol w="1098868"/>
                <a:gridCol w="1437005"/>
                <a:gridCol w="2294255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Angka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Kontrol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Properties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Nilai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9589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r>
                        <a:rPr lang="id-ID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(</a:t>
                      </a:r>
                      <a:r>
                        <a:rPr lang="id-ID" sz="1800" dirty="0" err="1" smtClean="0"/>
                        <a:t>Name</a:t>
                      </a:r>
                      <a:r>
                        <a:rPr lang="id-ID" sz="1800" dirty="0" smtClean="0"/>
                        <a:t>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lblKet3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err="1" smtClean="0"/>
                        <a:t>Text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K E T E R A N G A N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BorderStyle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FixedSingle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Proses3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62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P R</a:t>
                      </a:r>
                      <a:r>
                        <a:rPr lang="id-ID" sz="1800" baseline="0" dirty="0" smtClean="0"/>
                        <a:t> O S E 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2725359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27620"/>
            <a:ext cx="8856984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78698" cy="1368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14667"/>
              </p:ext>
            </p:extLst>
          </p:nvPr>
        </p:nvGraphicFramePr>
        <p:xfrm>
          <a:off x="3017907" y="1412776"/>
          <a:ext cx="5847589" cy="452638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971868"/>
                <a:gridCol w="1236536"/>
                <a:gridCol w="1437005"/>
                <a:gridCol w="2202180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Angka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Kontrol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Properties</a:t>
                      </a:r>
                      <a:endParaRPr lang="en-US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Nilai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GroupBox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If – Elseif – End If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Label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id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Nilai Akhir :</a:t>
                      </a:r>
                      <a:endParaRPr lang="id-ID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Keterangan :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TextAlign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MiddleRight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27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TextBox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txtNA3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Label</a:t>
                      </a:r>
                      <a:r>
                        <a:rPr lang="id-ID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(</a:t>
                      </a:r>
                      <a:r>
                        <a:rPr lang="id-ID" sz="1800" dirty="0" err="1" smtClean="0"/>
                        <a:t>Name</a:t>
                      </a:r>
                      <a:r>
                        <a:rPr lang="id-ID" sz="1800" dirty="0" smtClean="0"/>
                        <a:t>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lblKet4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err="1" smtClean="0"/>
                        <a:t>Text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 I L A I  A B J A D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BorderStyle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FixedSingle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29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Proses4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62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P R</a:t>
                      </a:r>
                      <a:r>
                        <a:rPr lang="id-ID" sz="1800" baseline="0" dirty="0" smtClean="0"/>
                        <a:t> O S E S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27620"/>
            <a:ext cx="8784976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36678"/>
              </p:ext>
            </p:extLst>
          </p:nvPr>
        </p:nvGraphicFramePr>
        <p:xfrm>
          <a:off x="3995936" y="980728"/>
          <a:ext cx="4699890" cy="5383716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95655"/>
                <a:gridCol w="1074357"/>
                <a:gridCol w="1162368"/>
                <a:gridCol w="166751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Angka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GroupBox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Struktur IIF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Label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Hari :</a:t>
                      </a:r>
                      <a:endParaRPr lang="id-ID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MiddleRight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Nama Hari :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MiddleRight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27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ComboBox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(Name)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cmbHari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27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  <a:p>
                      <a:r>
                        <a:rPr lang="en-US" sz="1400" dirty="0" smtClean="0"/>
                        <a:t>2</a:t>
                      </a:r>
                    </a:p>
                    <a:p>
                      <a:r>
                        <a:rPr lang="en-US" sz="1400" dirty="0" smtClean="0"/>
                        <a:t>3</a:t>
                      </a:r>
                    </a:p>
                    <a:p>
                      <a:r>
                        <a:rPr lang="en-US" sz="1400" dirty="0" smtClean="0"/>
                        <a:t>4</a:t>
                      </a:r>
                    </a:p>
                    <a:p>
                      <a:r>
                        <a:rPr lang="en-US" sz="1400" dirty="0" smtClean="0"/>
                        <a:t>5</a:t>
                      </a:r>
                    </a:p>
                    <a:p>
                      <a:r>
                        <a:rPr lang="en-US" sz="1400" dirty="0" smtClean="0"/>
                        <a:t>6</a:t>
                      </a:r>
                    </a:p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Label</a:t>
                      </a:r>
                      <a:r>
                        <a:rPr lang="id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lblNamaHari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Text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N I L A I  H A R I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BorderStyle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FixedSingle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400" smtClean="0"/>
                        <a:t>35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Button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(Name)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btn</a:t>
                      </a:r>
                      <a:r>
                        <a:rPr lang="id-ID" sz="1400" dirty="0" smtClean="0"/>
                        <a:t>Proses5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62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 R</a:t>
                      </a:r>
                      <a:r>
                        <a:rPr lang="id-ID" sz="1400" baseline="0" dirty="0" smtClean="0"/>
                        <a:t> O S E 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12" y="1340768"/>
            <a:ext cx="3591399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2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527620"/>
            <a:ext cx="8784976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07353"/>
              </p:ext>
            </p:extLst>
          </p:nvPr>
        </p:nvGraphicFramePr>
        <p:xfrm>
          <a:off x="4067944" y="1356991"/>
          <a:ext cx="4699890" cy="4140852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95655"/>
                <a:gridCol w="1074357"/>
                <a:gridCol w="1162368"/>
                <a:gridCol w="166751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Angka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GroupBox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Struktur CASE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Label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id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Bilangan :</a:t>
                      </a:r>
                      <a:endParaRPr lang="id-ID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MiddleRight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Seleksi :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MiddleRight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39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TextBox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(Name)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txtBil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Label</a:t>
                      </a:r>
                      <a:r>
                        <a:rPr lang="id-ID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lblHasil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Text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H A S I L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BorderStyle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FixedSingle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TextAlign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Middle</a:t>
                      </a:r>
                      <a:r>
                        <a:rPr lang="id-ID" sz="1400" dirty="0" smtClean="0"/>
                        <a:t>Left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41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Button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(Name)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btn</a:t>
                      </a:r>
                      <a:r>
                        <a:rPr lang="id-ID" sz="1400" dirty="0" smtClean="0"/>
                        <a:t>Proses5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4062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P R</a:t>
                      </a:r>
                      <a:r>
                        <a:rPr lang="id-ID" sz="1400" baseline="0" dirty="0" smtClean="0"/>
                        <a:t> O S E 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31" y="1340767"/>
            <a:ext cx="3633589" cy="157342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762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750" t="23757" r="15914" b="14755"/>
          <a:stretch/>
        </p:blipFill>
        <p:spPr>
          <a:xfrm>
            <a:off x="4945733" y="980728"/>
            <a:ext cx="3971325" cy="2608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62417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28151"/>
              </p:ext>
            </p:extLst>
          </p:nvPr>
        </p:nvGraphicFramePr>
        <p:xfrm>
          <a:off x="251520" y="2046355"/>
          <a:ext cx="5194681" cy="4020405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46442"/>
                <a:gridCol w="898842"/>
                <a:gridCol w="1162368"/>
                <a:gridCol w="2387029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Huruf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9061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ListBox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(Name)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LBoxHasil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Button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btnForNext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Text</a:t>
                      </a:r>
                      <a:endParaRPr lang="id-ID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/>
                        <a:t>For</a:t>
                      </a:r>
                      <a:r>
                        <a:rPr lang="id-ID" sz="1400" baseline="0" dirty="0" smtClean="0"/>
                        <a:t> – </a:t>
                      </a:r>
                      <a:r>
                        <a:rPr lang="id-ID" sz="1400" baseline="0" dirty="0" err="1" smtClean="0"/>
                        <a:t>Next</a:t>
                      </a:r>
                      <a:r>
                        <a:rPr lang="id-ID" sz="1400" baseline="0" dirty="0" smtClean="0"/>
                        <a:t> – </a:t>
                      </a:r>
                      <a:r>
                        <a:rPr lang="id-ID" sz="1400" baseline="0" dirty="0" err="1" smtClean="0"/>
                        <a:t>Loop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Button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err="1" smtClean="0"/>
                        <a:t>btnForStep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Text</a:t>
                      </a:r>
                      <a:endParaRPr lang="id-ID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For</a:t>
                      </a:r>
                      <a:r>
                        <a:rPr lang="id-ID" sz="1400" baseline="0" dirty="0" smtClean="0"/>
                        <a:t> – </a:t>
                      </a:r>
                      <a:r>
                        <a:rPr lang="id-ID" sz="1400" baseline="0" dirty="0" err="1" smtClean="0"/>
                        <a:t>Next</a:t>
                      </a:r>
                      <a:r>
                        <a:rPr lang="id-ID" sz="1400" baseline="0" dirty="0" smtClean="0"/>
                        <a:t> – </a:t>
                      </a:r>
                      <a:r>
                        <a:rPr lang="id-ID" sz="1400" baseline="0" dirty="0" err="1" smtClean="0"/>
                        <a:t>Loop</a:t>
                      </a:r>
                      <a:r>
                        <a:rPr lang="id-ID" sz="1400" baseline="0" dirty="0" smtClean="0"/>
                        <a:t> W / Step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Button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err="1" smtClean="0"/>
                        <a:t>btnBackWard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err="1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Backward</a:t>
                      </a:r>
                      <a:r>
                        <a:rPr lang="id-ID" sz="1400" dirty="0" smtClean="0"/>
                        <a:t> For </a:t>
                      </a:r>
                      <a:r>
                        <a:rPr lang="id-ID" sz="1400" dirty="0" err="1" smtClean="0"/>
                        <a:t>Next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278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Button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err="1" smtClean="0"/>
                        <a:t>btnForEach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1027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err="1" smtClean="0"/>
                        <a:t>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For – </a:t>
                      </a:r>
                      <a:r>
                        <a:rPr lang="id-ID" sz="1400" dirty="0" err="1" smtClean="0"/>
                        <a:t>Each</a:t>
                      </a:r>
                      <a:r>
                        <a:rPr lang="id-ID" sz="1400" dirty="0" smtClean="0"/>
                        <a:t> - </a:t>
                      </a:r>
                      <a:r>
                        <a:rPr lang="id-ID" sz="1400" dirty="0" err="1" smtClean="0"/>
                        <a:t>Loop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024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Button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(</a:t>
                      </a:r>
                      <a:r>
                        <a:rPr lang="id-ID" sz="1400" dirty="0" err="1" smtClean="0"/>
                        <a:t>Name</a:t>
                      </a:r>
                      <a:r>
                        <a:rPr lang="id-ID" sz="140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err="1" smtClean="0"/>
                        <a:t>btnDoUntil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err="1" smtClean="0"/>
                        <a:t>Text</a:t>
                      </a:r>
                      <a:endParaRPr lang="id-ID" sz="14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dirty="0" smtClean="0"/>
                        <a:t>Do – </a:t>
                      </a:r>
                      <a:r>
                        <a:rPr lang="id-ID" sz="1400" dirty="0" err="1" smtClean="0"/>
                        <a:t>Until</a:t>
                      </a:r>
                      <a:r>
                        <a:rPr lang="id-ID" sz="1400" dirty="0" smtClean="0"/>
                        <a:t> - </a:t>
                      </a:r>
                      <a:r>
                        <a:rPr lang="id-ID" sz="1400" dirty="0" err="1" smtClean="0"/>
                        <a:t>Loop</a:t>
                      </a:r>
                      <a:endParaRPr lang="en-US" sz="14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2595380" cy="432048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 smtClean="0"/>
              <a:t>Tab : </a:t>
            </a:r>
            <a:r>
              <a:rPr lang="id-ID" sz="1800" b="1" dirty="0" smtClean="0"/>
              <a:t>PERULANGAN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407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750" t="23757" r="15914" b="14755"/>
          <a:stretch/>
        </p:blipFill>
        <p:spPr>
          <a:xfrm>
            <a:off x="4945733" y="980728"/>
            <a:ext cx="3971325" cy="2608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662417" cy="453108"/>
          </a:xfrm>
        </p:spPr>
        <p:txBody>
          <a:bodyPr>
            <a:noAutofit/>
          </a:bodyPr>
          <a:lstStyle/>
          <a:p>
            <a:r>
              <a:rPr lang="en-US" sz="2500" b="1" dirty="0" err="1" smtClean="0"/>
              <a:t>Desain</a:t>
            </a:r>
            <a:r>
              <a:rPr lang="en-US" sz="2500" b="1" dirty="0" smtClean="0"/>
              <a:t> Form </a:t>
            </a:r>
            <a:r>
              <a:rPr lang="en-US" sz="2500" b="1" dirty="0" err="1" smtClean="0"/>
              <a:t>Struktur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Kontrol</a:t>
            </a:r>
            <a:r>
              <a:rPr lang="en-US" sz="2500" b="1" dirty="0" smtClean="0"/>
              <a:t> (</a:t>
            </a:r>
            <a:r>
              <a:rPr lang="en-US" sz="2500" b="1" dirty="0" err="1" smtClean="0"/>
              <a:t>frmStrukturKontrol</a:t>
            </a:r>
            <a:r>
              <a:rPr lang="en-US" sz="2500" b="1" dirty="0" smtClean="0"/>
              <a:t>)</a:t>
            </a:r>
            <a:endParaRPr lang="en-US" sz="25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10023"/>
              </p:ext>
            </p:extLst>
          </p:nvPr>
        </p:nvGraphicFramePr>
        <p:xfrm>
          <a:off x="251520" y="2046355"/>
          <a:ext cx="4945952" cy="2697587"/>
        </p:xfrm>
        <a:graphic>
          <a:graphicData uri="http://schemas.openxmlformats.org/drawingml/2006/table">
            <a:tbl>
              <a:tblPr firstRow="1" bandRow="1">
                <a:effectLst/>
                <a:tableStyleId>{00A15C55-8517-42AA-B614-E9B94910E393}</a:tableStyleId>
              </a:tblPr>
              <a:tblGrid>
                <a:gridCol w="746442"/>
                <a:gridCol w="918845"/>
                <a:gridCol w="1162368"/>
                <a:gridCol w="2118297"/>
              </a:tblGrid>
              <a:tr h="5030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Huruf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Kontrol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Properties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Nilai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9061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G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Button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btnDoWhile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Do – While – Loop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2880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H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 smtClean="0"/>
                        <a:t>Button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btnNested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872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Nested Loop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8864">
                <a:tc>
                  <a:txBody>
                    <a:bodyPr/>
                    <a:lstStyle/>
                    <a:p>
                      <a:pPr algn="ctr"/>
                      <a:r>
                        <a:rPr lang="id-ID" sz="1800" dirty="0" smtClean="0"/>
                        <a:t>I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Button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(Name)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btn</a:t>
                      </a:r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3661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dirty="0" smtClean="0"/>
                        <a:t>Keluar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1560" y="908720"/>
            <a:ext cx="2595380" cy="432048"/>
          </a:xfrm>
        </p:spPr>
        <p:txBody>
          <a:bodyPr/>
          <a:lstStyle/>
          <a:p>
            <a:pPr marL="0" indent="0">
              <a:buNone/>
            </a:pPr>
            <a:r>
              <a:rPr lang="id-ID" sz="1800" dirty="0" smtClean="0"/>
              <a:t>Tab : </a:t>
            </a:r>
            <a:r>
              <a:rPr lang="id-ID" sz="1800" b="1" dirty="0" smtClean="0"/>
              <a:t>PERULANGAN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744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KATEGORI KONTROL / OBJECT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7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/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0000"/>
            <a:ext cx="8784975" cy="5588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Common Control</a:t>
            </a:r>
          </a:p>
          <a:p>
            <a:pPr lvl="1"/>
            <a:r>
              <a:rPr lang="id-ID" dirty="0"/>
              <a:t>Berisi kontrol-kontrol untuk mendesain </a:t>
            </a:r>
            <a:r>
              <a:rPr lang="id-ID" dirty="0" err="1"/>
              <a:t>form</a:t>
            </a:r>
            <a:r>
              <a:rPr lang="id-ID" dirty="0"/>
              <a:t> berbasis </a:t>
            </a:r>
            <a:r>
              <a:rPr lang="id-ID" dirty="0" err="1"/>
              <a:t>windows</a:t>
            </a:r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id-ID" dirty="0"/>
              <a:t>Digunakan untuk kontrol-kontrol lain pada </a:t>
            </a:r>
            <a:r>
              <a:rPr lang="id-ID" dirty="0" err="1"/>
              <a:t>form</a:t>
            </a:r>
            <a:r>
              <a:rPr lang="id-ID" dirty="0"/>
              <a:t>.</a:t>
            </a:r>
            <a:endParaRPr lang="en-US" dirty="0" smtClean="0"/>
          </a:p>
          <a:p>
            <a:r>
              <a:rPr lang="en-US" dirty="0" err="1" smtClean="0"/>
              <a:t>Menu&amp;Toolbars</a:t>
            </a:r>
            <a:endParaRPr lang="en-US" dirty="0" smtClean="0"/>
          </a:p>
          <a:p>
            <a:pPr lvl="1"/>
            <a:r>
              <a:rPr lang="id-ID" dirty="0"/>
              <a:t>Digunakan untuk mendesain menu utama dan </a:t>
            </a:r>
            <a:r>
              <a:rPr lang="id-ID" dirty="0" err="1"/>
              <a:t>submenu</a:t>
            </a:r>
            <a:r>
              <a:rPr lang="id-ID" dirty="0"/>
              <a:t> serta menu </a:t>
            </a:r>
            <a:r>
              <a:rPr lang="id-ID" dirty="0" err="1"/>
              <a:t>toolbar</a:t>
            </a:r>
            <a:r>
              <a:rPr lang="id-ID" dirty="0"/>
              <a:t> dan </a:t>
            </a:r>
            <a:r>
              <a:rPr lang="id-ID" dirty="0" err="1"/>
              <a:t>statusbar</a:t>
            </a:r>
            <a:r>
              <a:rPr lang="id-ID" dirty="0"/>
              <a:t>.</a:t>
            </a:r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id-ID" dirty="0"/>
              <a:t>Berisi kontrol-kontrol untuk pemrograman </a:t>
            </a:r>
            <a:r>
              <a:rPr lang="id-ID" dirty="0" err="1"/>
              <a:t>database</a:t>
            </a:r>
            <a:r>
              <a:rPr lang="id-ID" dirty="0"/>
              <a:t>, baik untuk koneksi maupun menampilkan data</a:t>
            </a:r>
            <a:endParaRPr lang="en-US" dirty="0" smtClean="0"/>
          </a:p>
          <a:p>
            <a:r>
              <a:rPr lang="en-US" dirty="0" smtClean="0"/>
              <a:t>Component</a:t>
            </a:r>
          </a:p>
          <a:p>
            <a:pPr lvl="1"/>
            <a:r>
              <a:rPr lang="id-ID" dirty="0"/>
              <a:t>Berisi kontrol-kontrol pendukung pemrograman pada </a:t>
            </a:r>
            <a:r>
              <a:rPr lang="id-ID" dirty="0" err="1"/>
              <a:t>form</a:t>
            </a:r>
            <a:r>
              <a:rPr lang="id-ID" dirty="0"/>
              <a:t> </a:t>
            </a:r>
            <a:r>
              <a:rPr lang="id-ID" dirty="0" err="1"/>
              <a:t>window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smtClean="0"/>
              <a:t>Printing</a:t>
            </a:r>
          </a:p>
          <a:p>
            <a:pPr lvl="1"/>
            <a:r>
              <a:rPr lang="id-ID" dirty="0"/>
              <a:t>Berisi kontrol-kontrol untuk mencetak data, baik ke </a:t>
            </a:r>
            <a:r>
              <a:rPr lang="id-ID" dirty="0" err="1"/>
              <a:t>printer</a:t>
            </a:r>
            <a:r>
              <a:rPr lang="id-ID" dirty="0"/>
              <a:t> maupun ke layar.</a:t>
            </a:r>
            <a:endParaRPr lang="en-US" dirty="0" smtClean="0"/>
          </a:p>
          <a:p>
            <a:r>
              <a:rPr lang="en-US" dirty="0" smtClean="0"/>
              <a:t>Dialog</a:t>
            </a:r>
          </a:p>
          <a:p>
            <a:pPr lvl="1"/>
            <a:r>
              <a:rPr lang="id-ID" dirty="0"/>
              <a:t>Berisi kontrol-kontrol untuk menampilkan berbagai macam kotak dialog.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Control</a:t>
            </a:r>
          </a:p>
        </p:txBody>
      </p:sp>
      <p:pic>
        <p:nvPicPr>
          <p:cNvPr id="4" name="Picture 3" descr="TOOLBOX_COMMON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255176"/>
            <a:ext cx="2016224" cy="5101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9255" r="1" b="4593"/>
          <a:stretch/>
        </p:blipFill>
        <p:spPr>
          <a:xfrm>
            <a:off x="2723745" y="1255176"/>
            <a:ext cx="5088614" cy="5128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Container</a:t>
            </a:r>
          </a:p>
        </p:txBody>
      </p:sp>
      <p:pic>
        <p:nvPicPr>
          <p:cNvPr id="5" name="Picture 4" descr="TOOLBOX_CONTAINER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1255176"/>
            <a:ext cx="3072662" cy="2389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8366" r="38876" b="7236"/>
          <a:stretch/>
        </p:blipFill>
        <p:spPr>
          <a:xfrm>
            <a:off x="3635896" y="1246165"/>
            <a:ext cx="4392488" cy="463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4367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Menu&amp;Toolbars</a:t>
            </a:r>
            <a:endParaRPr lang="en-US" dirty="0" smtClean="0"/>
          </a:p>
        </p:txBody>
      </p:sp>
      <p:pic>
        <p:nvPicPr>
          <p:cNvPr id="6" name="Picture 5" descr="TOOLBOX_MENUTOOLBAR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1" y="1246165"/>
            <a:ext cx="3816425" cy="2602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8587" r="38178" b="8080"/>
          <a:stretch/>
        </p:blipFill>
        <p:spPr>
          <a:xfrm>
            <a:off x="4427984" y="1246165"/>
            <a:ext cx="4370901" cy="3926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769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3131</TotalTime>
  <Words>1722</Words>
  <Application>Microsoft Office PowerPoint</Application>
  <PresentationFormat>On-screen Show (4:3)</PresentationFormat>
  <Paragraphs>860</Paragraphs>
  <Slides>47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Theme1</vt:lpstr>
      <vt:lpstr>Pemrograman Visual</vt:lpstr>
      <vt:lpstr>Review Pertemuan 1</vt:lpstr>
      <vt:lpstr>KONTROL / OBJECT</vt:lpstr>
      <vt:lpstr>Kontrol / Object</vt:lpstr>
      <vt:lpstr>KATEGORI KONTROL / OBJECT</vt:lpstr>
      <vt:lpstr>Kategori Kontrol / Object</vt:lpstr>
      <vt:lpstr>Common Control</vt:lpstr>
      <vt:lpstr>Container</vt:lpstr>
      <vt:lpstr>Menu&amp;Toolbars</vt:lpstr>
      <vt:lpstr>Data</vt:lpstr>
      <vt:lpstr>Component</vt:lpstr>
      <vt:lpstr>Printing</vt:lpstr>
      <vt:lpstr>Dialog</vt:lpstr>
      <vt:lpstr>PROPERTIES</vt:lpstr>
      <vt:lpstr>Properties</vt:lpstr>
      <vt:lpstr>Properties Form</vt:lpstr>
      <vt:lpstr>String Collection Editor</vt:lpstr>
      <vt:lpstr>DESAIN FORM</vt:lpstr>
      <vt:lpstr>Desain Form Event (frmEvent)</vt:lpstr>
      <vt:lpstr>Desain Form Variabel 1 (frmVariable1)</vt:lpstr>
      <vt:lpstr>Desain Form Variabel 1 (frmVariable1)</vt:lpstr>
      <vt:lpstr>Desain Form Variabel 2 (frmVariable2)</vt:lpstr>
      <vt:lpstr>Desain Form Variabel 2 (frmVariable2)</vt:lpstr>
      <vt:lpstr>Desain Form Latihan Variabel (frmVariableLatihan)</vt:lpstr>
      <vt:lpstr>Desain Form Latihan Variabel (frmVariableLatihan)</vt:lpstr>
      <vt:lpstr>Desain Form Error Handling (frmErrorHandling1)</vt:lpstr>
      <vt:lpstr>Desain Form Error Handling (frmErrorHandling1)</vt:lpstr>
      <vt:lpstr>Desain Form Error Handling (frmErrorHandling1)</vt:lpstr>
      <vt:lpstr>Desain Form Error Handling (frmErrorHandling2)</vt:lpstr>
      <vt:lpstr>Desain Form Error Handling (frmErrorHandling2)</vt:lpstr>
      <vt:lpstr>Desain Form Error Handling (frmErrorHandling2)</vt:lpstr>
      <vt:lpstr>TAB CONTROL</vt:lpstr>
      <vt:lpstr>TabControl (Object Tab)</vt:lpstr>
      <vt:lpstr>Langkah Membuat TabControl (Object Tab)</vt:lpstr>
      <vt:lpstr>Langkah Membuat TabControl (Object Tab)</vt:lpstr>
      <vt:lpstr>Langkah Membuat TabControl (Object Tab)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Desain Form Struktur Kontrol (frmStrukturKontrol)</vt:lpstr>
      <vt:lpstr>~ Selesai ~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Relion</cp:lastModifiedBy>
  <cp:revision>274</cp:revision>
  <dcterms:created xsi:type="dcterms:W3CDTF">2005-11-27T18:08:42Z</dcterms:created>
  <dcterms:modified xsi:type="dcterms:W3CDTF">2014-09-16T07:52:37Z</dcterms:modified>
</cp:coreProperties>
</file>