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460" r:id="rId3"/>
    <p:sldId id="461" r:id="rId4"/>
    <p:sldId id="406" r:id="rId5"/>
    <p:sldId id="407" r:id="rId6"/>
    <p:sldId id="408" r:id="rId7"/>
    <p:sldId id="409" r:id="rId8"/>
    <p:sldId id="410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62" r:id="rId22"/>
    <p:sldId id="430" r:id="rId23"/>
    <p:sldId id="463" r:id="rId24"/>
    <p:sldId id="413" r:id="rId25"/>
    <p:sldId id="414" r:id="rId26"/>
    <p:sldId id="415" r:id="rId27"/>
    <p:sldId id="464" r:id="rId28"/>
    <p:sldId id="416" r:id="rId29"/>
    <p:sldId id="417" r:id="rId30"/>
    <p:sldId id="418" r:id="rId31"/>
    <p:sldId id="421" r:id="rId32"/>
    <p:sldId id="449" r:id="rId33"/>
    <p:sldId id="419" r:id="rId34"/>
    <p:sldId id="465" r:id="rId35"/>
    <p:sldId id="422" r:id="rId36"/>
    <p:sldId id="423" r:id="rId37"/>
    <p:sldId id="424" r:id="rId38"/>
    <p:sldId id="425" r:id="rId39"/>
    <p:sldId id="451" r:id="rId40"/>
    <p:sldId id="452" r:id="rId41"/>
    <p:sldId id="453" r:id="rId42"/>
    <p:sldId id="466" r:id="rId43"/>
    <p:sldId id="454" r:id="rId44"/>
    <p:sldId id="455" r:id="rId45"/>
    <p:sldId id="458" r:id="rId46"/>
    <p:sldId id="456" r:id="rId47"/>
    <p:sldId id="459" r:id="rId48"/>
    <p:sldId id="467" r:id="rId49"/>
    <p:sldId id="457" r:id="rId50"/>
    <p:sldId id="35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1" autoAdjust="0"/>
    <p:restoredTop sz="98093" autoAdjust="0"/>
  </p:normalViewPr>
  <p:slideViewPr>
    <p:cSldViewPr>
      <p:cViewPr>
        <p:scale>
          <a:sx n="81" d="100"/>
          <a:sy n="81" d="100"/>
        </p:scale>
        <p:origin x="-480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407F-3D86-41BE-9990-BC8EA9C7BB7E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20F3-5E53-4600-9FAB-D90CE1F79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A47C04-0B95-4E1B-BF40-DC2E18B0C7FD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516C33-E6F0-43EA-A4AB-7A20AE88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68A5A-7059-44EA-B563-ECE98EE32B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54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5515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87675" y="0"/>
            <a:ext cx="6156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descr="Outlined diamond"/>
          <p:cNvSpPr>
            <a:spLocks noChangeArrowheads="1"/>
          </p:cNvSpPr>
          <p:nvPr/>
        </p:nvSpPr>
        <p:spPr bwMode="auto">
          <a:xfrm rot="5400000">
            <a:off x="-1862931" y="1862931"/>
            <a:ext cx="6858000" cy="3132138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000055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0" descr="logo bl transpar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0513"/>
            <a:ext cx="15128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3663" y="24923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UNIVERSITAS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BUDI LUHUR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8575" y="1858963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FAKULTAS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TEKNOLOGI INFORMASI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84200" y="3279775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www.bl.ac.id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67688" y="6545263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HAL : </a:t>
            </a:r>
            <a:fld id="{B8245AF3-8CB4-4B6E-96FF-777A24932C17}" type="slidenum"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63938" y="1484313"/>
            <a:ext cx="489426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933825"/>
            <a:ext cx="3632200" cy="1655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6FC1-EB44-4801-9DD5-C26D662CFC02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549275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D567-E73A-4A7A-B720-90FCD496847A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7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5333-A205-40CF-9F6B-A9F6ABF8E328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1C74-F712-4FC0-8B9F-21152EE6E1AD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3040-4468-47DF-B300-8089E405BEF2}" type="datetimeFigureOut">
              <a:rPr lang="en-US"/>
              <a:pPr>
                <a:defRPr/>
              </a:pPr>
              <a:t>9/30/2014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66FBF-EB29-43E4-839D-1166F40A05E0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EE20-838F-4527-B692-7CEB6ED1F7FA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D6FA-FA36-44F8-8270-555C1EB490B9}" type="datetimeFigureOut">
              <a:rPr lang="en-US"/>
              <a:pPr>
                <a:defRPr/>
              </a:pPr>
              <a:t>9/30/2014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bl transpara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2700338" y="15573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2"/>
            <a:ext cx="82296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70001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17463"/>
            <a:ext cx="9144000" cy="366712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FAKULTAS TEKNOLOGI INFORMASI - UNIVERSITAS BUDI LUHUR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3333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3333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8015320" y="6526213"/>
            <a:ext cx="1128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HAL : </a:t>
            </a:r>
            <a:fld id="{5CDF746A-C359-42EE-82E7-3C1D0EAE41FA}" type="slidenum"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32" y="6552812"/>
            <a:ext cx="80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September 2014</a:t>
            </a:r>
            <a:r>
              <a:rPr lang="en-US" sz="1200" b="1" baseline="0" dirty="0" smtClean="0">
                <a:solidFill>
                  <a:schemeClr val="bg1"/>
                </a:solidFill>
              </a:rPr>
              <a:t>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Pemrograman</a:t>
            </a:r>
            <a:r>
              <a:rPr lang="en-US" sz="1200" b="1" baseline="0" dirty="0" smtClean="0">
                <a:solidFill>
                  <a:schemeClr val="bg1"/>
                </a:solidFill>
              </a:rPr>
              <a:t> Visual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Gasal</a:t>
            </a:r>
            <a:r>
              <a:rPr lang="en-US" sz="1200" b="1" baseline="0" dirty="0" smtClean="0">
                <a:solidFill>
                  <a:schemeClr val="bg1"/>
                </a:solidFill>
              </a:rPr>
              <a:t> 2014/2015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Atik</a:t>
            </a:r>
            <a:r>
              <a:rPr lang="en-US" sz="1200" b="1" baseline="0" dirty="0" smtClean="0">
                <a:solidFill>
                  <a:schemeClr val="bg1"/>
                </a:solidFill>
              </a:rPr>
              <a:t> Ariesta,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Jati</a:t>
            </a:r>
            <a:r>
              <a:rPr lang="en-US" sz="1200" b="1" baseline="0" dirty="0" smtClean="0">
                <a:solidFill>
                  <a:schemeClr val="bg1"/>
                </a:solidFill>
              </a:rPr>
              <a:t> Lestari,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Samsinar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214688" y="1484313"/>
            <a:ext cx="592931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Visual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Pertemuan</a:t>
            </a:r>
            <a:r>
              <a:rPr lang="en-US" dirty="0" smtClean="0"/>
              <a:t> 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214517" y="5180774"/>
            <a:ext cx="3632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Gasal</a:t>
            </a:r>
            <a:r>
              <a:rPr lang="en-US" dirty="0"/>
              <a:t> </a:t>
            </a:r>
            <a:r>
              <a:rPr lang="en-US" dirty="0" smtClean="0"/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Event (</a:t>
            </a:r>
            <a:r>
              <a:rPr lang="en-US" dirty="0" err="1"/>
              <a:t>frmEvent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dirty="0" err="1" smtClean="0"/>
              <a:t>Ketikkan</a:t>
            </a:r>
            <a:r>
              <a:rPr lang="en-US" dirty="0" smtClean="0"/>
              <a:t> program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) </a:t>
            </a:r>
            <a:r>
              <a:rPr lang="en-US" dirty="0" err="1" smtClean="0"/>
              <a:t>antara</a:t>
            </a:r>
            <a:r>
              <a:rPr lang="en-US" dirty="0" smtClean="0"/>
              <a:t> Private Sub … End Sub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3" y="4293096"/>
            <a:ext cx="6276975" cy="123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98203"/>
            <a:ext cx="6296025" cy="80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15" y="2102429"/>
            <a:ext cx="6372672" cy="1110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26415" y="5613488"/>
            <a:ext cx="873807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Merubah</a:t>
            </a:r>
            <a:r>
              <a:rPr lang="en-US" b="1" dirty="0" smtClean="0"/>
              <a:t> Properties </a:t>
            </a:r>
            <a:r>
              <a:rPr lang="en-US" dirty="0" err="1" smtClean="0"/>
              <a:t>Suatu</a:t>
            </a:r>
            <a:r>
              <a:rPr lang="en-US" dirty="0" smtClean="0"/>
              <a:t> Object </a:t>
            </a:r>
            <a:r>
              <a:rPr lang="en-US" b="1" dirty="0" err="1" smtClean="0">
                <a:solidFill>
                  <a:srgbClr val="FF0000"/>
                </a:solidFill>
              </a:rPr>
              <a:t>dapat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dilakukan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melalui</a:t>
            </a:r>
            <a:r>
              <a:rPr lang="en-US" b="1" dirty="0" smtClean="0">
                <a:solidFill>
                  <a:srgbClr val="FF0000"/>
                </a:solidFill>
              </a:rPr>
              <a:t> program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2102429"/>
            <a:ext cx="19656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Dibagian</a:t>
            </a:r>
            <a:r>
              <a:rPr lang="en-US" b="1" dirty="0" smtClean="0"/>
              <a:t> paling </a:t>
            </a:r>
            <a:r>
              <a:rPr lang="en-US" b="1" dirty="0" err="1" smtClean="0"/>
              <a:t>akhir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Event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Jalankan</a:t>
            </a:r>
            <a:r>
              <a:rPr lang="en-US" dirty="0" smtClean="0"/>
              <a:t> Form Event </a:t>
            </a:r>
            <a:r>
              <a:rPr lang="en-US" dirty="0" err="1" smtClean="0"/>
              <a:t>melalui</a:t>
            </a:r>
            <a:r>
              <a:rPr lang="en-US" dirty="0" smtClean="0"/>
              <a:t> Menu Event.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“TEST EVENT”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Event (</a:t>
            </a:r>
            <a:r>
              <a:rPr lang="en-US" dirty="0" err="1"/>
              <a:t>frmEvent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event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btnEvent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Click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MouseDown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13" y="2280581"/>
            <a:ext cx="7200900" cy="33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013" y="2922632"/>
            <a:ext cx="7200900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13" y="4198095"/>
            <a:ext cx="7200900" cy="1247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99593" y="2240582"/>
            <a:ext cx="43204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1.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3" y="2922632"/>
            <a:ext cx="43204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2.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3" y="4198095"/>
            <a:ext cx="43204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3.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013" y="5683108"/>
            <a:ext cx="5343525" cy="466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1727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Event (</a:t>
            </a:r>
            <a:r>
              <a:rPr lang="en-US" dirty="0" err="1"/>
              <a:t>frmEvent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Ketikkan</a:t>
            </a:r>
            <a:r>
              <a:rPr lang="en-US" dirty="0"/>
              <a:t> program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Private Sub … End Sub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6296025" cy="126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493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Jalankan</a:t>
            </a:r>
            <a:r>
              <a:rPr lang="en-US" dirty="0" smtClean="0"/>
              <a:t> Form Event </a:t>
            </a:r>
            <a:r>
              <a:rPr lang="en-US" dirty="0" err="1" smtClean="0"/>
              <a:t>melalui</a:t>
            </a:r>
            <a:r>
              <a:rPr lang="en-US" dirty="0" smtClean="0"/>
              <a:t> Menu Event.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“TEST EVENT”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Event (</a:t>
            </a:r>
            <a:r>
              <a:rPr lang="en-US" dirty="0" err="1"/>
              <a:t>frmEvent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event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btnEvent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MouseEnter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Ketikkan</a:t>
            </a:r>
            <a:r>
              <a:rPr lang="en-US" dirty="0"/>
              <a:t> program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Private Sub … End Sub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200900" cy="126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86422"/>
            <a:ext cx="5543550" cy="40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797152"/>
            <a:ext cx="6267450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9870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Jalankan</a:t>
            </a:r>
            <a:r>
              <a:rPr lang="en-US" dirty="0" smtClean="0"/>
              <a:t> Form Event </a:t>
            </a:r>
            <a:r>
              <a:rPr lang="en-US" dirty="0" err="1" smtClean="0"/>
              <a:t>melalui</a:t>
            </a:r>
            <a:r>
              <a:rPr lang="en-US" dirty="0" smtClean="0"/>
              <a:t> Menu Event.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Arahkan</a:t>
            </a:r>
            <a:r>
              <a:rPr lang="en-US" dirty="0" smtClean="0"/>
              <a:t> </a:t>
            </a:r>
            <a:r>
              <a:rPr lang="en-US" dirty="0" err="1" smtClean="0"/>
              <a:t>Kursor</a:t>
            </a:r>
            <a:r>
              <a:rPr lang="en-US" dirty="0" smtClean="0"/>
              <a:t> Mouse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“TEST EVENT”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Event (</a:t>
            </a:r>
            <a:r>
              <a:rPr lang="en-US" dirty="0" err="1"/>
              <a:t>frmEvent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/>
              <a:t>program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Private Sub … End </a:t>
            </a:r>
            <a:r>
              <a:rPr lang="en-US" dirty="0" smtClean="0"/>
              <a:t>Sub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Ketikkan</a:t>
            </a:r>
            <a:r>
              <a:rPr lang="en-US" dirty="0"/>
              <a:t> program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Private Sub … End Sub</a:t>
            </a:r>
          </a:p>
          <a:p>
            <a:pPr algn="just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6315075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25144"/>
            <a:ext cx="6286500" cy="128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756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Jalankan</a:t>
            </a:r>
            <a:r>
              <a:rPr lang="en-US" dirty="0" smtClean="0"/>
              <a:t> Form Event </a:t>
            </a:r>
            <a:r>
              <a:rPr lang="en-US" dirty="0" err="1" smtClean="0"/>
              <a:t>melalui</a:t>
            </a:r>
            <a:r>
              <a:rPr lang="en-US" dirty="0" smtClean="0"/>
              <a:t> Menu Event.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Jauhkan</a:t>
            </a:r>
            <a:r>
              <a:rPr lang="en-US" dirty="0" smtClean="0"/>
              <a:t> </a:t>
            </a:r>
            <a:r>
              <a:rPr lang="en-US" dirty="0" err="1" smtClean="0"/>
              <a:t>Kursor</a:t>
            </a:r>
            <a:r>
              <a:rPr lang="en-US" dirty="0" smtClean="0"/>
              <a:t> Mouse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“TEST EVENT”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Kemudian</a:t>
            </a:r>
            <a:r>
              <a:rPr lang="en-US" dirty="0" smtClean="0"/>
              <a:t> Click </a:t>
            </a:r>
            <a:r>
              <a:rPr lang="en-US" dirty="0" err="1" smtClean="0"/>
              <a:t>Tombol</a:t>
            </a:r>
            <a:r>
              <a:rPr lang="en-US" dirty="0" smtClean="0"/>
              <a:t> “Mouse </a:t>
            </a:r>
            <a:r>
              <a:rPr lang="en-US" dirty="0" err="1" smtClean="0"/>
              <a:t>Pergi</a:t>
            </a:r>
            <a:r>
              <a:rPr lang="en-US" dirty="0" smtClean="0"/>
              <a:t> !!!”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Event (</a:t>
            </a:r>
            <a:r>
              <a:rPr lang="en-US" dirty="0" err="1"/>
              <a:t>frmEvent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“TEST EVENT”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 err="1"/>
              <a:t>Ketikkan</a:t>
            </a:r>
            <a:r>
              <a:rPr lang="en-US" dirty="0"/>
              <a:t> program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Private Sub … End Sub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2822714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850752"/>
            <a:ext cx="6276975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660232" y="4482789"/>
            <a:ext cx="2371997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mengakhiri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aplikasi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sedangkan</a:t>
            </a:r>
            <a:endParaRPr lang="en-US" b="1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Me.Close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menutup</a:t>
            </a:r>
            <a:r>
              <a:rPr lang="en-US" b="1" dirty="0" smtClean="0">
                <a:solidFill>
                  <a:srgbClr val="FF0000"/>
                </a:solidFill>
              </a:rPr>
              <a:t> Form </a:t>
            </a:r>
            <a:r>
              <a:rPr lang="en-US" b="1" dirty="0" smtClean="0"/>
              <a:t>yang </a:t>
            </a:r>
            <a:r>
              <a:rPr lang="en-US" b="1" dirty="0" err="1" smtClean="0"/>
              <a:t>sedang</a:t>
            </a:r>
            <a:r>
              <a:rPr lang="en-US" b="1" dirty="0" smtClean="0"/>
              <a:t> </a:t>
            </a:r>
            <a:r>
              <a:rPr lang="en-US" b="1" dirty="0" err="1" smtClean="0"/>
              <a:t>aktif</a:t>
            </a:r>
            <a:r>
              <a:rPr lang="en-US" b="1" dirty="0"/>
              <a:t> </a:t>
            </a:r>
            <a:r>
              <a:rPr lang="en-US" b="1" dirty="0" smtClean="0"/>
              <a:t>(Show)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59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Pertemuan</a:t>
            </a:r>
            <a:r>
              <a:rPr lang="en-US" dirty="0" smtClean="0"/>
              <a:t> 2 </a:t>
            </a:r>
            <a:r>
              <a:rPr lang="en-US" dirty="0" err="1" smtClean="0"/>
              <a:t>dan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form yang di </a:t>
            </a:r>
            <a:r>
              <a:rPr lang="en-US" dirty="0" err="1" smtClean="0"/>
              <a:t>desain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frmEvent</a:t>
            </a:r>
            <a:endParaRPr lang="en-US" dirty="0" smtClean="0"/>
          </a:p>
          <a:p>
            <a:pPr lvl="1"/>
            <a:r>
              <a:rPr lang="en-US" dirty="0" smtClean="0"/>
              <a:t>frmVariable1</a:t>
            </a:r>
          </a:p>
          <a:p>
            <a:pPr lvl="1"/>
            <a:r>
              <a:rPr lang="en-US" dirty="0" smtClean="0"/>
              <a:t>frmVariable2</a:t>
            </a:r>
          </a:p>
          <a:p>
            <a:pPr lvl="1"/>
            <a:r>
              <a:rPr lang="en-US" dirty="0" err="1" smtClean="0"/>
              <a:t>frmVariableLat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form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Menu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id-ID" dirty="0" smtClean="0"/>
              <a:t>P</a:t>
            </a:r>
            <a:r>
              <a:rPr lang="en-US" dirty="0" err="1" smtClean="0"/>
              <a:t>rogram</a:t>
            </a:r>
            <a:r>
              <a:rPr lang="en-US" dirty="0" smtClean="0"/>
              <a:t> Form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Part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Jalankan</a:t>
            </a:r>
            <a:r>
              <a:rPr lang="en-US" dirty="0" smtClean="0"/>
              <a:t> Form Event </a:t>
            </a:r>
            <a:r>
              <a:rPr lang="en-US" dirty="0" err="1" smtClean="0"/>
              <a:t>melalui</a:t>
            </a:r>
            <a:r>
              <a:rPr lang="en-US" dirty="0" smtClean="0"/>
              <a:t> Menu Event. </a:t>
            </a:r>
            <a:r>
              <a:rPr lang="en-US" dirty="0" err="1" smtClean="0"/>
              <a:t>Kemudian</a:t>
            </a:r>
            <a:r>
              <a:rPr lang="en-US" dirty="0" smtClean="0"/>
              <a:t> Click </a:t>
            </a:r>
            <a:r>
              <a:rPr lang="en-US" dirty="0" err="1" smtClean="0"/>
              <a:t>Tombol</a:t>
            </a:r>
            <a:r>
              <a:rPr lang="en-US" dirty="0" smtClean="0"/>
              <a:t> “KELUAR”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KOMENTAR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Komentar (Comment) pada editor diawali dengan tanda petik </a:t>
            </a:r>
            <a:r>
              <a:rPr lang="id-ID" dirty="0" smtClean="0"/>
              <a:t>tunggal</a:t>
            </a:r>
            <a:r>
              <a:rPr lang="en-US" dirty="0" smtClean="0"/>
              <a:t> </a:t>
            </a:r>
            <a:r>
              <a:rPr lang="id-ID" dirty="0" smtClean="0"/>
              <a:t>/ </a:t>
            </a:r>
            <a:r>
              <a:rPr lang="en-US" dirty="0" smtClean="0"/>
              <a:t>apostrophe</a:t>
            </a:r>
            <a:r>
              <a:rPr lang="id-ID" dirty="0" smtClean="0"/>
              <a:t> </a:t>
            </a:r>
            <a:r>
              <a:rPr lang="id-ID" dirty="0"/>
              <a:t>('). </a:t>
            </a:r>
          </a:p>
          <a:p>
            <a:r>
              <a:rPr lang="id-ID" dirty="0"/>
              <a:t>Komentar berguna untuk menulis sesuatu dan baik berupa keterangan tambahan mengenai </a:t>
            </a:r>
            <a:r>
              <a:rPr lang="id-ID" dirty="0" err="1"/>
              <a:t>sintak</a:t>
            </a:r>
            <a:r>
              <a:rPr lang="id-ID" dirty="0"/>
              <a:t>/logika/</a:t>
            </a:r>
            <a:r>
              <a:rPr lang="id-ID" dirty="0" err="1"/>
              <a:t>variable</a:t>
            </a:r>
            <a:r>
              <a:rPr lang="id-ID" dirty="0"/>
              <a:t>/</a:t>
            </a:r>
            <a:r>
              <a:rPr lang="id-ID" dirty="0" err="1"/>
              <a:t>date</a:t>
            </a:r>
            <a:r>
              <a:rPr lang="id-ID" dirty="0"/>
              <a:t> edit,</a:t>
            </a:r>
            <a:r>
              <a:rPr lang="id-ID" dirty="0" err="1"/>
              <a:t>created</a:t>
            </a:r>
            <a:r>
              <a:rPr lang="id-ID" dirty="0"/>
              <a:t> </a:t>
            </a:r>
            <a:r>
              <a:rPr lang="id-ID" dirty="0" err="1"/>
              <a:t>by</a:t>
            </a:r>
            <a:r>
              <a:rPr lang="id-ID" dirty="0"/>
              <a:t> dan </a:t>
            </a:r>
            <a:r>
              <a:rPr lang="id-ID" dirty="0" err="1"/>
              <a:t>sebagainya</a:t>
            </a:r>
            <a:r>
              <a:rPr lang="id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TIPE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hendaknya</a:t>
            </a:r>
            <a:r>
              <a:rPr lang="en-US" dirty="0"/>
              <a:t> </a:t>
            </a:r>
            <a:r>
              <a:rPr lang="en-US" b="1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tipe</a:t>
            </a:r>
            <a:r>
              <a:rPr lang="en-US" b="1" dirty="0">
                <a:solidFill>
                  <a:srgbClr val="FF0000"/>
                </a:solidFill>
              </a:rPr>
              <a:t> data yang </a:t>
            </a:r>
            <a:r>
              <a:rPr lang="en-US" b="1" dirty="0" err="1">
                <a:solidFill>
                  <a:srgbClr val="FF0000"/>
                </a:solidFill>
              </a:rPr>
              <a:t>salah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tepat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 err="1"/>
              <a:t>karena</a:t>
            </a:r>
            <a:r>
              <a:rPr lang="en-US" dirty="0"/>
              <a:t> program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tidak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berjalan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sesuai</a:t>
            </a:r>
            <a:r>
              <a:rPr lang="en-US" b="1" dirty="0">
                <a:solidFill>
                  <a:srgbClr val="FF0000"/>
                </a:solidFill>
              </a:rPr>
              <a:t> yang </a:t>
            </a:r>
            <a:r>
              <a:rPr lang="en-US" b="1" dirty="0" err="1">
                <a:solidFill>
                  <a:srgbClr val="FF0000"/>
                </a:solidFill>
              </a:rPr>
              <a:t>diharapkan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angka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dibelakang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koma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desimal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nilai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desimal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dibuang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4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Numerik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angka</a:t>
            </a:r>
            <a:endParaRPr lang="id-ID" dirty="0"/>
          </a:p>
          <a:p>
            <a:pPr algn="just"/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string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data </a:t>
            </a:r>
            <a:r>
              <a:rPr lang="en-US" dirty="0" err="1"/>
              <a:t>karakter</a:t>
            </a:r>
            <a:r>
              <a:rPr lang="en-US" dirty="0"/>
              <a:t> (</a:t>
            </a:r>
            <a:r>
              <a:rPr lang="en-US" dirty="0" err="1"/>
              <a:t>abjad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).</a:t>
            </a:r>
            <a:endParaRPr lang="id-ID" dirty="0"/>
          </a:p>
          <a:p>
            <a:pPr algn="just"/>
            <a:r>
              <a:rPr lang="en-US" b="1" dirty="0"/>
              <a:t>Boolean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Boolean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endParaRPr lang="id-ID" dirty="0"/>
          </a:p>
          <a:p>
            <a:pPr algn="just"/>
            <a:r>
              <a:rPr lang="en-US" b="1" dirty="0"/>
              <a:t>Date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Date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lang="id-ID" dirty="0"/>
          </a:p>
          <a:p>
            <a:pPr algn="just"/>
            <a:r>
              <a:rPr lang="en-US" b="1" dirty="0"/>
              <a:t>Object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Object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 smtClean="0"/>
              <a:t>obyek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86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Jangkauan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2" y="1270001"/>
            <a:ext cx="7491941" cy="52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 err="1"/>
              <a:t>tempat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memori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menyimpan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sementara</a:t>
            </a:r>
            <a:r>
              <a:rPr lang="en-US" dirty="0">
                <a:solidFill>
                  <a:srgbClr val="FF0000"/>
                </a:solidFill>
              </a:rPr>
              <a:t> data-data </a:t>
            </a:r>
            <a:r>
              <a:rPr lang="en-US" dirty="0" err="1">
                <a:solidFill>
                  <a:srgbClr val="FF0000"/>
                </a:solidFill>
              </a:rPr>
              <a:t>selama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dioperasikan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,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nama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isinya</a:t>
            </a:r>
            <a:r>
              <a:rPr lang="en-US" dirty="0"/>
              <a:t> </a:t>
            </a:r>
            <a:r>
              <a:rPr lang="en-US" b="1" dirty="0" err="1"/>
              <a:t>disesuaikan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dirty="0"/>
              <a:t>yang </a:t>
            </a:r>
            <a:r>
              <a:rPr lang="en-US" dirty="0" err="1" smtClean="0"/>
              <a:t>disimpan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b="1" dirty="0" smtClean="0"/>
              <a:t>Dim</a:t>
            </a:r>
            <a:r>
              <a:rPr lang="en-US" dirty="0" smtClean="0"/>
              <a:t> Kota </a:t>
            </a:r>
            <a:r>
              <a:rPr lang="en-US" b="1" dirty="0" smtClean="0"/>
              <a:t>As String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Dim</a:t>
            </a:r>
            <a:r>
              <a:rPr lang="en-US" dirty="0" smtClean="0"/>
              <a:t> </a:t>
            </a:r>
            <a:r>
              <a:rPr lang="en-US" dirty="0" err="1" smtClean="0"/>
              <a:t>StrKota</a:t>
            </a:r>
            <a:r>
              <a:rPr lang="en-US" dirty="0" smtClean="0"/>
              <a:t> </a:t>
            </a:r>
            <a:r>
              <a:rPr lang="en-US" b="1" dirty="0" smtClean="0"/>
              <a:t>As String </a:t>
            </a:r>
            <a:r>
              <a:rPr lang="en-US" dirty="0" err="1" smtClean="0"/>
              <a:t>atau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Dim </a:t>
            </a:r>
            <a:r>
              <a:rPr lang="en-US" dirty="0" err="1" smtClean="0"/>
              <a:t>NamaKota,NamaDesa</a:t>
            </a:r>
            <a:r>
              <a:rPr lang="en-US" dirty="0" smtClean="0"/>
              <a:t> </a:t>
            </a:r>
            <a:r>
              <a:rPr lang="en-US" b="1" dirty="0" smtClean="0"/>
              <a:t>As String </a:t>
            </a:r>
            <a:r>
              <a:rPr lang="en-US" dirty="0" err="1" smtClean="0"/>
              <a:t>atau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Dim </a:t>
            </a:r>
            <a:r>
              <a:rPr lang="en-US" dirty="0" err="1" smtClean="0"/>
              <a:t>intUmur</a:t>
            </a:r>
            <a:r>
              <a:rPr lang="en-US" dirty="0" smtClean="0"/>
              <a:t> </a:t>
            </a:r>
            <a:r>
              <a:rPr lang="en-US" b="1" dirty="0" smtClean="0"/>
              <a:t>As Integer</a:t>
            </a:r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539552" y="1484784"/>
            <a:ext cx="6480720" cy="648072"/>
          </a:xfrm>
          <a:prstGeom prst="foldedCorner">
            <a:avLst>
              <a:gd name="adj" fmla="val 48524"/>
            </a:avLst>
          </a:prstGeom>
          <a:gradFill flip="none" rotWithShape="1">
            <a:gsLst>
              <a:gs pos="0">
                <a:srgbClr val="CF7B79">
                  <a:tint val="66000"/>
                  <a:satMod val="160000"/>
                </a:srgbClr>
              </a:gs>
              <a:gs pos="50000">
                <a:srgbClr val="CF7B79">
                  <a:tint val="44500"/>
                  <a:satMod val="160000"/>
                </a:srgbClr>
              </a:gs>
              <a:gs pos="100000">
                <a:srgbClr val="CF7B79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rgbClr val="969696"/>
            </a:solidFill>
            <a:round/>
            <a:headEnd/>
            <a:tailEnd/>
          </a:ln>
        </p:spPr>
        <p:txBody>
          <a:bodyPr rot="0" vert="horz" wrap="square" lIns="137160" tIns="91440" rIns="13716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d-ID" sz="2800" b="1" i="1" dirty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Dim </a:t>
            </a:r>
            <a:r>
              <a:rPr lang="id-ID" sz="2800" i="1" dirty="0" err="1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NamaVariable</a:t>
            </a:r>
            <a:r>
              <a:rPr lang="id-ID" sz="2800" b="1" i="1" dirty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 </a:t>
            </a:r>
            <a:r>
              <a:rPr lang="id-ID" sz="2800" b="1" i="1" dirty="0" smtClean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A</a:t>
            </a:r>
            <a:r>
              <a:rPr lang="en-US" sz="2800" b="1" i="1" dirty="0" smtClean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s</a:t>
            </a:r>
            <a:r>
              <a:rPr lang="id-ID" sz="2800" b="1" i="1" dirty="0" smtClean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 </a:t>
            </a:r>
            <a:r>
              <a:rPr lang="id-ID" sz="2800" b="1" i="1" dirty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TipeVariable</a:t>
            </a:r>
            <a:endParaRPr lang="id-ID" sz="2800" dirty="0">
              <a:effectLst/>
              <a:latin typeface="+mj-lt"/>
              <a:ea typeface="Malgun Gothic"/>
              <a:cs typeface="Times New Roman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040052" y="2232998"/>
            <a:ext cx="3960440" cy="65470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1" u="sng" kern="0" dirty="0" err="1" smtClean="0"/>
              <a:t>Catatan</a:t>
            </a:r>
            <a:r>
              <a:rPr lang="en-US" sz="2000" b="1" u="sng" kern="0" dirty="0" smtClean="0"/>
              <a:t>:</a:t>
            </a:r>
          </a:p>
          <a:p>
            <a:pPr marL="0" indent="0">
              <a:buFontTx/>
              <a:buNone/>
            </a:pPr>
            <a:r>
              <a:rPr lang="en-US" sz="2000" b="1" kern="0" dirty="0" smtClean="0"/>
              <a:t>Dim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Kependekan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dari</a:t>
            </a:r>
            <a:r>
              <a:rPr lang="en-US" sz="2000" kern="0" dirty="0" smtClean="0"/>
              <a:t> </a:t>
            </a:r>
            <a:r>
              <a:rPr lang="en-US" sz="2000" b="1" kern="0" dirty="0" smtClean="0">
                <a:solidFill>
                  <a:srgbClr val="FF0000"/>
                </a:solidFill>
              </a:rPr>
              <a:t>Dimension</a:t>
            </a:r>
            <a:endParaRPr lang="en-US" sz="2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diisi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sesuai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variabel</a:t>
            </a:r>
            <a:r>
              <a:rPr lang="en-US" b="1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operator </a:t>
            </a:r>
            <a:r>
              <a:rPr lang="en-US" b="1" dirty="0" err="1">
                <a:solidFill>
                  <a:srgbClr val="FF0000"/>
                </a:solidFill>
              </a:rPr>
              <a:t>penugasan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b="1" dirty="0">
                <a:solidFill>
                  <a:srgbClr val="FF0000"/>
                </a:solidFill>
              </a:rPr>
              <a:t> (=)</a:t>
            </a:r>
            <a:endParaRPr lang="id-ID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lded Corner 3"/>
          <p:cNvSpPr>
            <a:spLocks noChangeArrowheads="1"/>
          </p:cNvSpPr>
          <p:nvPr/>
        </p:nvSpPr>
        <p:spPr bwMode="auto">
          <a:xfrm>
            <a:off x="637514" y="1340768"/>
            <a:ext cx="3960440" cy="648072"/>
          </a:xfrm>
          <a:prstGeom prst="foldedCorner">
            <a:avLst>
              <a:gd name="adj" fmla="val 50000"/>
            </a:avLst>
          </a:prstGeom>
          <a:gradFill flip="none" rotWithShape="1">
            <a:gsLst>
              <a:gs pos="0">
                <a:srgbClr val="CF7B79">
                  <a:tint val="66000"/>
                  <a:satMod val="160000"/>
                </a:srgbClr>
              </a:gs>
              <a:gs pos="50000">
                <a:srgbClr val="CF7B79">
                  <a:tint val="44500"/>
                  <a:satMod val="160000"/>
                </a:srgbClr>
              </a:gs>
              <a:gs pos="100000">
                <a:srgbClr val="CF7B79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rgbClr val="969696"/>
            </a:solidFill>
            <a:round/>
            <a:headEnd/>
            <a:tailEnd/>
          </a:ln>
        </p:spPr>
        <p:txBody>
          <a:bodyPr rot="0" vert="horz" wrap="square" lIns="137160" tIns="91440" rIns="13716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i="1" dirty="0" err="1" smtClean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NamaVariabel</a:t>
            </a:r>
            <a:r>
              <a:rPr lang="en-US" sz="2800" i="1" dirty="0" smtClean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 </a:t>
            </a:r>
            <a:r>
              <a:rPr lang="en-US" sz="2800" i="1" dirty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= </a:t>
            </a:r>
            <a:r>
              <a:rPr lang="en-US" sz="2800" i="1" dirty="0" err="1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Nilai</a:t>
            </a:r>
            <a:r>
              <a:rPr lang="en-US" sz="2800" i="1" dirty="0">
                <a:solidFill>
                  <a:srgbClr val="595959"/>
                </a:solidFill>
                <a:effectLst/>
                <a:latin typeface="+mj-lt"/>
                <a:ea typeface="Malgun Gothic"/>
                <a:cs typeface="Times New Roman"/>
              </a:rPr>
              <a:t> </a:t>
            </a:r>
            <a:endParaRPr lang="id-ID" sz="2800" dirty="0">
              <a:effectLst/>
              <a:latin typeface="+mj-lt"/>
              <a:ea typeface="Malgun Gothic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d-ID" sz="1600" b="1" i="1" dirty="0">
                <a:solidFill>
                  <a:srgbClr val="595959"/>
                </a:solidFill>
                <a:effectLst/>
                <a:latin typeface="Cambria"/>
                <a:ea typeface="Malgun Gothic"/>
                <a:cs typeface="Times New Roman"/>
              </a:rPr>
              <a:t> </a:t>
            </a:r>
            <a:endParaRPr lang="id-ID" sz="1600" dirty="0">
              <a:effectLst/>
              <a:latin typeface="Calibri"/>
              <a:ea typeface="Malgun Gothic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7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8564"/>
            <a:ext cx="8229600" cy="5326780"/>
          </a:xfrm>
        </p:spPr>
        <p:txBody>
          <a:bodyPr>
            <a:normAutofit fontScale="62500" lnSpcReduction="20000"/>
          </a:bodyPr>
          <a:lstStyle/>
          <a:p>
            <a:pPr lvl="0" algn="just"/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smtClean="0"/>
              <a:t>variable</a:t>
            </a:r>
          </a:p>
          <a:p>
            <a:pPr marL="914400" lvl="0" indent="0" algn="just">
              <a:buNone/>
            </a:pPr>
            <a:r>
              <a:rPr lang="en-US" b="1" u="sng" dirty="0" err="1" smtClean="0"/>
              <a:t>Contoh</a:t>
            </a:r>
            <a:r>
              <a:rPr lang="en-US" b="1" u="sng" dirty="0" smtClean="0"/>
              <a:t>:</a:t>
            </a:r>
          </a:p>
          <a:p>
            <a:pPr marL="914400" indent="0">
              <a:buNone/>
            </a:pPr>
            <a:r>
              <a:rPr lang="en-US" b="1" dirty="0"/>
              <a:t>Dim </a:t>
            </a:r>
            <a:r>
              <a:rPr lang="en-US" b="1" dirty="0" err="1"/>
              <a:t>Tgl_Lahir</a:t>
            </a:r>
            <a:r>
              <a:rPr lang="en-US" b="1" dirty="0"/>
              <a:t> As Date</a:t>
            </a:r>
            <a:endParaRPr lang="en-US" dirty="0"/>
          </a:p>
          <a:p>
            <a:pPr marL="914400" indent="0">
              <a:buNone/>
            </a:pPr>
            <a:r>
              <a:rPr lang="en-US" b="1" dirty="0" err="1" smtClean="0"/>
              <a:t>Tgl_Lahir</a:t>
            </a:r>
            <a:r>
              <a:rPr lang="en-US" b="1" dirty="0" smtClean="0"/>
              <a:t> </a:t>
            </a:r>
            <a:r>
              <a:rPr lang="en-US" b="1" dirty="0"/>
              <a:t>= #3/15/1984</a:t>
            </a:r>
            <a:r>
              <a:rPr lang="en-US" b="1" dirty="0" smtClean="0"/>
              <a:t>#</a:t>
            </a:r>
            <a:endParaRPr lang="en-US" dirty="0"/>
          </a:p>
          <a:p>
            <a:pPr lvl="0" algn="just"/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smtClean="0"/>
              <a:t>variable</a:t>
            </a:r>
          </a:p>
          <a:p>
            <a:pPr marL="914400" indent="0">
              <a:buNone/>
            </a:pPr>
            <a:r>
              <a:rPr lang="en-US" b="1" u="sng" dirty="0" err="1"/>
              <a:t>Contoh</a:t>
            </a:r>
            <a:r>
              <a:rPr lang="en-US" b="1" u="sng" dirty="0"/>
              <a:t>: </a:t>
            </a:r>
            <a:endParaRPr lang="en-US" dirty="0"/>
          </a:p>
          <a:p>
            <a:pPr marL="914400" indent="0">
              <a:buNone/>
            </a:pPr>
            <a:r>
              <a:rPr lang="en-US" b="1" dirty="0"/>
              <a:t>Dim </a:t>
            </a:r>
            <a:r>
              <a:rPr lang="en-US" b="1" dirty="0" err="1"/>
              <a:t>Tgl_Lahir</a:t>
            </a:r>
            <a:r>
              <a:rPr lang="en-US" b="1" dirty="0"/>
              <a:t> as Date = #3/15/1984#</a:t>
            </a:r>
            <a:endParaRPr lang="en-US" dirty="0"/>
          </a:p>
          <a:p>
            <a:pPr marL="914400" indent="0">
              <a:buNone/>
            </a:pPr>
            <a:r>
              <a:rPr lang="en-US" b="1" dirty="0"/>
              <a:t>Dim </a:t>
            </a:r>
            <a:r>
              <a:rPr lang="en-US" b="1" dirty="0" err="1"/>
              <a:t>Kondisi</a:t>
            </a:r>
            <a:r>
              <a:rPr lang="en-US" b="1" dirty="0"/>
              <a:t> As Boolean = </a:t>
            </a:r>
            <a:r>
              <a:rPr lang="en-US" b="1" dirty="0" smtClean="0"/>
              <a:t>True</a:t>
            </a:r>
            <a:endParaRPr lang="en-US" dirty="0"/>
          </a:p>
          <a:p>
            <a:pPr lvl="0" algn="just"/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ekspresi</a:t>
            </a:r>
            <a:endParaRPr lang="en-US" dirty="0" smtClean="0"/>
          </a:p>
          <a:p>
            <a:pPr marL="914400" indent="0">
              <a:buNone/>
            </a:pPr>
            <a:r>
              <a:rPr lang="en-US" b="1" u="sng" dirty="0" err="1"/>
              <a:t>Contoh</a:t>
            </a:r>
            <a:r>
              <a:rPr lang="en-US" b="1" u="sng" dirty="0"/>
              <a:t>:</a:t>
            </a:r>
            <a:endParaRPr lang="en-US" dirty="0"/>
          </a:p>
          <a:p>
            <a:pPr marL="914400" indent="0">
              <a:buNone/>
            </a:pPr>
            <a:r>
              <a:rPr lang="en-US" b="1" dirty="0" err="1" smtClean="0"/>
              <a:t>Pendapat</a:t>
            </a:r>
            <a:r>
              <a:rPr lang="en-US" b="1" dirty="0" smtClean="0"/>
              <a:t> = </a:t>
            </a:r>
            <a:r>
              <a:rPr lang="en-US" b="1" dirty="0"/>
              <a:t>“</a:t>
            </a:r>
            <a:r>
              <a:rPr lang="en-US" b="1" dirty="0" err="1"/>
              <a:t>Menghitung</a:t>
            </a:r>
            <a:r>
              <a:rPr lang="en-US" b="1" dirty="0"/>
              <a:t> </a:t>
            </a:r>
            <a:r>
              <a:rPr lang="en-US" b="1" dirty="0" err="1"/>
              <a:t>Luas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Bidang</a:t>
            </a:r>
            <a:r>
              <a:rPr lang="en-US" b="1" dirty="0"/>
              <a:t>”</a:t>
            </a:r>
            <a:endParaRPr lang="en-US" dirty="0"/>
          </a:p>
          <a:p>
            <a:pPr marL="914400" indent="0">
              <a:buNone/>
            </a:pPr>
            <a:r>
              <a:rPr lang="en-US" b="1" dirty="0" err="1"/>
              <a:t>Luas</a:t>
            </a:r>
            <a:r>
              <a:rPr lang="en-US" b="1" dirty="0"/>
              <a:t> = </a:t>
            </a:r>
            <a:r>
              <a:rPr lang="en-US" b="1" dirty="0" err="1"/>
              <a:t>Panjang</a:t>
            </a:r>
            <a:r>
              <a:rPr lang="en-US" b="1" dirty="0"/>
              <a:t> * </a:t>
            </a:r>
            <a:r>
              <a:rPr lang="en-US" b="1" dirty="0" err="1" smtClean="0"/>
              <a:t>Lebar</a:t>
            </a:r>
            <a:endParaRPr lang="en-US" dirty="0" smtClean="0"/>
          </a:p>
          <a:p>
            <a:pPr lvl="0" algn="just"/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pPr marL="914400" indent="0">
              <a:buNone/>
            </a:pPr>
            <a:r>
              <a:rPr lang="en-US" b="1" u="sng" dirty="0" err="1"/>
              <a:t>Contoh</a:t>
            </a:r>
            <a:r>
              <a:rPr lang="en-US" b="1" u="sng" dirty="0"/>
              <a:t>: </a:t>
            </a:r>
            <a:endParaRPr lang="en-US" dirty="0"/>
          </a:p>
          <a:p>
            <a:pPr marL="914400" indent="0">
              <a:buNone/>
            </a:pPr>
            <a:r>
              <a:rPr lang="en-US" b="1" dirty="0" err="1"/>
              <a:t>Nama_User</a:t>
            </a:r>
            <a:r>
              <a:rPr lang="en-US" b="1" dirty="0"/>
              <a:t> = TextBox1.Text</a:t>
            </a:r>
            <a:endParaRPr lang="en-US" dirty="0"/>
          </a:p>
          <a:p>
            <a:pPr marL="914400" indent="0">
              <a:buNone/>
            </a:pPr>
            <a:r>
              <a:rPr lang="en-US" b="1" dirty="0" err="1"/>
              <a:t>Jenis</a:t>
            </a:r>
            <a:r>
              <a:rPr lang="en-US" b="1" dirty="0"/>
              <a:t> = </a:t>
            </a:r>
            <a:r>
              <a:rPr lang="en-US" b="1" dirty="0" smtClean="0"/>
              <a:t>ComboBox1.Text</a:t>
            </a:r>
            <a:endParaRPr lang="en-US" dirty="0"/>
          </a:p>
          <a:p>
            <a:pPr lvl="0" algn="just"/>
            <a:r>
              <a:rPr lang="en-US" dirty="0" err="1">
                <a:solidFill>
                  <a:srgbClr val="FF0000"/>
                </a:solidFill>
              </a:rPr>
              <a:t>Menyimpan</a:t>
            </a:r>
            <a:r>
              <a:rPr lang="en-US" dirty="0">
                <a:solidFill>
                  <a:srgbClr val="FF0000"/>
                </a:solidFill>
              </a:rPr>
              <a:t> data </a:t>
            </a:r>
            <a:r>
              <a:rPr lang="en-US" dirty="0" err="1">
                <a:solidFill>
                  <a:srgbClr val="FF0000"/>
                </a:solidFill>
              </a:rPr>
              <a:t>berbentuk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obyek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indent="0">
              <a:buNone/>
            </a:pPr>
            <a:r>
              <a:rPr lang="en-US" b="1" u="sng" dirty="0" err="1">
                <a:solidFill>
                  <a:srgbClr val="FF0000"/>
                </a:solidFill>
              </a:rPr>
              <a:t>Contoh</a:t>
            </a:r>
            <a:r>
              <a:rPr lang="en-US" b="1" u="sng" dirty="0">
                <a:solidFill>
                  <a:srgbClr val="FF0000"/>
                </a:solidFill>
              </a:rPr>
              <a:t>: </a:t>
            </a:r>
            <a:endParaRPr lang="en-US" dirty="0">
              <a:solidFill>
                <a:srgbClr val="FF0000"/>
              </a:solidFill>
            </a:endParaRPr>
          </a:p>
          <a:p>
            <a:pPr marL="91440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myForm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mainForm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Variabel</a:t>
            </a:r>
            <a:r>
              <a:rPr lang="en-US" dirty="0" smtClean="0"/>
              <a:t> 1 (frmVariable1)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/>
              <a:t>program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Private Sub … End Sub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270001"/>
            <a:ext cx="2809875" cy="202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41" y="4275139"/>
            <a:ext cx="5762513" cy="1735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6084168" y="4275139"/>
            <a:ext cx="2914217" cy="8100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 smtClean="0"/>
              <a:t>Tulisan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berwarna</a:t>
            </a:r>
            <a:r>
              <a:rPr lang="en-US" sz="2000" kern="0" dirty="0" smtClean="0"/>
              <a:t> </a:t>
            </a:r>
            <a:r>
              <a:rPr lang="en-US" sz="2000" b="1" kern="0" dirty="0" err="1" smtClean="0">
                <a:solidFill>
                  <a:srgbClr val="00B050"/>
                </a:solidFill>
              </a:rPr>
              <a:t>hijau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merupakan</a:t>
            </a:r>
            <a:r>
              <a:rPr lang="en-US" sz="2000" kern="0" dirty="0" smtClean="0"/>
              <a:t> </a:t>
            </a:r>
            <a:r>
              <a:rPr lang="en-US" sz="2000" b="1" kern="0" dirty="0" err="1" smtClean="0">
                <a:solidFill>
                  <a:srgbClr val="FF0000"/>
                </a:solidFill>
              </a:rPr>
              <a:t>komentar</a:t>
            </a:r>
            <a:endParaRPr lang="en-US" sz="2000" b="1" kern="0" dirty="0">
              <a:solidFill>
                <a:srgbClr val="FF0000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082312" y="5158723"/>
            <a:ext cx="3061688" cy="8100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1" u="sng" kern="0" dirty="0" err="1" smtClean="0"/>
              <a:t>Dapat</a:t>
            </a:r>
            <a:r>
              <a:rPr lang="en-US" sz="2000" b="1" u="sng" kern="0" dirty="0" smtClean="0"/>
              <a:t> </a:t>
            </a:r>
            <a:r>
              <a:rPr lang="en-US" sz="2000" b="1" u="sng" kern="0" dirty="0" err="1" smtClean="0"/>
              <a:t>disingkat</a:t>
            </a:r>
            <a:endParaRPr lang="en-US" sz="2000" b="1" u="sng" kern="0" dirty="0" smtClean="0"/>
          </a:p>
          <a:p>
            <a:pPr marL="0" indent="0">
              <a:buFontTx/>
              <a:buNone/>
            </a:pPr>
            <a:r>
              <a:rPr lang="en-US" sz="2000" b="1" kern="0" dirty="0" smtClean="0">
                <a:solidFill>
                  <a:srgbClr val="0070C0"/>
                </a:solidFill>
              </a:rPr>
              <a:t>Dim</a:t>
            </a:r>
            <a:r>
              <a:rPr lang="en-US" sz="2000" b="1" kern="0" dirty="0" smtClean="0">
                <a:solidFill>
                  <a:srgbClr val="FF0000"/>
                </a:solidFill>
              </a:rPr>
              <a:t> </a:t>
            </a:r>
            <a:r>
              <a:rPr lang="en-US" sz="2000" b="1" kern="0" dirty="0" err="1" smtClean="0"/>
              <a:t>Angka</a:t>
            </a:r>
            <a:r>
              <a:rPr lang="en-US" sz="2000" b="1" kern="0" dirty="0" smtClean="0">
                <a:solidFill>
                  <a:srgbClr val="FF0000"/>
                </a:solidFill>
              </a:rPr>
              <a:t> </a:t>
            </a:r>
            <a:r>
              <a:rPr lang="en-US" sz="2000" b="1" kern="0" dirty="0" smtClean="0">
                <a:solidFill>
                  <a:srgbClr val="00B0F0"/>
                </a:solidFill>
              </a:rPr>
              <a:t>As Integer </a:t>
            </a:r>
            <a:r>
              <a:rPr lang="en-US" sz="2000" b="1" kern="0" dirty="0" smtClean="0"/>
              <a:t>= 5</a:t>
            </a:r>
            <a:endParaRPr lang="en-US" sz="2000" b="1" kern="0" dirty="0"/>
          </a:p>
        </p:txBody>
      </p:sp>
    </p:spTree>
    <p:extLst>
      <p:ext uri="{BB962C8B-B14F-4D97-AF65-F5344CB8AC3E}">
        <p14:creationId xmlns:p14="http://schemas.microsoft.com/office/powerpoint/2010/main" val="25342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Syarat Penamaan </a:t>
            </a:r>
            <a:r>
              <a:rPr lang="id-ID" dirty="0" err="1" smtClean="0"/>
              <a:t>Variab</a:t>
            </a:r>
            <a:r>
              <a:rPr lang="en-US" dirty="0" smtClean="0"/>
              <a:t>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Karakter</a:t>
            </a:r>
            <a:r>
              <a:rPr lang="en-US" b="1" dirty="0"/>
              <a:t> </a:t>
            </a:r>
            <a:r>
              <a:rPr lang="en-US" b="1" dirty="0" err="1"/>
              <a:t>pertama</a:t>
            </a:r>
            <a:r>
              <a:rPr lang="en-US" b="1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huruf</a:t>
            </a:r>
            <a:r>
              <a:rPr lang="en-US" dirty="0"/>
              <a:t> (</a:t>
            </a:r>
            <a:r>
              <a:rPr lang="en-US" dirty="0" err="1"/>
              <a:t>abjad</a:t>
            </a:r>
            <a:r>
              <a:rPr lang="en-US" dirty="0"/>
              <a:t>).</a:t>
            </a:r>
            <a:endParaRPr lang="id-ID" dirty="0"/>
          </a:p>
          <a:p>
            <a:pPr algn="just"/>
            <a:r>
              <a:rPr lang="en-US" b="1" dirty="0" err="1"/>
              <a:t>Karakter</a:t>
            </a:r>
            <a:r>
              <a:rPr lang="en-US" dirty="0"/>
              <a:t> yang </a:t>
            </a:r>
            <a:r>
              <a:rPr lang="en-US" b="1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b="1" dirty="0" err="1"/>
              <a:t>huruf</a:t>
            </a:r>
            <a:r>
              <a:rPr lang="en-US" dirty="0"/>
              <a:t>, </a:t>
            </a:r>
            <a:r>
              <a:rPr lang="en-US" b="1" dirty="0" err="1"/>
              <a:t>angka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garis</a:t>
            </a:r>
            <a:r>
              <a:rPr lang="en-US" b="1" dirty="0"/>
              <a:t> </a:t>
            </a:r>
            <a:r>
              <a:rPr lang="en-US" b="1" dirty="0" err="1"/>
              <a:t>bawah</a:t>
            </a:r>
            <a:r>
              <a:rPr lang="en-US" b="1" dirty="0"/>
              <a:t> </a:t>
            </a:r>
            <a:r>
              <a:rPr lang="en-US" dirty="0"/>
              <a:t>( </a:t>
            </a:r>
            <a:r>
              <a:rPr lang="en-US" b="1" dirty="0"/>
              <a:t>_</a:t>
            </a:r>
            <a:r>
              <a:rPr lang="en-US" dirty="0"/>
              <a:t> )</a:t>
            </a:r>
            <a:endParaRPr lang="id-ID" dirty="0"/>
          </a:p>
          <a:p>
            <a:pPr algn="just"/>
            <a:r>
              <a:rPr lang="en-US" b="1" dirty="0" err="1"/>
              <a:t>Panjang</a:t>
            </a:r>
            <a:r>
              <a:rPr lang="en-US" b="1" dirty="0"/>
              <a:t> </a:t>
            </a:r>
            <a:r>
              <a:rPr lang="en-US" b="1" dirty="0" err="1"/>
              <a:t>namanya</a:t>
            </a:r>
            <a:r>
              <a:rPr lang="en-US" b="1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255 </a:t>
            </a:r>
            <a:r>
              <a:rPr lang="en-US" b="1" dirty="0" err="1"/>
              <a:t>karakter</a:t>
            </a:r>
            <a:endParaRPr lang="id-ID" b="1" dirty="0"/>
          </a:p>
          <a:p>
            <a:pPr algn="just"/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boleh</a:t>
            </a:r>
            <a:r>
              <a:rPr lang="en-US" b="1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b="1" dirty="0" err="1"/>
              <a:t>spasi</a:t>
            </a:r>
            <a:endParaRPr lang="id-ID" b="1" dirty="0"/>
          </a:p>
          <a:p>
            <a:pPr algn="just"/>
            <a:r>
              <a:rPr lang="en-US" b="1" dirty="0" err="1"/>
              <a:t>Namanya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/>
              <a:t>unik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 smtClean="0"/>
              <a:t>variabel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66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lain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melakukan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berbagai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manipulasi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pengolahan</a:t>
            </a:r>
            <a:r>
              <a:rPr lang="en-US" dirty="0" smtClean="0">
                <a:solidFill>
                  <a:srgbClr val="FF0000"/>
                </a:solidFill>
              </a:rPr>
              <a:t> data</a:t>
            </a:r>
            <a:r>
              <a:rPr lang="en-US" dirty="0" smtClean="0"/>
              <a:t>.</a:t>
            </a:r>
            <a:endParaRPr lang="id-ID" dirty="0" smtClean="0"/>
          </a:p>
          <a:p>
            <a:pPr algn="just">
              <a:buNone/>
            </a:pPr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Operator </a:t>
            </a:r>
            <a:r>
              <a:rPr lang="en-US" b="1" dirty="0" err="1" smtClean="0"/>
              <a:t>Penugasan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Operator </a:t>
            </a:r>
            <a:r>
              <a:rPr lang="en-US" b="1" dirty="0" err="1" smtClean="0"/>
              <a:t>Aritmatika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 </a:t>
            </a:r>
            <a:r>
              <a:rPr lang="en-US" dirty="0" err="1" smtClean="0"/>
              <a:t>Pembanding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 Bitwise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Penugasan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Merupakan</a:t>
            </a:r>
            <a:r>
              <a:rPr lang="en-US" dirty="0"/>
              <a:t> operator yang </a:t>
            </a:r>
            <a:r>
              <a:rPr lang="en-US" b="1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berbentuk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err="1" smtClean="0"/>
              <a:t>Simbol</a:t>
            </a:r>
            <a:r>
              <a:rPr lang="en-US" b="1" dirty="0" smtClean="0"/>
              <a:t> </a:t>
            </a:r>
            <a:r>
              <a:rPr lang="en-US" dirty="0" err="1"/>
              <a:t>dari</a:t>
            </a:r>
            <a:r>
              <a:rPr lang="en-US" dirty="0"/>
              <a:t> 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tanda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b="1" dirty="0">
                <a:solidFill>
                  <a:srgbClr val="FF0000"/>
                </a:solidFill>
              </a:rPr>
              <a:t> ( = )</a:t>
            </a:r>
            <a:r>
              <a:rPr lang="en-US" dirty="0"/>
              <a:t>.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Aritmatika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270001"/>
            <a:ext cx="4392487" cy="3230569"/>
          </a:xfrm>
        </p:spPr>
        <p:txBody>
          <a:bodyPr/>
          <a:lstStyle/>
          <a:p>
            <a:pPr algn="just"/>
            <a:r>
              <a:rPr lang="en-US" sz="2000" dirty="0" err="1" smtClean="0"/>
              <a:t>Merupakan</a:t>
            </a:r>
            <a:r>
              <a:rPr lang="en-US" sz="2000" dirty="0" smtClean="0"/>
              <a:t> operator yang </a:t>
            </a:r>
            <a:r>
              <a:rPr lang="en-US" sz="2000" b="1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perhitungan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aritmatika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penjumlahan</a:t>
            </a:r>
            <a:r>
              <a:rPr lang="en-US" sz="2000" dirty="0" smtClean="0"/>
              <a:t>, </a:t>
            </a:r>
            <a:r>
              <a:rPr lang="en-US" sz="2000" dirty="0" err="1" smtClean="0"/>
              <a:t>pengurangan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b="1" dirty="0" smtClean="0"/>
              <a:t>Operator </a:t>
            </a:r>
            <a:r>
              <a:rPr lang="en-US" sz="2000" b="1" dirty="0" err="1" smtClean="0"/>
              <a:t>aritmatika</a:t>
            </a:r>
            <a:r>
              <a:rPr lang="en-US" sz="2000" b="1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b="1" dirty="0" err="1" smtClean="0"/>
              <a:t>hirarki</a:t>
            </a:r>
            <a:r>
              <a:rPr lang="en-US" sz="2000" b="1" dirty="0" smtClean="0"/>
              <a:t> paling </a:t>
            </a:r>
            <a:r>
              <a:rPr lang="en-US" sz="2000" b="1" dirty="0" err="1" smtClean="0"/>
              <a:t>tinggi</a:t>
            </a:r>
            <a:r>
              <a:rPr lang="en-US" sz="2000" b="1" dirty="0" smtClean="0"/>
              <a:t> </a:t>
            </a:r>
            <a:r>
              <a:rPr lang="en-US" sz="2000" dirty="0" err="1" smtClean="0"/>
              <a:t>dibanding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pembanding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logika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 err="1" smtClean="0"/>
              <a:t>Penulisan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hirarki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tinggi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rendah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dilihat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tabel</a:t>
            </a:r>
            <a:r>
              <a:rPr lang="en-US" sz="2000" dirty="0" smtClean="0"/>
              <a:t>:</a:t>
            </a:r>
            <a:endParaRPr lang="id-ID" sz="2000" dirty="0" smtClean="0"/>
          </a:p>
          <a:p>
            <a:pPr algn="just"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3869"/>
              </p:ext>
            </p:extLst>
          </p:nvPr>
        </p:nvGraphicFramePr>
        <p:xfrm>
          <a:off x="4788024" y="1412776"/>
          <a:ext cx="4077970" cy="378041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43660"/>
                <a:gridCol w="2734310"/>
              </a:tblGrid>
              <a:tr h="432048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Operator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Operasi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^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Pemangkatan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Tanda Negatif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*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Perkalian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/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\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latin typeface="Times New Roman"/>
                          <a:ea typeface="Calibri"/>
                          <a:cs typeface="Times New Roman"/>
                        </a:rPr>
                        <a:t>Pembagian</a:t>
                      </a:r>
                      <a:r>
                        <a:rPr lang="id-ID" sz="1800" baseline="0" dirty="0" smtClean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id-ID" sz="1800" dirty="0" smtClean="0">
                          <a:latin typeface="Times New Roman"/>
                          <a:ea typeface="Calibri"/>
                          <a:cs typeface="Times New Roman"/>
                        </a:rPr>
                        <a:t>Integer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46801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Mod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Modulus (sisa hasil bagi)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Penambahan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75050">
                <a:tc>
                  <a:txBody>
                    <a:bodyPr/>
                    <a:lstStyle/>
                    <a:p>
                      <a:pPr marL="457200" indent="-2286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b="1" dirty="0"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28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latin typeface="Times New Roman"/>
                          <a:ea typeface="Calibri"/>
                          <a:cs typeface="Times New Roman"/>
                        </a:rPr>
                        <a:t>Pengurangan</a:t>
                      </a:r>
                      <a:endParaRPr lang="id-ID" sz="18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3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Variabel</a:t>
            </a:r>
            <a:r>
              <a:rPr lang="en-US" dirty="0" smtClean="0"/>
              <a:t> 1 (frmVariable1)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4" y="1270001"/>
            <a:ext cx="6156176" cy="718839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Lanjutkan</a:t>
            </a:r>
            <a:r>
              <a:rPr lang="en-US" sz="2000" dirty="0" smtClean="0"/>
              <a:t> program </a:t>
            </a:r>
            <a:r>
              <a:rPr lang="en-US" sz="2000" dirty="0"/>
              <a:t>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Merah</a:t>
            </a:r>
            <a:r>
              <a:rPr lang="en-US" sz="2000" dirty="0"/>
              <a:t>) </a:t>
            </a:r>
            <a:r>
              <a:rPr lang="en-US" sz="2000" dirty="0" err="1"/>
              <a:t>antara</a:t>
            </a:r>
            <a:r>
              <a:rPr lang="en-US" sz="2000" dirty="0"/>
              <a:t> Private Sub … End Sub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70001"/>
            <a:ext cx="2591519" cy="1871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060277"/>
            <a:ext cx="4464496" cy="4277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539552" y="5528131"/>
            <a:ext cx="2914217" cy="8100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 smtClean="0"/>
              <a:t>Tulisan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berwarna</a:t>
            </a:r>
            <a:r>
              <a:rPr lang="en-US" sz="2000" kern="0" dirty="0" smtClean="0"/>
              <a:t> </a:t>
            </a:r>
            <a:r>
              <a:rPr lang="en-US" sz="2000" b="1" kern="0" dirty="0" err="1" smtClean="0">
                <a:solidFill>
                  <a:srgbClr val="00B050"/>
                </a:solidFill>
              </a:rPr>
              <a:t>hijau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merupakan</a:t>
            </a:r>
            <a:r>
              <a:rPr lang="en-US" sz="2000" kern="0" dirty="0" smtClean="0"/>
              <a:t> </a:t>
            </a:r>
            <a:r>
              <a:rPr lang="en-US" sz="2000" b="1" kern="0" dirty="0" err="1" smtClean="0">
                <a:solidFill>
                  <a:srgbClr val="FF0000"/>
                </a:solidFill>
              </a:rPr>
              <a:t>komentar</a:t>
            </a:r>
            <a:endParaRPr lang="en-US" sz="2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id-ID" dirty="0" err="1" smtClean="0"/>
              <a:t>eristiwa</a:t>
            </a:r>
            <a:r>
              <a:rPr lang="id-ID" dirty="0" smtClean="0"/>
              <a:t> </a:t>
            </a:r>
            <a:r>
              <a:rPr lang="id-ID" dirty="0"/>
              <a:t>atau kejadian yang diterima oleh </a:t>
            </a:r>
            <a:r>
              <a:rPr lang="id-ID" dirty="0" err="1"/>
              <a:t>suatu</a:t>
            </a:r>
            <a:r>
              <a:rPr lang="id-ID" dirty="0"/>
              <a:t> obyek dengan tujuan untuk </a:t>
            </a:r>
            <a:r>
              <a:rPr lang="id-ID" dirty="0" err="1"/>
              <a:t>merespon</a:t>
            </a:r>
            <a:r>
              <a:rPr lang="id-ID" dirty="0"/>
              <a:t> kondisi program atau obyek lainnya.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Variabel</a:t>
            </a:r>
            <a:r>
              <a:rPr lang="en-US" dirty="0" smtClean="0"/>
              <a:t> 1 (frmVariable1)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/>
              <a:t>program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Private Sub … End Sub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228871"/>
            <a:ext cx="2809875" cy="202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4293096"/>
            <a:ext cx="6305550" cy="128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5503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Part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Jalankan</a:t>
            </a:r>
            <a:r>
              <a:rPr lang="en-US" dirty="0" smtClean="0"/>
              <a:t> Form Variable1 </a:t>
            </a:r>
            <a:r>
              <a:rPr lang="en-US" dirty="0" err="1" smtClean="0"/>
              <a:t>melalui</a:t>
            </a:r>
            <a:r>
              <a:rPr lang="en-US" dirty="0" smtClean="0"/>
              <a:t> Menu </a:t>
            </a:r>
            <a:r>
              <a:rPr lang="en-US" dirty="0" err="1" smtClean="0"/>
              <a:t>Variabel</a:t>
            </a:r>
            <a:r>
              <a:rPr lang="en-US" dirty="0" smtClean="0"/>
              <a:t> 1. </a:t>
            </a:r>
            <a:r>
              <a:rPr lang="en-US" dirty="0" err="1" smtClean="0"/>
              <a:t>Kemudian</a:t>
            </a:r>
            <a:r>
              <a:rPr lang="en-US" dirty="0" smtClean="0"/>
              <a:t> Click </a:t>
            </a:r>
            <a:r>
              <a:rPr lang="en-US" dirty="0" err="1" smtClean="0"/>
              <a:t>Tombol</a:t>
            </a:r>
            <a:r>
              <a:rPr lang="en-US" dirty="0" smtClean="0"/>
              <a:t> “HITUNG”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Area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/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endParaRPr lang="en-US" dirty="0" smtClean="0"/>
          </a:p>
          <a:p>
            <a:pPr algn="just"/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program yang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algn="just"/>
            <a:r>
              <a:rPr lang="en-US" dirty="0" err="1" smtClean="0"/>
              <a:t>Simbol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_ (Underscore)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Variabel</a:t>
            </a:r>
            <a:r>
              <a:rPr lang="en-US" dirty="0" smtClean="0"/>
              <a:t> 2 (frmVariable2)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79" y="1270001"/>
            <a:ext cx="5544617" cy="57482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/>
              <a:t>program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Private Sub … End Sub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198563"/>
            <a:ext cx="3168352" cy="2118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024" y="1888598"/>
            <a:ext cx="5392471" cy="3556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2428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Variabel</a:t>
            </a:r>
            <a:r>
              <a:rPr lang="en-US" dirty="0" smtClean="0"/>
              <a:t> 2 (frmVariable2)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270001"/>
            <a:ext cx="8784976" cy="5183335"/>
          </a:xfrm>
        </p:spPr>
        <p:txBody>
          <a:bodyPr>
            <a:no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Ketikkan</a:t>
            </a:r>
            <a:r>
              <a:rPr lang="en-US" dirty="0"/>
              <a:t> program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Merah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Private Sub … End Sub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8563"/>
            <a:ext cx="319087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49812"/>
            <a:ext cx="6305550" cy="128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451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Part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Ubah</a:t>
            </a:r>
            <a:r>
              <a:rPr lang="en-US" dirty="0" smtClean="0"/>
              <a:t> program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Menjadi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Kemudian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sz="1200" dirty="0" smtClean="0"/>
          </a:p>
          <a:p>
            <a:pPr algn="just"/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5076825" cy="56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812443"/>
            <a:ext cx="5895975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849195"/>
            <a:ext cx="4810125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5783696" y="3849195"/>
            <a:ext cx="2914217" cy="1257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1" kern="0" dirty="0" smtClean="0"/>
              <a:t>Whitespace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digunakan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jika</a:t>
            </a:r>
            <a:r>
              <a:rPr lang="en-US" sz="2000" kern="0" dirty="0" smtClean="0"/>
              <a:t> </a:t>
            </a:r>
            <a:r>
              <a:rPr lang="en-US" sz="2000" kern="0" dirty="0" smtClean="0">
                <a:solidFill>
                  <a:srgbClr val="FF0000"/>
                </a:solidFill>
              </a:rPr>
              <a:t>program </a:t>
            </a:r>
            <a:r>
              <a:rPr lang="en-US" sz="2000" kern="0" dirty="0" err="1" smtClean="0">
                <a:solidFill>
                  <a:srgbClr val="FF0000"/>
                </a:solidFill>
              </a:rPr>
              <a:t>terlalu</a:t>
            </a:r>
            <a:r>
              <a:rPr lang="en-US" sz="2000" kern="0" dirty="0" smtClean="0">
                <a:solidFill>
                  <a:srgbClr val="FF0000"/>
                </a:solidFill>
              </a:rPr>
              <a:t> </a:t>
            </a:r>
            <a:r>
              <a:rPr lang="en-US" sz="2000" kern="0" dirty="0" err="1" smtClean="0">
                <a:solidFill>
                  <a:srgbClr val="FF0000"/>
                </a:solidFill>
              </a:rPr>
              <a:t>panjang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dan</a:t>
            </a:r>
            <a:r>
              <a:rPr lang="en-US" sz="2000" kern="0" dirty="0" smtClean="0"/>
              <a:t> </a:t>
            </a:r>
            <a:r>
              <a:rPr lang="en-US" sz="2000" kern="0" dirty="0" err="1" smtClean="0">
                <a:solidFill>
                  <a:srgbClr val="FF0000"/>
                </a:solidFill>
              </a:rPr>
              <a:t>tidak</a:t>
            </a:r>
            <a:r>
              <a:rPr lang="en-US" sz="2000" kern="0" dirty="0" smtClean="0">
                <a:solidFill>
                  <a:srgbClr val="FF0000"/>
                </a:solidFill>
              </a:rPr>
              <a:t> </a:t>
            </a:r>
            <a:r>
              <a:rPr lang="en-US" sz="2000" kern="0" dirty="0" err="1" smtClean="0">
                <a:solidFill>
                  <a:srgbClr val="FF0000"/>
                </a:solidFill>
              </a:rPr>
              <a:t>dapat</a:t>
            </a:r>
            <a:r>
              <a:rPr lang="en-US" sz="2000" kern="0" dirty="0" smtClean="0">
                <a:solidFill>
                  <a:srgbClr val="FF0000"/>
                </a:solidFill>
              </a:rPr>
              <a:t> </a:t>
            </a:r>
            <a:r>
              <a:rPr lang="en-US" sz="2000" kern="0" dirty="0" err="1" smtClean="0">
                <a:solidFill>
                  <a:srgbClr val="FF0000"/>
                </a:solidFill>
              </a:rPr>
              <a:t>tampil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dalam</a:t>
            </a:r>
            <a:r>
              <a:rPr lang="en-US" sz="2000" kern="0" dirty="0" smtClean="0"/>
              <a:t> </a:t>
            </a:r>
            <a:r>
              <a:rPr lang="en-US" sz="2000" kern="0" dirty="0" err="1" smtClean="0">
                <a:solidFill>
                  <a:srgbClr val="FF0000"/>
                </a:solidFill>
              </a:rPr>
              <a:t>satu</a:t>
            </a:r>
            <a:r>
              <a:rPr lang="en-US" sz="2000" kern="0" dirty="0" smtClean="0">
                <a:solidFill>
                  <a:srgbClr val="FF0000"/>
                </a:solidFill>
              </a:rPr>
              <a:t> </a:t>
            </a:r>
            <a:r>
              <a:rPr lang="en-US" sz="2000" kern="0" dirty="0" err="1" smtClean="0">
                <a:solidFill>
                  <a:srgbClr val="FF0000"/>
                </a:solidFill>
              </a:rPr>
              <a:t>layar</a:t>
            </a:r>
            <a:r>
              <a:rPr lang="en-US" sz="2000" kern="0" dirty="0" smtClean="0">
                <a:solidFill>
                  <a:srgbClr val="FF0000"/>
                </a:solidFill>
              </a:rPr>
              <a:t> monitor</a:t>
            </a:r>
            <a:endParaRPr lang="en-US" sz="2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Part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Jalankan</a:t>
            </a:r>
            <a:r>
              <a:rPr lang="en-US" dirty="0"/>
              <a:t> Form </a:t>
            </a:r>
            <a:r>
              <a:rPr lang="en-US" dirty="0" smtClean="0"/>
              <a:t>Variable2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smtClean="0"/>
              <a:t>2.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, </a:t>
            </a:r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.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5889"/>
            <a:ext cx="5328592" cy="595589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Kalkulator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1" algn="just"/>
            <a:r>
              <a:rPr lang="en-US" b="1" dirty="0" err="1" smtClean="0"/>
              <a:t>Bilangan</a:t>
            </a:r>
            <a:r>
              <a:rPr lang="en-US" b="1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Bilangan</a:t>
            </a:r>
            <a:r>
              <a:rPr lang="en-US" b="1" dirty="0" smtClean="0"/>
              <a:t> 2</a:t>
            </a:r>
            <a:r>
              <a:rPr lang="en-US" dirty="0" smtClean="0"/>
              <a:t> di </a:t>
            </a:r>
            <a:r>
              <a:rPr lang="en-US" b="1" dirty="0" smtClean="0"/>
              <a:t>input</a:t>
            </a:r>
          </a:p>
          <a:p>
            <a:pPr lvl="1"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err="1" smtClean="0"/>
              <a:t>tombol</a:t>
            </a:r>
            <a:r>
              <a:rPr lang="en-US" b="1" dirty="0" smtClean="0"/>
              <a:t> +</a:t>
            </a:r>
            <a:r>
              <a:rPr lang="en-US" dirty="0" smtClean="0"/>
              <a:t> di </a:t>
            </a:r>
            <a:r>
              <a:rPr lang="en-US" b="1" dirty="0" err="1" smtClean="0">
                <a:solidFill>
                  <a:srgbClr val="FF0000"/>
                </a:solidFill>
              </a:rPr>
              <a:t>klik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</a:t>
            </a:r>
            <a:r>
              <a:rPr lang="en-US" b="1" dirty="0" err="1" smtClean="0"/>
              <a:t>penambahan</a:t>
            </a:r>
            <a:r>
              <a:rPr lang="en-US" b="1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b="1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/>
              <a:t>Label </a:t>
            </a:r>
            <a:r>
              <a:rPr lang="en-US" b="1" dirty="0" err="1" smtClean="0"/>
              <a:t>Hasil</a:t>
            </a:r>
            <a:endParaRPr lang="en-US" b="1" dirty="0" smtClean="0"/>
          </a:p>
          <a:p>
            <a:pPr lvl="1"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b="1" dirty="0" err="1">
                <a:solidFill>
                  <a:srgbClr val="FF0000"/>
                </a:solidFill>
              </a:rPr>
              <a:t>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 smtClean="0"/>
              <a:t>pengurangan</a:t>
            </a:r>
            <a:r>
              <a:rPr lang="en-US" b="1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tampil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/>
              <a:t>Label </a:t>
            </a:r>
            <a:r>
              <a:rPr lang="en-US" b="1" dirty="0" err="1"/>
              <a:t>Hasil</a:t>
            </a:r>
            <a:endParaRPr lang="en-US" b="1" dirty="0"/>
          </a:p>
          <a:p>
            <a:pPr lvl="1"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b="1" dirty="0" err="1">
                <a:solidFill>
                  <a:srgbClr val="FF0000"/>
                </a:solidFill>
              </a:rPr>
              <a:t>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 smtClean="0"/>
              <a:t>perkalian</a:t>
            </a:r>
            <a:r>
              <a:rPr lang="en-US" b="1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tampil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/>
              <a:t>Label </a:t>
            </a:r>
            <a:r>
              <a:rPr lang="en-US" b="1" dirty="0" err="1"/>
              <a:t>Hasil</a:t>
            </a:r>
            <a:endParaRPr lang="en-US" b="1" dirty="0"/>
          </a:p>
          <a:p>
            <a:pPr lvl="1"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en-US" b="1" dirty="0" smtClean="0"/>
              <a:t>/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b="1" dirty="0" err="1">
                <a:solidFill>
                  <a:srgbClr val="FF0000"/>
                </a:solidFill>
              </a:rPr>
              <a:t>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 smtClean="0"/>
              <a:t>pemebagian</a:t>
            </a:r>
            <a:r>
              <a:rPr lang="en-US" b="1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tampil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/>
              <a:t>Label </a:t>
            </a:r>
            <a:r>
              <a:rPr lang="en-US" b="1" dirty="0" err="1"/>
              <a:t>Hasil</a:t>
            </a:r>
            <a:endParaRPr lang="en-US" b="1" dirty="0"/>
          </a:p>
          <a:p>
            <a:pPr lvl="1" algn="just"/>
            <a:r>
              <a:rPr lang="en-US" b="1" dirty="0" err="1" smtClean="0"/>
              <a:t>Tombol</a:t>
            </a:r>
            <a:r>
              <a:rPr lang="en-US" b="1" dirty="0" smtClean="0"/>
              <a:t> </a:t>
            </a:r>
            <a:r>
              <a:rPr lang="en-US" b="1" dirty="0" err="1" smtClean="0"/>
              <a:t>Keluar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b="1" dirty="0" err="1" smtClean="0">
                <a:solidFill>
                  <a:srgbClr val="FF0000"/>
                </a:solidFill>
              </a:rPr>
              <a:t>klik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b="1" dirty="0" err="1" smtClean="0"/>
              <a:t>menutup</a:t>
            </a:r>
            <a:r>
              <a:rPr lang="en-US" b="1" dirty="0" smtClean="0"/>
              <a:t> form </a:t>
            </a:r>
            <a:r>
              <a:rPr lang="en-US" dirty="0" err="1" smtClean="0"/>
              <a:t>Kalkulator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79" y="1198563"/>
            <a:ext cx="3379523" cy="1962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831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Untuk</a:t>
            </a:r>
            <a:r>
              <a:rPr lang="en-US" dirty="0" smtClean="0"/>
              <a:t> 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5"/>
            <a:ext cx="8568952" cy="554461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id-ID" b="1" dirty="0" err="1"/>
              <a:t>Click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Click</a:t>
            </a:r>
            <a:r>
              <a:rPr lang="id-ID" dirty="0"/>
              <a:t> terjadi bila tombol kiri </a:t>
            </a:r>
            <a:r>
              <a:rPr lang="id-ID" dirty="0" err="1"/>
              <a:t>mouse</a:t>
            </a:r>
            <a:r>
              <a:rPr lang="id-ID" dirty="0"/>
              <a:t> ditekan dan dilepas dengan cepat saat posisi </a:t>
            </a:r>
            <a:r>
              <a:rPr lang="id-ID" dirty="0" err="1"/>
              <a:t>pointer</a:t>
            </a:r>
            <a:r>
              <a:rPr lang="id-ID" dirty="0"/>
              <a:t> berada </a:t>
            </a:r>
            <a:r>
              <a:rPr lang="id-ID" dirty="0" err="1"/>
              <a:t>diatas</a:t>
            </a:r>
            <a:r>
              <a:rPr lang="id-ID" dirty="0"/>
              <a:t> </a:t>
            </a:r>
            <a:r>
              <a:rPr lang="id-ID" dirty="0" err="1"/>
              <a:t>suatu</a:t>
            </a:r>
            <a:r>
              <a:rPr lang="id-ID" dirty="0"/>
              <a:t> obyek.</a:t>
            </a:r>
          </a:p>
          <a:p>
            <a:pPr algn="just"/>
            <a:r>
              <a:rPr lang="id-ID" b="1" dirty="0" err="1"/>
              <a:t>DblClick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DblClick</a:t>
            </a:r>
            <a:r>
              <a:rPr lang="id-ID" dirty="0"/>
              <a:t> terjadi bila tombol kiri </a:t>
            </a:r>
            <a:r>
              <a:rPr lang="id-ID" dirty="0" err="1"/>
              <a:t>mouse</a:t>
            </a:r>
            <a:r>
              <a:rPr lang="id-ID" dirty="0"/>
              <a:t> ditekan dan dilepas dengan cepat sebanyak dua kali saat posisi </a:t>
            </a:r>
            <a:r>
              <a:rPr lang="id-ID" dirty="0" err="1"/>
              <a:t>pointer</a:t>
            </a:r>
            <a:r>
              <a:rPr lang="id-ID" dirty="0"/>
              <a:t> berada di atas </a:t>
            </a:r>
            <a:r>
              <a:rPr lang="id-ID" dirty="0" err="1"/>
              <a:t>suatu</a:t>
            </a:r>
            <a:r>
              <a:rPr lang="id-ID" dirty="0"/>
              <a:t> obyek.</a:t>
            </a:r>
          </a:p>
          <a:p>
            <a:pPr algn="just"/>
            <a:r>
              <a:rPr lang="id-ID" b="1" dirty="0" err="1"/>
              <a:t>DragDrop</a:t>
            </a:r>
            <a:endParaRPr lang="id-ID" b="1" dirty="0"/>
          </a:p>
          <a:p>
            <a:pPr lvl="1" algn="just"/>
            <a:r>
              <a:rPr lang="id-ID" dirty="0"/>
              <a:t>Event DragDrop terjadi bila tombol kiri mouse ditekan dan ditahan kemudian menyeret/menggeser obyek dari </a:t>
            </a:r>
            <a:r>
              <a:rPr lang="id-ID" dirty="0" smtClean="0"/>
              <a:t>satu </a:t>
            </a:r>
            <a:r>
              <a:rPr lang="id-ID" dirty="0"/>
              <a:t>tempat ke tempat lain, kemudian melepas tombol kiri mouse tersebut.</a:t>
            </a:r>
          </a:p>
          <a:p>
            <a:pPr algn="just"/>
            <a:r>
              <a:rPr lang="id-ID" b="1" dirty="0" err="1">
                <a:solidFill>
                  <a:schemeClr val="tx2"/>
                </a:solidFill>
              </a:rPr>
              <a:t>DragOver</a:t>
            </a:r>
            <a:endParaRPr lang="id-ID" b="1" dirty="0">
              <a:solidFill>
                <a:schemeClr val="tx2"/>
              </a:solidFill>
            </a:endParaRPr>
          </a:p>
          <a:p>
            <a:pPr lvl="1" algn="just"/>
            <a:r>
              <a:rPr lang="id-ID" dirty="0"/>
              <a:t>Hampir sama dengan </a:t>
            </a:r>
            <a:r>
              <a:rPr lang="id-ID" dirty="0" err="1"/>
              <a:t>DragDrop</a:t>
            </a:r>
            <a:r>
              <a:rPr lang="id-ID" dirty="0"/>
              <a:t> tetapi </a:t>
            </a:r>
            <a:r>
              <a:rPr lang="id-ID" dirty="0" err="1"/>
              <a:t>DragOver</a:t>
            </a:r>
            <a:r>
              <a:rPr lang="id-ID" dirty="0"/>
              <a:t> ini biasanya digunakan untuk mengubah bentuk tampilan </a:t>
            </a:r>
            <a:r>
              <a:rPr lang="id-ID" dirty="0" err="1"/>
              <a:t>pointer</a:t>
            </a:r>
            <a:r>
              <a:rPr lang="id-ID" dirty="0"/>
              <a:t> </a:t>
            </a:r>
            <a:r>
              <a:rPr lang="id-ID" dirty="0" err="1"/>
              <a:t>mouse</a:t>
            </a:r>
            <a:r>
              <a:rPr lang="id-ID" dirty="0"/>
              <a:t> saat obyek diseret/digeser.</a:t>
            </a:r>
          </a:p>
          <a:p>
            <a:pPr algn="just"/>
            <a:r>
              <a:rPr lang="id-ID" b="1" dirty="0" err="1"/>
              <a:t>MouseDown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MouseDown</a:t>
            </a:r>
            <a:r>
              <a:rPr lang="id-ID" dirty="0"/>
              <a:t> terjadi bila tombol kiri </a:t>
            </a:r>
            <a:r>
              <a:rPr lang="id-ID" dirty="0" err="1"/>
              <a:t>mouse</a:t>
            </a:r>
            <a:r>
              <a:rPr lang="id-ID" dirty="0"/>
              <a:t> ditekan dan ditahan.</a:t>
            </a:r>
          </a:p>
          <a:p>
            <a:pPr algn="just"/>
            <a:r>
              <a:rPr lang="id-ID" b="1" dirty="0" err="1"/>
              <a:t>MouseUp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MouseUp</a:t>
            </a:r>
            <a:r>
              <a:rPr lang="id-ID" dirty="0"/>
              <a:t> terjadi bila tombol kiri </a:t>
            </a:r>
            <a:r>
              <a:rPr lang="id-ID" dirty="0" err="1"/>
              <a:t>mouse</a:t>
            </a:r>
            <a:r>
              <a:rPr lang="id-ID" dirty="0"/>
              <a:t> dilepas sehabis ditekan.</a:t>
            </a:r>
          </a:p>
          <a:p>
            <a:pPr algn="just"/>
            <a:r>
              <a:rPr lang="id-ID" b="1" dirty="0" err="1"/>
              <a:t>MouseMove</a:t>
            </a:r>
            <a:endParaRPr lang="id-ID" b="1" dirty="0"/>
          </a:p>
          <a:p>
            <a:pPr lvl="1" algn="just"/>
            <a:r>
              <a:rPr lang="id-ID" dirty="0"/>
              <a:t>Event MouseMove terjadi bila mouse dipindah posisinya ke tempat lain </a:t>
            </a:r>
            <a:r>
              <a:rPr lang="id-ID" dirty="0" smtClean="0"/>
              <a:t>tanpa </a:t>
            </a:r>
            <a:r>
              <a:rPr lang="id-ID" dirty="0"/>
              <a:t>menekan tombol mouse </a:t>
            </a:r>
            <a:r>
              <a:rPr lang="id-ID" dirty="0" smtClean="0"/>
              <a:t>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2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927100"/>
          </a:xfrm>
        </p:spPr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Selesai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Untuk</a:t>
            </a:r>
            <a:r>
              <a:rPr lang="en-US" dirty="0" smtClean="0"/>
              <a:t>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err="1"/>
              <a:t>KeyPress</a:t>
            </a:r>
            <a:endParaRPr lang="id-ID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KeyPress</a:t>
            </a:r>
            <a:r>
              <a:rPr lang="id-ID" dirty="0"/>
              <a:t> terjadi bila sebuah tombol </a:t>
            </a:r>
            <a:r>
              <a:rPr lang="id-ID" dirty="0" err="1"/>
              <a:t>keyboard</a:t>
            </a:r>
            <a:r>
              <a:rPr lang="id-ID" dirty="0"/>
              <a:t> ditekan. Nilai parameter dari </a:t>
            </a:r>
            <a:r>
              <a:rPr lang="id-ID" dirty="0" err="1"/>
              <a:t>KeyPress</a:t>
            </a:r>
            <a:r>
              <a:rPr lang="id-ID" dirty="0"/>
              <a:t> adalah kode ASCII untuk menyatakan jenis tombol </a:t>
            </a:r>
            <a:r>
              <a:rPr lang="id-ID" dirty="0" err="1"/>
              <a:t>keyboard</a:t>
            </a:r>
            <a:r>
              <a:rPr lang="id-ID" dirty="0"/>
              <a:t> yang ditekan.</a:t>
            </a:r>
          </a:p>
          <a:p>
            <a:pPr algn="just"/>
            <a:r>
              <a:rPr lang="id-ID" dirty="0" err="1"/>
              <a:t>KeyDown</a:t>
            </a:r>
            <a:endParaRPr lang="id-ID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KeyDown</a:t>
            </a:r>
            <a:r>
              <a:rPr lang="id-ID" dirty="0"/>
              <a:t> terjadi bila menekan dan menahan sebuah tombol </a:t>
            </a:r>
            <a:r>
              <a:rPr lang="id-ID" dirty="0" err="1"/>
              <a:t>keyboard</a:t>
            </a:r>
            <a:r>
              <a:rPr lang="id-ID" dirty="0"/>
              <a:t>.</a:t>
            </a:r>
          </a:p>
          <a:p>
            <a:pPr algn="just"/>
            <a:r>
              <a:rPr lang="id-ID" dirty="0" err="1"/>
              <a:t>KeyUp</a:t>
            </a:r>
            <a:endParaRPr lang="id-ID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KeyUp</a:t>
            </a:r>
            <a:r>
              <a:rPr lang="id-ID" dirty="0"/>
              <a:t> terjadi bila melepaskan sebuah tombol </a:t>
            </a:r>
            <a:r>
              <a:rPr lang="id-ID" dirty="0" err="1"/>
              <a:t>keyboard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04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55613"/>
            <a:ext cx="8229600" cy="525116"/>
          </a:xfrm>
        </p:spPr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Perubahan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052735"/>
            <a:ext cx="8496175" cy="580526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id-ID" b="1" dirty="0" err="1"/>
              <a:t>Activate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Activate</a:t>
            </a:r>
            <a:r>
              <a:rPr lang="id-ID" dirty="0"/>
              <a:t> terjadi bila sebuah </a:t>
            </a:r>
            <a:r>
              <a:rPr lang="id-ID" dirty="0" err="1"/>
              <a:t>form</a:t>
            </a:r>
            <a:r>
              <a:rPr lang="id-ID" dirty="0"/>
              <a:t> menjadi </a:t>
            </a:r>
            <a:r>
              <a:rPr lang="id-ID" dirty="0" err="1"/>
              <a:t>window</a:t>
            </a:r>
            <a:r>
              <a:rPr lang="id-ID" dirty="0"/>
              <a:t> yang aktif.</a:t>
            </a:r>
          </a:p>
          <a:p>
            <a:pPr algn="just"/>
            <a:r>
              <a:rPr lang="id-ID" b="1" dirty="0" err="1"/>
              <a:t>Deactive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Deactive</a:t>
            </a:r>
            <a:r>
              <a:rPr lang="id-ID" dirty="0"/>
              <a:t> terjadi ketika berpindah dari satu </a:t>
            </a:r>
            <a:r>
              <a:rPr lang="id-ID" dirty="0" err="1"/>
              <a:t>form</a:t>
            </a:r>
            <a:r>
              <a:rPr lang="id-ID" dirty="0"/>
              <a:t> ke </a:t>
            </a:r>
            <a:r>
              <a:rPr lang="id-ID" dirty="0" err="1"/>
              <a:t>form</a:t>
            </a:r>
            <a:r>
              <a:rPr lang="id-ID" dirty="0"/>
              <a:t> yang lain.</a:t>
            </a:r>
          </a:p>
          <a:p>
            <a:pPr algn="just"/>
            <a:r>
              <a:rPr lang="id-ID" b="1" dirty="0" err="1"/>
              <a:t>GotFocus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GotFocus</a:t>
            </a:r>
            <a:r>
              <a:rPr lang="id-ID" dirty="0"/>
              <a:t> terjadi bila sebuah obyek menjadi satu-satunya fokus. Sebuah </a:t>
            </a:r>
            <a:r>
              <a:rPr lang="id-ID" dirty="0" err="1"/>
              <a:t>form</a:t>
            </a:r>
            <a:r>
              <a:rPr lang="id-ID" dirty="0"/>
              <a:t> dapat membuat obyek fokus bila </a:t>
            </a:r>
            <a:r>
              <a:rPr lang="id-ID" dirty="0" err="1"/>
              <a:t>form</a:t>
            </a:r>
            <a:r>
              <a:rPr lang="id-ID" dirty="0"/>
              <a:t> tersebut menjadi </a:t>
            </a:r>
            <a:r>
              <a:rPr lang="id-ID" dirty="0" err="1"/>
              <a:t>window</a:t>
            </a:r>
            <a:r>
              <a:rPr lang="id-ID" dirty="0"/>
              <a:t> aktif.</a:t>
            </a:r>
          </a:p>
          <a:p>
            <a:pPr algn="just"/>
            <a:r>
              <a:rPr lang="id-ID" b="1" dirty="0" err="1"/>
              <a:t>LostFocus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LostFocus</a:t>
            </a:r>
            <a:r>
              <a:rPr lang="id-ID" dirty="0"/>
              <a:t> </a:t>
            </a:r>
            <a:r>
              <a:rPr lang="id-ID" dirty="0" err="1"/>
              <a:t>tejadi</a:t>
            </a:r>
            <a:r>
              <a:rPr lang="id-ID" dirty="0"/>
              <a:t> bila sebuah obyek kehilangan fokus karena ada obyek lain yang mendapatkan fokus</a:t>
            </a:r>
          </a:p>
          <a:p>
            <a:pPr algn="just"/>
            <a:r>
              <a:rPr lang="id-ID" b="1" dirty="0" err="1"/>
              <a:t>Load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Load</a:t>
            </a:r>
            <a:r>
              <a:rPr lang="id-ID" dirty="0"/>
              <a:t> terjadi bila sebuah </a:t>
            </a:r>
            <a:r>
              <a:rPr lang="id-ID" dirty="0" err="1"/>
              <a:t>form</a:t>
            </a:r>
            <a:r>
              <a:rPr lang="id-ID" dirty="0"/>
              <a:t> dibuka atau dipanggil.</a:t>
            </a:r>
          </a:p>
          <a:p>
            <a:pPr algn="just"/>
            <a:r>
              <a:rPr lang="id-ID" b="1" dirty="0" err="1">
                <a:solidFill>
                  <a:schemeClr val="tx2"/>
                </a:solidFill>
              </a:rPr>
              <a:t>Paint</a:t>
            </a:r>
            <a:endParaRPr lang="id-ID" b="1" dirty="0">
              <a:solidFill>
                <a:schemeClr val="tx2"/>
              </a:solidFill>
            </a:endParaRPr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Paint</a:t>
            </a:r>
            <a:r>
              <a:rPr lang="id-ID" dirty="0"/>
              <a:t> terjadi bila sebuah </a:t>
            </a:r>
            <a:r>
              <a:rPr lang="id-ID" dirty="0" err="1"/>
              <a:t>form</a:t>
            </a:r>
            <a:r>
              <a:rPr lang="id-ID" dirty="0"/>
              <a:t> perlu digambar ulang. Biasanya dilakukan saat </a:t>
            </a:r>
            <a:r>
              <a:rPr lang="id-ID" dirty="0" smtClean="0"/>
              <a:t> sebuah </a:t>
            </a:r>
            <a:r>
              <a:rPr lang="id-ID" dirty="0"/>
              <a:t>form dipindahkan dari form lain yang menutupinya.</a:t>
            </a:r>
          </a:p>
          <a:p>
            <a:pPr algn="just"/>
            <a:r>
              <a:rPr lang="id-ID" b="1" dirty="0" err="1"/>
              <a:t>Resize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Resize</a:t>
            </a:r>
            <a:r>
              <a:rPr lang="id-ID" dirty="0"/>
              <a:t> terjadi bila sebuah </a:t>
            </a:r>
            <a:r>
              <a:rPr lang="id-ID" dirty="0" err="1"/>
              <a:t>form</a:t>
            </a:r>
            <a:r>
              <a:rPr lang="id-ID" dirty="0"/>
              <a:t> diubah ukurannya.</a:t>
            </a:r>
          </a:p>
          <a:p>
            <a:pPr algn="just"/>
            <a:r>
              <a:rPr lang="id-ID" b="1" dirty="0" err="1"/>
              <a:t>Change</a:t>
            </a:r>
            <a:endParaRPr lang="id-ID" b="1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Change</a:t>
            </a:r>
            <a:r>
              <a:rPr lang="id-ID" dirty="0"/>
              <a:t> terjadi bila isi dari sebuah kontrol diubah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29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Lainnya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err="1"/>
              <a:t>Scroll</a:t>
            </a:r>
            <a:endParaRPr lang="id-ID" dirty="0"/>
          </a:p>
          <a:p>
            <a:pPr lvl="1" algn="just"/>
            <a:r>
              <a:rPr lang="id-ID" dirty="0" err="1"/>
              <a:t>Event</a:t>
            </a:r>
            <a:r>
              <a:rPr lang="id-ID" dirty="0"/>
              <a:t> </a:t>
            </a:r>
            <a:r>
              <a:rPr lang="id-ID" dirty="0" err="1"/>
              <a:t>Scroll</a:t>
            </a:r>
            <a:r>
              <a:rPr lang="id-ID" dirty="0"/>
              <a:t> terjadi saat menyeret kotak kecil pada </a:t>
            </a:r>
            <a:r>
              <a:rPr lang="id-ID" dirty="0" err="1"/>
              <a:t>scroll</a:t>
            </a:r>
            <a:r>
              <a:rPr lang="id-ID" dirty="0"/>
              <a:t> bar. </a:t>
            </a:r>
            <a:r>
              <a:rPr lang="id-ID" dirty="0" err="1"/>
              <a:t>Event</a:t>
            </a:r>
            <a:r>
              <a:rPr lang="id-ID" dirty="0"/>
              <a:t> ini hanya berhubungan dengan kontrol </a:t>
            </a:r>
            <a:r>
              <a:rPr lang="id-ID" dirty="0" err="1"/>
              <a:t>scroll</a:t>
            </a:r>
            <a:r>
              <a:rPr lang="id-ID" dirty="0"/>
              <a:t> bar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Event (</a:t>
            </a:r>
            <a:r>
              <a:rPr lang="en-US" dirty="0" err="1" smtClean="0"/>
              <a:t>frmEvent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“TEST EVENT”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Tampil</a:t>
            </a:r>
            <a:r>
              <a:rPr lang="en-US" dirty="0" smtClean="0"/>
              <a:t> Area Private Sub … End Sub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2808312" cy="1953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3" y="4403628"/>
            <a:ext cx="7200900" cy="204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3466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EMPLATE FTI BA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FTI BARU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FTI BA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2243</TotalTime>
  <Words>1546</Words>
  <Application>Microsoft Office PowerPoint</Application>
  <PresentationFormat>On-screen Show (4:3)</PresentationFormat>
  <Paragraphs>275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Theme1</vt:lpstr>
      <vt:lpstr>Pemrograman Visual</vt:lpstr>
      <vt:lpstr>Review Pertemuan 2 dan 3</vt:lpstr>
      <vt:lpstr>EVENT</vt:lpstr>
      <vt:lpstr>Event</vt:lpstr>
      <vt:lpstr>Event Untuk Mouse</vt:lpstr>
      <vt:lpstr>Event Untuk Keyboard</vt:lpstr>
      <vt:lpstr>Event Perubahan</vt:lpstr>
      <vt:lpstr>Event Lainnya</vt:lpstr>
      <vt:lpstr>Program Event (frmEvent)</vt:lpstr>
      <vt:lpstr>Program Event (frmEvent)</vt:lpstr>
      <vt:lpstr>Question Part 1</vt:lpstr>
      <vt:lpstr>Program Event (frmEvent)</vt:lpstr>
      <vt:lpstr>Program Event (frmEvent)</vt:lpstr>
      <vt:lpstr>Question Part 2</vt:lpstr>
      <vt:lpstr>Program Event (frmEvent)</vt:lpstr>
      <vt:lpstr>Question Part 3</vt:lpstr>
      <vt:lpstr>Program Event (frmEvent)</vt:lpstr>
      <vt:lpstr>Question Part 4</vt:lpstr>
      <vt:lpstr>Program Event (frmEvent)</vt:lpstr>
      <vt:lpstr>Question Part 5</vt:lpstr>
      <vt:lpstr>KOMENTAR</vt:lpstr>
      <vt:lpstr>Komentar</vt:lpstr>
      <vt:lpstr>TIPE DATA</vt:lpstr>
      <vt:lpstr>Tipe Data</vt:lpstr>
      <vt:lpstr>Jenis-Jenis Tipe Data</vt:lpstr>
      <vt:lpstr>Jangkauan Tipe Data</vt:lpstr>
      <vt:lpstr>VARIABLE</vt:lpstr>
      <vt:lpstr>Variable</vt:lpstr>
      <vt:lpstr>Deklarasi Variable</vt:lpstr>
      <vt:lpstr>Pengisian Nilai Variable</vt:lpstr>
      <vt:lpstr>Contoh Pengisian Nilai Variable</vt:lpstr>
      <vt:lpstr>Program Variabel 1 (frmVariable1)</vt:lpstr>
      <vt:lpstr>Syarat Penamaan Variable</vt:lpstr>
      <vt:lpstr>OPERATOR</vt:lpstr>
      <vt:lpstr>Operator</vt:lpstr>
      <vt:lpstr>Jenis-Jenis Operator</vt:lpstr>
      <vt:lpstr>Operator Penugasan</vt:lpstr>
      <vt:lpstr>Operator Aritmatika</vt:lpstr>
      <vt:lpstr>Program Variabel 1 (frmVariable1)</vt:lpstr>
      <vt:lpstr>Program Variabel 1 (frmVariable1)</vt:lpstr>
      <vt:lpstr>Question Part 6</vt:lpstr>
      <vt:lpstr>WHITESPACE</vt:lpstr>
      <vt:lpstr>Whitespace</vt:lpstr>
      <vt:lpstr>Program Variabel 2 (frmVariable2)</vt:lpstr>
      <vt:lpstr>Program Variabel 2 (frmVariable2)</vt:lpstr>
      <vt:lpstr>Question Part 7</vt:lpstr>
      <vt:lpstr>Question Part 8</vt:lpstr>
      <vt:lpstr>LATIHAN</vt:lpstr>
      <vt:lpstr>Latihan</vt:lpstr>
      <vt:lpstr>~ Selesai ~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VB.NET</dc:title>
  <dc:creator>ferdy</dc:creator>
  <cp:lastModifiedBy>Relion</cp:lastModifiedBy>
  <cp:revision>277</cp:revision>
  <dcterms:created xsi:type="dcterms:W3CDTF">2005-11-27T18:08:42Z</dcterms:created>
  <dcterms:modified xsi:type="dcterms:W3CDTF">2014-09-30T06:32:59Z</dcterms:modified>
</cp:coreProperties>
</file>