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421" r:id="rId3"/>
    <p:sldId id="434" r:id="rId4"/>
    <p:sldId id="423" r:id="rId5"/>
    <p:sldId id="435" r:id="rId6"/>
    <p:sldId id="411" r:id="rId7"/>
    <p:sldId id="436" r:id="rId8"/>
    <p:sldId id="412" r:id="rId9"/>
    <p:sldId id="413" r:id="rId10"/>
    <p:sldId id="414" r:id="rId11"/>
    <p:sldId id="415" r:id="rId12"/>
    <p:sldId id="437" r:id="rId13"/>
    <p:sldId id="419" r:id="rId14"/>
    <p:sldId id="420" r:id="rId15"/>
    <p:sldId id="438" r:id="rId16"/>
    <p:sldId id="424" r:id="rId17"/>
    <p:sldId id="425" r:id="rId18"/>
    <p:sldId id="426" r:id="rId19"/>
    <p:sldId id="427" r:id="rId20"/>
    <p:sldId id="428" r:id="rId21"/>
    <p:sldId id="439" r:id="rId22"/>
    <p:sldId id="429" r:id="rId23"/>
    <p:sldId id="430" r:id="rId24"/>
    <p:sldId id="432" r:id="rId25"/>
    <p:sldId id="431" r:id="rId26"/>
    <p:sldId id="433" r:id="rId27"/>
    <p:sldId id="35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75" autoAdjust="0"/>
    <p:restoredTop sz="94737" autoAdjust="0"/>
  </p:normalViewPr>
  <p:slideViewPr>
    <p:cSldViewPr>
      <p:cViewPr>
        <p:scale>
          <a:sx n="77" d="100"/>
          <a:sy n="77" d="100"/>
        </p:scale>
        <p:origin x="-92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01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6407F-3D86-41BE-9990-BC8EA9C7BB7E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020F3-5E53-4600-9FAB-D90CE1F794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1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A47C04-0B95-4E1B-BF40-DC2E18B0C7FD}" type="datetimeFigureOut">
              <a:rPr lang="en-US"/>
              <a:pPr>
                <a:defRPr/>
              </a:pPr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0516C33-E6F0-43EA-A4AB-7A20AE880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81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768A5A-7059-44EA-B563-ECE98EE32B3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60545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516C33-E6F0-43EA-A4AB-7A20AE88001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8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5515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2987675" y="0"/>
            <a:ext cx="61563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 descr="Outlined diamond"/>
          <p:cNvSpPr>
            <a:spLocks noChangeArrowheads="1"/>
          </p:cNvSpPr>
          <p:nvPr/>
        </p:nvSpPr>
        <p:spPr bwMode="auto">
          <a:xfrm rot="5400000">
            <a:off x="-1862931" y="1862931"/>
            <a:ext cx="6858000" cy="3132138"/>
          </a:xfrm>
          <a:prstGeom prst="rect">
            <a:avLst/>
          </a:prstGeom>
          <a:pattFill prst="openDmnd">
            <a:fgClr>
              <a:srgbClr val="0000FF"/>
            </a:fgClr>
            <a:bgClr>
              <a:srgbClr val="000055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6" name="Picture 10" descr="logo bl transpara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650" y="290513"/>
            <a:ext cx="1512888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3663" y="2492375"/>
            <a:ext cx="284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UNIVERSITAS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BUDI LUHUR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-28575" y="1858963"/>
            <a:ext cx="31734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FAKULTAS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TEKNOLOGI INFORMASI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584200" y="3279775"/>
            <a:ext cx="1871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www.bl.ac.id</a:t>
            </a:r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8167688" y="6545263"/>
            <a:ext cx="922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t>HAL : </a:t>
            </a:r>
            <a:fld id="{B8245AF3-8CB4-4B6E-96FF-777A24932C17}" type="slidenum"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563938" y="1484313"/>
            <a:ext cx="489426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211638" y="3933825"/>
            <a:ext cx="3632200" cy="165576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46FC1-EB44-4801-9DD5-C26D662CFC02}" type="datetimeFigureOut">
              <a:rPr lang="en-US"/>
              <a:pPr>
                <a:defRPr/>
              </a:pPr>
              <a:t>10/6/2014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549275"/>
            <a:ext cx="2057400" cy="5616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549275"/>
            <a:ext cx="6019800" cy="5616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1D567-E73A-4A7A-B720-90FCD496847A}" type="datetimeFigureOut">
              <a:rPr lang="en-US"/>
              <a:pPr>
                <a:defRPr/>
              </a:pPr>
              <a:t>10/6/2014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229600" cy="927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628775"/>
            <a:ext cx="8229600" cy="45370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F5333-A205-40CF-9F6B-A9F6ABF8E328}" type="datetimeFigureOut">
              <a:rPr lang="en-US"/>
              <a:pPr>
                <a:defRPr/>
              </a:pPr>
              <a:t>10/6/2014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537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E1C74-F712-4FC0-8B9F-21152EE6E1AD}" type="datetimeFigureOut">
              <a:rPr lang="en-US"/>
              <a:pPr>
                <a:defRPr/>
              </a:pPr>
              <a:t>10/6/2014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73040-4468-47DF-B300-8089E405BEF2}" type="datetimeFigureOut">
              <a:rPr lang="en-US"/>
              <a:pPr>
                <a:defRPr/>
              </a:pPr>
              <a:t>10/6/2014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66FBF-EB29-43E4-839D-1166F40A05E0}" type="datetimeFigureOut">
              <a:rPr lang="en-US"/>
              <a:pPr>
                <a:defRPr/>
              </a:pPr>
              <a:t>10/6/2014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CEE20-838F-4527-B692-7CEB6ED1F7FA}" type="datetimeFigureOut">
              <a:rPr lang="en-US"/>
              <a:pPr>
                <a:defRPr/>
              </a:pPr>
              <a:t>10/6/2014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24625"/>
            <a:ext cx="2195513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D6FA-FA36-44F8-8270-555C1EB490B9}" type="datetimeFigureOut">
              <a:rPr lang="en-US"/>
              <a:pPr>
                <a:defRPr/>
              </a:pPr>
              <a:t>10/6/2014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 bl transparan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</a:blip>
          <a:srcRect/>
          <a:stretch>
            <a:fillRect/>
          </a:stretch>
        </p:blipFill>
        <p:spPr bwMode="auto">
          <a:xfrm>
            <a:off x="2700338" y="1557338"/>
            <a:ext cx="3671887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55612"/>
            <a:ext cx="8229600" cy="74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270001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0" y="17463"/>
            <a:ext cx="9144000" cy="366712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46275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FF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FAKULTAS TEKNOLOGI INFORMASI - UNIVERSITAS BUDI LUHUR</a:t>
            </a:r>
          </a:p>
        </p:txBody>
      </p:sp>
      <p:sp>
        <p:nvSpPr>
          <p:cNvPr id="250892" name="Rectangle 12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gradFill rotWithShape="1">
            <a:gsLst>
              <a:gs pos="0">
                <a:srgbClr val="0000FF">
                  <a:gamma/>
                  <a:shade val="33333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3333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0000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50897" name="Text Box 17"/>
          <p:cNvSpPr txBox="1">
            <a:spLocks noChangeArrowheads="1"/>
          </p:cNvSpPr>
          <p:nvPr/>
        </p:nvSpPr>
        <p:spPr bwMode="auto">
          <a:xfrm>
            <a:off x="8015320" y="6526213"/>
            <a:ext cx="1128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HAL : </a:t>
            </a:r>
            <a:fld id="{5CDF746A-C359-42EE-82E7-3C1D0EAE41FA}" type="slidenum">
              <a:rPr lang="en-US" sz="16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32" y="6552812"/>
            <a:ext cx="8015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 smtClean="0">
                <a:solidFill>
                  <a:schemeClr val="bg1"/>
                </a:solidFill>
              </a:rPr>
              <a:t>September 2014</a:t>
            </a:r>
            <a:r>
              <a:rPr lang="en-US" sz="1200" b="1" baseline="0" dirty="0" smtClean="0">
                <a:solidFill>
                  <a:schemeClr val="bg1"/>
                </a:solidFill>
              </a:rPr>
              <a:t>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Pemrograman</a:t>
            </a:r>
            <a:r>
              <a:rPr lang="en-US" sz="1200" b="1" baseline="0" dirty="0" smtClean="0">
                <a:solidFill>
                  <a:schemeClr val="bg1"/>
                </a:solidFill>
              </a:rPr>
              <a:t> Visual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Gasal</a:t>
            </a:r>
            <a:r>
              <a:rPr lang="en-US" sz="1200" b="1" baseline="0" dirty="0" smtClean="0">
                <a:solidFill>
                  <a:schemeClr val="bg1"/>
                </a:solidFill>
              </a:rPr>
              <a:t> 2014/2015 //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Atik</a:t>
            </a:r>
            <a:r>
              <a:rPr lang="en-US" sz="1200" b="1" baseline="0" dirty="0" smtClean="0">
                <a:solidFill>
                  <a:schemeClr val="bg1"/>
                </a:solidFill>
              </a:rPr>
              <a:t> Ariesta,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Jati</a:t>
            </a:r>
            <a:r>
              <a:rPr lang="en-US" sz="1200" b="1" baseline="0" dirty="0" smtClean="0">
                <a:solidFill>
                  <a:schemeClr val="bg1"/>
                </a:solidFill>
              </a:rPr>
              <a:t> Lestari, </a:t>
            </a:r>
            <a:r>
              <a:rPr lang="en-US" sz="1200" b="1" baseline="0" dirty="0" err="1" smtClean="0">
                <a:solidFill>
                  <a:schemeClr val="bg1"/>
                </a:solidFill>
              </a:rPr>
              <a:t>Samsinar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3214688" y="1484313"/>
            <a:ext cx="5929312" cy="1470025"/>
          </a:xfrm>
        </p:spPr>
        <p:txBody>
          <a:bodyPr/>
          <a:lstStyle/>
          <a:p>
            <a:pPr eaLnBrk="1" hangingPunct="1"/>
            <a:r>
              <a:rPr lang="en-US" dirty="0" err="1" smtClean="0"/>
              <a:t>Pemrograman</a:t>
            </a:r>
            <a:r>
              <a:rPr lang="en-US" dirty="0" smtClean="0"/>
              <a:t> Visual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Pertemuan</a:t>
            </a:r>
            <a:r>
              <a:rPr lang="en-US" dirty="0" smtClean="0"/>
              <a:t> 4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4214517" y="5180774"/>
            <a:ext cx="3632200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dirty="0" err="1" smtClean="0"/>
              <a:t>Gasal</a:t>
            </a:r>
            <a:r>
              <a:rPr lang="en-US" dirty="0"/>
              <a:t> </a:t>
            </a:r>
            <a:r>
              <a:rPr lang="en-US" dirty="0" smtClean="0"/>
              <a:t>2014/2015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0070C0"/>
                </a:solidFill>
              </a:rPr>
              <a:t>Kesalahan Run Time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b="1" dirty="0" err="1" smtClean="0"/>
              <a:t>kesalahan</a:t>
            </a:r>
            <a:r>
              <a:rPr lang="en-US" b="1" dirty="0" smtClean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b="1" dirty="0" err="1" smtClean="0"/>
              <a:t>ketika</a:t>
            </a:r>
            <a:r>
              <a:rPr lang="en-US" b="1" dirty="0" smtClean="0"/>
              <a:t> </a:t>
            </a:r>
            <a:r>
              <a:rPr lang="en-US" b="1" dirty="0" err="1" smtClean="0"/>
              <a:t>kode</a:t>
            </a:r>
            <a:r>
              <a:rPr lang="en-US" b="1" dirty="0" smtClean="0"/>
              <a:t> program </a:t>
            </a:r>
            <a:r>
              <a:rPr lang="en-US" b="1" dirty="0" err="1" smtClean="0"/>
              <a:t>dikompilasi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dijalankan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Kode</a:t>
            </a:r>
            <a:r>
              <a:rPr lang="en-US" dirty="0" smtClean="0"/>
              <a:t> program yang </a:t>
            </a:r>
            <a:r>
              <a:rPr lang="en-US" b="1" dirty="0" err="1" smtClean="0">
                <a:solidFill>
                  <a:srgbClr val="FF0000"/>
                </a:solidFill>
              </a:rPr>
              <a:t>kelihatannya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benar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tetapi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tidak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benar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ketika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dijalankan</a:t>
            </a:r>
            <a:r>
              <a:rPr lang="en-US" dirty="0" smtClean="0"/>
              <a:t>.</a:t>
            </a:r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Kesalahan Logika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b="1" dirty="0" err="1" smtClean="0"/>
              <a:t>kesalahan</a:t>
            </a:r>
            <a:r>
              <a:rPr lang="en-US" b="1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b="1" dirty="0" err="1" smtClean="0"/>
              <a:t>memberikan</a:t>
            </a:r>
            <a:r>
              <a:rPr lang="en-US" b="1" dirty="0" smtClean="0"/>
              <a:t> </a:t>
            </a:r>
            <a:r>
              <a:rPr lang="en-US" b="1" dirty="0" err="1" smtClean="0"/>
              <a:t>hasil</a:t>
            </a:r>
            <a:r>
              <a:rPr lang="en-US" b="1" dirty="0" smtClean="0"/>
              <a:t> yang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sesuai</a:t>
            </a:r>
            <a:r>
              <a:rPr lang="en-US" b="1" dirty="0" smtClean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yang </a:t>
            </a:r>
            <a:r>
              <a:rPr lang="en-US" b="1" dirty="0" err="1" smtClean="0"/>
              <a:t>diharapkan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diduga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b="1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sulit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dilacak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diperbaiki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b="1" dirty="0" err="1" smtClean="0"/>
              <a:t>kesalahan</a:t>
            </a:r>
            <a:r>
              <a:rPr lang="en-US" b="1" dirty="0" smtClean="0"/>
              <a:t> </a:t>
            </a:r>
            <a:r>
              <a:rPr lang="en-US" b="1" dirty="0" err="1" smtClean="0"/>
              <a:t>ini</a:t>
            </a:r>
            <a:r>
              <a:rPr lang="en-US" b="1" dirty="0" smtClean="0"/>
              <a:t>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b="1" dirty="0" err="1" smtClean="0"/>
              <a:t>menghentikan</a:t>
            </a:r>
            <a:r>
              <a:rPr lang="en-US" b="1" dirty="0" smtClean="0"/>
              <a:t> </a:t>
            </a:r>
            <a:r>
              <a:rPr lang="en-US" b="1" dirty="0" err="1" smtClean="0"/>
              <a:t>jalannya</a:t>
            </a:r>
            <a:r>
              <a:rPr lang="en-US" b="1" dirty="0" smtClean="0"/>
              <a:t> program</a:t>
            </a:r>
            <a:r>
              <a:rPr lang="id-ID" dirty="0" smtClean="0"/>
              <a:t>.</a:t>
            </a:r>
            <a:endParaRPr lang="id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 PENANGANAN KESALAHAN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2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id-ID" dirty="0" smtClean="0"/>
              <a:t>Penanganan Kesalahan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– Catch – End Try</a:t>
            </a:r>
            <a:endParaRPr lang="id-ID" dirty="0" smtClean="0"/>
          </a:p>
          <a:p>
            <a:pPr algn="just">
              <a:buNone/>
            </a:pPr>
            <a:r>
              <a:rPr lang="id-ID" dirty="0" smtClean="0"/>
              <a:t>	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b="1" dirty="0" smtClean="0"/>
              <a:t>Try – Catch – End Try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melindungi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blok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kode</a:t>
            </a:r>
            <a:r>
              <a:rPr lang="en-US" b="1" dirty="0" smtClean="0">
                <a:solidFill>
                  <a:srgbClr val="FF0000"/>
                </a:solidFill>
              </a:rPr>
              <a:t> program </a:t>
            </a:r>
            <a:r>
              <a:rPr lang="en-US" dirty="0" smtClean="0"/>
              <a:t>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potensi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untuk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ter</a:t>
            </a:r>
            <a:r>
              <a:rPr lang="id-ID" b="1" dirty="0" smtClean="0">
                <a:solidFill>
                  <a:srgbClr val="FF0000"/>
                </a:solidFill>
              </a:rPr>
              <a:t>j</a:t>
            </a:r>
            <a:r>
              <a:rPr lang="en-US" b="1" dirty="0" err="1" smtClean="0">
                <a:solidFill>
                  <a:srgbClr val="FF0000"/>
                </a:solidFill>
              </a:rPr>
              <a:t>adinya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suatu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kesalahan</a:t>
            </a:r>
            <a:r>
              <a:rPr lang="en-US" dirty="0" smtClean="0"/>
              <a:t>.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Try – Catch-End Try s</a:t>
            </a:r>
            <a:r>
              <a:rPr lang="id-ID" dirty="0" smtClean="0"/>
              <a:t>e</a:t>
            </a:r>
            <a:r>
              <a:rPr lang="en-US" dirty="0" err="1" smtClean="0"/>
              <a:t>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  <a:endParaRPr lang="id-ID" dirty="0" smtClean="0"/>
          </a:p>
          <a:p>
            <a:pPr algn="just">
              <a:buNone/>
            </a:pPr>
            <a:endParaRPr lang="id-ID" dirty="0" smtClean="0"/>
          </a:p>
          <a:p>
            <a:pPr>
              <a:buNone/>
            </a:pPr>
            <a:endParaRPr lang="id-ID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5537" name="Folded Corner 9"/>
          <p:cNvSpPr>
            <a:spLocks noChangeArrowheads="1"/>
          </p:cNvSpPr>
          <p:nvPr/>
        </p:nvSpPr>
        <p:spPr bwMode="auto">
          <a:xfrm>
            <a:off x="683568" y="4077072"/>
            <a:ext cx="3600400" cy="1963873"/>
          </a:xfrm>
          <a:prstGeom prst="foldedCorner">
            <a:avLst>
              <a:gd name="adj" fmla="val 23245"/>
            </a:avLst>
          </a:prstGeom>
          <a:solidFill>
            <a:srgbClr val="CF7B79">
              <a:alpha val="30196"/>
            </a:srgbClr>
          </a:solidFill>
          <a:ln w="6350">
            <a:solidFill>
              <a:srgbClr val="969696"/>
            </a:solidFill>
            <a:round/>
            <a:headEnd/>
            <a:tailEnd/>
          </a:ln>
        </p:spPr>
        <p:txBody>
          <a:bodyPr vert="horz" wrap="square" lIns="137160" tIns="91440" rIns="13716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000" b="1" i="1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Try</a:t>
            </a:r>
            <a:endParaRPr kumimoji="0" lang="id-ID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000" b="1" i="1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id-ID" altLang="ko-KR" sz="2000" i="1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&lt;Program </a:t>
            </a:r>
            <a:r>
              <a:rPr kumimoji="0" lang="id-ID" altLang="ko-KR" sz="2000" i="1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Logic&gt;</a:t>
            </a:r>
            <a:endParaRPr kumimoji="0" lang="id-ID" altLang="ko-KR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000" b="1" i="1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Catch</a:t>
            </a:r>
            <a:r>
              <a:rPr kumimoji="0" lang="id-ID" altLang="ko-KR" sz="2000" b="1" i="1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altLang="ko-KR" sz="2000" i="1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id-ID" altLang="ko-KR" sz="2000" i="1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Exception</a:t>
            </a:r>
            <a:r>
              <a:rPr kumimoji="0" lang="id-ID" altLang="ko-KR" sz="2000" i="1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altLang="ko-KR" sz="2000" i="1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Handling&gt;</a:t>
            </a:r>
            <a:endParaRPr kumimoji="0" lang="id-ID" altLang="ko-KR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000" b="1" i="1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id-ID" altLang="ko-KR" sz="2000" i="1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&lt;</a:t>
            </a:r>
            <a:r>
              <a:rPr kumimoji="0" lang="id-ID" altLang="ko-KR" sz="2000" i="1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Message&gt;</a:t>
            </a:r>
            <a:endParaRPr kumimoji="0" lang="id-ID" altLang="ko-KR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ko-KR" sz="2000" b="1" i="1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End</a:t>
            </a:r>
            <a:r>
              <a:rPr kumimoji="0" lang="id-ID" altLang="ko-KR" sz="2000" b="1" i="1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id-ID" altLang="ko-KR" sz="2000" b="1" i="1" u="none" strike="noStrike" cap="none" normalizeH="0" baseline="0" dirty="0" err="1" smtClean="0">
                <a:ln>
                  <a:noFill/>
                </a:ln>
                <a:solidFill>
                  <a:srgbClr val="595959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Try</a:t>
            </a:r>
            <a:endParaRPr kumimoji="0" lang="id-ID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id-ID" dirty="0" smtClean="0"/>
              <a:t>Jenis Penanganan Kesalahan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70000"/>
            <a:ext cx="8784976" cy="5255343"/>
          </a:xfrm>
        </p:spPr>
        <p:txBody>
          <a:bodyPr/>
          <a:lstStyle/>
          <a:p>
            <a:r>
              <a:rPr lang="en-US" dirty="0" smtClean="0"/>
              <a:t>D</a:t>
            </a:r>
            <a:r>
              <a:rPr lang="id-ID" dirty="0" smtClean="0"/>
              <a:t>ebugger</a:t>
            </a:r>
          </a:p>
          <a:p>
            <a:pPr lvl="1" algn="just"/>
            <a:r>
              <a:rPr lang="en-US" sz="2400" dirty="0" err="1" smtClean="0"/>
              <a:t>Fasilitas</a:t>
            </a:r>
            <a:r>
              <a:rPr lang="en-US" sz="2400" dirty="0" smtClean="0"/>
              <a:t> debugging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membantu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mendiagnosa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kesalahan</a:t>
            </a:r>
            <a:r>
              <a:rPr lang="en-US" sz="2400" b="1" dirty="0" smtClean="0"/>
              <a:t> program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menguji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aliran</a:t>
            </a:r>
            <a:r>
              <a:rPr lang="en-US" sz="2400" b="1" dirty="0" smtClean="0">
                <a:solidFill>
                  <a:srgbClr val="FF0000"/>
                </a:solidFill>
              </a:rPr>
              <a:t> program </a:t>
            </a:r>
            <a:r>
              <a:rPr lang="en-US" sz="2400" b="1" dirty="0" err="1" smtClean="0">
                <a:solidFill>
                  <a:srgbClr val="FF0000"/>
                </a:solidFill>
              </a:rPr>
              <a:t>saat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dijalankan</a:t>
            </a:r>
            <a:r>
              <a:rPr lang="en-US" sz="2400" dirty="0" smtClean="0"/>
              <a:t>.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debug </a:t>
            </a:r>
            <a:r>
              <a:rPr lang="en-US" sz="2400" dirty="0" err="1" smtClean="0"/>
              <a:t>pastikan</a:t>
            </a:r>
            <a:r>
              <a:rPr lang="en-US" sz="2400" dirty="0" smtClean="0"/>
              <a:t> </a:t>
            </a:r>
            <a:r>
              <a:rPr lang="en-US" sz="2400" dirty="0" err="1" smtClean="0"/>
              <a:t>bahwa</a:t>
            </a:r>
            <a:r>
              <a:rPr lang="en-US" sz="2400" dirty="0" smtClean="0"/>
              <a:t> </a:t>
            </a:r>
            <a:r>
              <a:rPr lang="en-US" sz="2400" b="1" dirty="0" err="1" smtClean="0"/>
              <a:t>kode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programnya</a:t>
            </a:r>
            <a:r>
              <a:rPr lang="en-US" sz="2400" b="1" dirty="0" smtClean="0"/>
              <a:t>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b="1" dirty="0" err="1" smtClean="0"/>
              <a:t>diberi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tanda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BreakPoint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F9</a:t>
            </a:r>
            <a:r>
              <a:rPr lang="en-US" sz="2400" dirty="0" smtClean="0"/>
              <a:t>).</a:t>
            </a:r>
            <a:endParaRPr lang="id-ID" sz="2400" dirty="0" smtClean="0"/>
          </a:p>
          <a:p>
            <a:pPr lvl="1" algn="just"/>
            <a:r>
              <a:rPr lang="en-US" sz="2400" dirty="0" err="1" smtClean="0"/>
              <a:t>Setelah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</a:t>
            </a:r>
            <a:r>
              <a:rPr lang="en-US" sz="2400" dirty="0" err="1" smtClean="0"/>
              <a:t>BreakPoint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baris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langkah</a:t>
            </a:r>
            <a:r>
              <a:rPr lang="en-US" sz="2400" dirty="0" smtClean="0"/>
              <a:t> </a:t>
            </a:r>
            <a:r>
              <a:rPr lang="en-US" sz="2400" dirty="0" err="1" smtClean="0"/>
              <a:t>selanjutnya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menjalankan</a:t>
            </a:r>
            <a:r>
              <a:rPr lang="en-US" sz="2400" dirty="0" smtClean="0"/>
              <a:t> debugging (F5). </a:t>
            </a:r>
            <a:r>
              <a:rPr lang="en-US" sz="2400" dirty="0" err="1" smtClean="0"/>
              <a:t>Selanjutnya</a:t>
            </a:r>
            <a:r>
              <a:rPr lang="en-US" sz="2400" dirty="0" smtClean="0"/>
              <a:t> </a:t>
            </a:r>
            <a:r>
              <a:rPr lang="en-US" sz="2400" dirty="0" err="1" smtClean="0"/>
              <a:t>tekan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tombol</a:t>
            </a:r>
            <a:r>
              <a:rPr lang="en-US" sz="2400" b="1" dirty="0" smtClean="0">
                <a:solidFill>
                  <a:srgbClr val="FF0000"/>
                </a:solidFill>
              </a:rPr>
              <a:t> F10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F11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Shift+F11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melangkah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ke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baris</a:t>
            </a:r>
            <a:r>
              <a:rPr lang="en-US" sz="2400" b="1" dirty="0" smtClean="0">
                <a:solidFill>
                  <a:srgbClr val="FF0000"/>
                </a:solidFill>
              </a:rPr>
              <a:t> program </a:t>
            </a:r>
            <a:r>
              <a:rPr lang="en-US" sz="2400" b="1" dirty="0" err="1" smtClean="0">
                <a:solidFill>
                  <a:srgbClr val="FF0000"/>
                </a:solidFill>
              </a:rPr>
              <a:t>berikutnya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sampai</a:t>
            </a:r>
            <a:r>
              <a:rPr lang="en-US" sz="2400" dirty="0" smtClean="0"/>
              <a:t> </a:t>
            </a:r>
            <a:r>
              <a:rPr lang="en-US" sz="2400" b="1" dirty="0" err="1" smtClean="0"/>
              <a:t>dijumpai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kesalahan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baris</a:t>
            </a:r>
            <a:r>
              <a:rPr lang="en-US" sz="2400" b="1" dirty="0" smtClean="0"/>
              <a:t> program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algn="just">
              <a:buNone/>
            </a:pPr>
            <a:endParaRPr lang="id-ID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frmERRORHANDLING1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95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frmErrorHandling1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825" y="1270001"/>
            <a:ext cx="5400599" cy="63238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/>
              <a:t>Ketikkan</a:t>
            </a:r>
            <a:r>
              <a:rPr lang="en-US" dirty="0" smtClean="0"/>
              <a:t> program </a:t>
            </a:r>
            <a:r>
              <a:rPr lang="en-US" dirty="0" err="1" smtClean="0"/>
              <a:t>berikut</a:t>
            </a:r>
            <a:r>
              <a:rPr lang="en-US" dirty="0" smtClean="0"/>
              <a:t> Antara Private Sub … End Sub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72638"/>
            <a:ext cx="2655092" cy="1348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902384"/>
            <a:ext cx="4968552" cy="45557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496" y="5157192"/>
            <a:ext cx="3312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Yang </a:t>
            </a:r>
            <a:r>
              <a:rPr lang="en-US" dirty="0" err="1" smtClean="0"/>
              <a:t>berwarna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hijau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.</a:t>
            </a:r>
          </a:p>
          <a:p>
            <a:pPr algn="r"/>
            <a:r>
              <a:rPr lang="en-US" b="1" dirty="0" err="1" smtClean="0">
                <a:solidFill>
                  <a:srgbClr val="FF0000"/>
                </a:solidFill>
              </a:rPr>
              <a:t>Boleh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dihilangkan</a:t>
            </a:r>
            <a:r>
              <a:rPr lang="en-US" b="1" dirty="0" smtClean="0"/>
              <a:t>. (Optional)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265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frmErrorHandling1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826" y="1270001"/>
            <a:ext cx="5333442" cy="63238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/>
              <a:t>Ketikkan</a:t>
            </a:r>
            <a:r>
              <a:rPr lang="en-US" dirty="0" smtClean="0"/>
              <a:t> program </a:t>
            </a:r>
            <a:r>
              <a:rPr lang="en-US" dirty="0" err="1" smtClean="0"/>
              <a:t>berikut</a:t>
            </a:r>
            <a:r>
              <a:rPr lang="en-US" dirty="0" smtClean="0"/>
              <a:t> Antara Private Sub … End Sub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94404"/>
            <a:ext cx="2655092" cy="13483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902384"/>
            <a:ext cx="4973403" cy="4550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496" y="5157192"/>
            <a:ext cx="3168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Yang </a:t>
            </a:r>
            <a:r>
              <a:rPr lang="en-US" dirty="0" err="1" smtClean="0"/>
              <a:t>berwarna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hijau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.</a:t>
            </a:r>
          </a:p>
          <a:p>
            <a:pPr algn="r"/>
            <a:r>
              <a:rPr lang="en-US" b="1" dirty="0" err="1" smtClean="0">
                <a:solidFill>
                  <a:srgbClr val="FF0000"/>
                </a:solidFill>
              </a:rPr>
              <a:t>Boleh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dihilangkan</a:t>
            </a:r>
            <a:r>
              <a:rPr lang="en-US" b="1" dirty="0" smtClean="0"/>
              <a:t>. (Optional)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2020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frmErrorHandling1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825" y="1270001"/>
            <a:ext cx="5400599" cy="63238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/>
              <a:t>Ketikkan</a:t>
            </a:r>
            <a:r>
              <a:rPr lang="en-US" dirty="0" smtClean="0"/>
              <a:t> program </a:t>
            </a:r>
            <a:r>
              <a:rPr lang="en-US" dirty="0" err="1" smtClean="0"/>
              <a:t>berikut</a:t>
            </a:r>
            <a:r>
              <a:rPr lang="en-US" dirty="0" smtClean="0"/>
              <a:t> Antara Private Sub … End Sub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4" y="1412776"/>
            <a:ext cx="2655092" cy="1831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902384"/>
            <a:ext cx="5040560" cy="4618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497" y="5157192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Yang </a:t>
            </a:r>
            <a:r>
              <a:rPr lang="en-US" dirty="0" err="1" smtClean="0"/>
              <a:t>berwarna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hijau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.</a:t>
            </a:r>
          </a:p>
          <a:p>
            <a:pPr algn="r"/>
            <a:r>
              <a:rPr lang="en-US" b="1" dirty="0" err="1" smtClean="0">
                <a:solidFill>
                  <a:srgbClr val="FF0000"/>
                </a:solidFill>
              </a:rPr>
              <a:t>Boleh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dihilangkan</a:t>
            </a:r>
            <a:r>
              <a:rPr lang="en-US" b="1" dirty="0" smtClean="0"/>
              <a:t>. (Optional)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3241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frmErrorHandling1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825" y="1270001"/>
            <a:ext cx="5256583" cy="63238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/>
              <a:t>Ketikkan</a:t>
            </a:r>
            <a:r>
              <a:rPr lang="en-US" dirty="0" smtClean="0"/>
              <a:t> program </a:t>
            </a:r>
            <a:r>
              <a:rPr lang="en-US" dirty="0" err="1" smtClean="0"/>
              <a:t>berikut</a:t>
            </a:r>
            <a:r>
              <a:rPr lang="en-US" dirty="0" smtClean="0"/>
              <a:t> Antara Private Sub … End Sub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7" y="1270001"/>
            <a:ext cx="2655092" cy="1831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941149"/>
            <a:ext cx="4968552" cy="4560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5496" y="5157192"/>
            <a:ext cx="3312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Yang </a:t>
            </a:r>
            <a:r>
              <a:rPr lang="en-US" dirty="0" err="1" smtClean="0"/>
              <a:t>berwarna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hijau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.</a:t>
            </a:r>
          </a:p>
          <a:p>
            <a:pPr algn="r"/>
            <a:r>
              <a:rPr lang="en-US" b="1" dirty="0" err="1" smtClean="0">
                <a:solidFill>
                  <a:srgbClr val="FF0000"/>
                </a:solidFill>
              </a:rPr>
              <a:t>Boleh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dihilangkan</a:t>
            </a:r>
            <a:r>
              <a:rPr lang="en-US" b="1" dirty="0" smtClean="0"/>
              <a:t>. (Optional)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366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 err="1" smtClean="0"/>
              <a:t>Pertemuan</a:t>
            </a:r>
            <a:r>
              <a:rPr lang="en-US" dirty="0" smtClean="0"/>
              <a:t> 2-4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Jenis-jenis</a:t>
            </a:r>
            <a:r>
              <a:rPr lang="en-US" dirty="0" smtClean="0"/>
              <a:t> Operator</a:t>
            </a:r>
          </a:p>
          <a:p>
            <a:pPr lvl="1"/>
            <a:r>
              <a:rPr lang="en-US" dirty="0" smtClean="0"/>
              <a:t>Operator </a:t>
            </a:r>
            <a:r>
              <a:rPr lang="en-US" dirty="0" err="1" smtClean="0"/>
              <a:t>Penugasan</a:t>
            </a:r>
            <a:endParaRPr lang="en-US" dirty="0" smtClean="0"/>
          </a:p>
          <a:p>
            <a:pPr lvl="1"/>
            <a:r>
              <a:rPr lang="en-US" b="1" dirty="0" smtClean="0"/>
              <a:t>Operator </a:t>
            </a:r>
            <a:r>
              <a:rPr lang="en-US" b="1" dirty="0" err="1" smtClean="0"/>
              <a:t>Aritmatika</a:t>
            </a:r>
            <a:endParaRPr lang="en-US" b="1" dirty="0" smtClean="0"/>
          </a:p>
          <a:p>
            <a:pPr lvl="1"/>
            <a:r>
              <a:rPr lang="en-US" dirty="0" smtClean="0"/>
              <a:t>Operator </a:t>
            </a:r>
            <a:r>
              <a:rPr lang="en-US" dirty="0" err="1" smtClean="0"/>
              <a:t>Pembanding</a:t>
            </a:r>
            <a:endParaRPr lang="en-US" dirty="0" smtClean="0"/>
          </a:p>
          <a:p>
            <a:pPr lvl="1"/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endParaRPr lang="en-US" dirty="0" smtClean="0"/>
          </a:p>
          <a:p>
            <a:pPr lvl="1"/>
            <a:r>
              <a:rPr lang="en-US" dirty="0" smtClean="0"/>
              <a:t>Operator Bitwise</a:t>
            </a:r>
          </a:p>
          <a:p>
            <a:pPr lvl="1"/>
            <a:r>
              <a:rPr lang="en-US" b="1" dirty="0" smtClean="0"/>
              <a:t>Operator String</a:t>
            </a:r>
          </a:p>
          <a:p>
            <a:r>
              <a:rPr lang="en-US" dirty="0" smtClean="0"/>
              <a:t>Variable &amp; Event</a:t>
            </a:r>
          </a:p>
          <a:p>
            <a:r>
              <a:rPr lang="en-US" dirty="0" err="1" smtClean="0"/>
              <a:t>Komentar</a:t>
            </a:r>
            <a:r>
              <a:rPr lang="en-US" dirty="0" smtClean="0"/>
              <a:t> &amp; White Space</a:t>
            </a:r>
          </a:p>
          <a:p>
            <a:r>
              <a:rPr lang="en-US" dirty="0" smtClean="0"/>
              <a:t>Form: frmErrorHandling1 </a:t>
            </a:r>
            <a:r>
              <a:rPr lang="en-US" dirty="0" err="1" smtClean="0"/>
              <a:t>dan</a:t>
            </a:r>
            <a:r>
              <a:rPr lang="en-US" dirty="0" smtClean="0"/>
              <a:t> frmErrorHandling2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13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Jalankan</a:t>
            </a:r>
            <a:r>
              <a:rPr lang="en-US" dirty="0" smtClean="0"/>
              <a:t> program,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tampilkan</a:t>
            </a:r>
            <a:r>
              <a:rPr lang="en-US" dirty="0" smtClean="0"/>
              <a:t> Form Error Handling 1 </a:t>
            </a:r>
            <a:r>
              <a:rPr lang="en-US" dirty="0" err="1" smtClean="0"/>
              <a:t>dari</a:t>
            </a:r>
            <a:r>
              <a:rPr lang="en-US" dirty="0" smtClean="0"/>
              <a:t> Menu</a:t>
            </a:r>
          </a:p>
          <a:p>
            <a:r>
              <a:rPr lang="en-US" dirty="0" err="1" smtClean="0"/>
              <a:t>Isikan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/>
              <a:t> </a:t>
            </a:r>
            <a:r>
              <a:rPr lang="en-US" dirty="0" smtClean="0"/>
              <a:t>+, -, x, /</a:t>
            </a:r>
          </a:p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hapus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+, -, x, /</a:t>
            </a:r>
          </a:p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73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LATIHAN frmERRORHANDLING2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83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frmErrorHandling2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1" y="1270001"/>
            <a:ext cx="5400601" cy="64683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Ketikkan</a:t>
            </a:r>
            <a:r>
              <a:rPr lang="en-US" dirty="0"/>
              <a:t> program </a:t>
            </a:r>
            <a:r>
              <a:rPr lang="en-US" dirty="0" err="1"/>
              <a:t>berikut</a:t>
            </a:r>
            <a:r>
              <a:rPr lang="en-US" dirty="0"/>
              <a:t> Antara Private Sub … End Sub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87695"/>
            <a:ext cx="2664296" cy="2612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982341"/>
            <a:ext cx="6021047" cy="3312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63888" y="545521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Yang </a:t>
            </a:r>
            <a:r>
              <a:rPr lang="en-US" dirty="0" err="1" smtClean="0"/>
              <a:t>berwarna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hijau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Boleh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dihilangkan</a:t>
            </a:r>
            <a:r>
              <a:rPr lang="en-US" b="1" dirty="0" smtClean="0"/>
              <a:t>. (Optional)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6344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frmErrorHandling2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1" y="1270001"/>
            <a:ext cx="5400601" cy="64683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Ketikkan</a:t>
            </a:r>
            <a:r>
              <a:rPr lang="en-US" dirty="0"/>
              <a:t> program </a:t>
            </a:r>
            <a:r>
              <a:rPr lang="en-US" dirty="0" err="1"/>
              <a:t>berikut</a:t>
            </a:r>
            <a:r>
              <a:rPr lang="en-US" dirty="0"/>
              <a:t> Antara Private Sub … End Sub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97743"/>
            <a:ext cx="2664296" cy="2612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1" y="1939859"/>
            <a:ext cx="5911628" cy="2406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91409" y="4653136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Yang </a:t>
            </a:r>
            <a:r>
              <a:rPr lang="en-US" dirty="0" err="1" smtClean="0"/>
              <a:t>berwarna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hijau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Boleh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dihilangkan</a:t>
            </a:r>
            <a:r>
              <a:rPr lang="en-US" b="1" dirty="0" smtClean="0"/>
              <a:t>. (Optional)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0112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frmErrorHandling2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1" y="1270001"/>
            <a:ext cx="8687769" cy="518333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Ketikkan</a:t>
            </a:r>
            <a:r>
              <a:rPr lang="en-US" dirty="0" smtClean="0"/>
              <a:t> </a:t>
            </a:r>
            <a:r>
              <a:rPr lang="en-US" dirty="0"/>
              <a:t>program </a:t>
            </a:r>
            <a:r>
              <a:rPr lang="en-US" dirty="0" smtClean="0"/>
              <a:t>(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r>
              <a:rPr lang="en-US" dirty="0" smtClean="0"/>
              <a:t>)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/>
              <a:t>Antara Private Sub … End Sub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56217"/>
            <a:ext cx="2725519" cy="2672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869160"/>
            <a:ext cx="5054445" cy="13489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12160" y="4941168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Yang </a:t>
            </a:r>
            <a:r>
              <a:rPr lang="en-US" dirty="0" err="1" smtClean="0"/>
              <a:t>berwarna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hijau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Boleh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dihilangkan</a:t>
            </a:r>
            <a:r>
              <a:rPr lang="en-US" b="1" dirty="0" smtClean="0"/>
              <a:t>. (Optional)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6311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frmErrorHandling2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1" y="1270001"/>
            <a:ext cx="5400601" cy="64683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Ketikkan</a:t>
            </a:r>
            <a:r>
              <a:rPr lang="en-US" dirty="0"/>
              <a:t> program </a:t>
            </a:r>
            <a:r>
              <a:rPr lang="en-US" dirty="0" err="1"/>
              <a:t>berikut</a:t>
            </a:r>
            <a:r>
              <a:rPr lang="en-US" dirty="0"/>
              <a:t> Antara Private Sub … End Sub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70001"/>
            <a:ext cx="2724586" cy="2966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419872" y="3501008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Yang </a:t>
            </a:r>
            <a:r>
              <a:rPr lang="en-US" dirty="0" err="1" smtClean="0"/>
              <a:t>berwarna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hijau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Boleh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dihilangkan</a:t>
            </a:r>
            <a:r>
              <a:rPr lang="en-US" b="1" dirty="0" smtClean="0"/>
              <a:t>. (Optional)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952290"/>
            <a:ext cx="5748561" cy="1273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418471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Perbaiki</a:t>
            </a:r>
            <a:r>
              <a:rPr lang="en-US" dirty="0" smtClean="0"/>
              <a:t> program yang error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Tampilkan</a:t>
            </a:r>
            <a:r>
              <a:rPr lang="en-US" dirty="0" smtClean="0"/>
              <a:t> Form frmErrorHandling2 </a:t>
            </a:r>
            <a:r>
              <a:rPr lang="en-US" dirty="0" err="1" smtClean="0"/>
              <a:t>melalui</a:t>
            </a:r>
            <a:r>
              <a:rPr lang="en-US" dirty="0" smtClean="0"/>
              <a:t> Menu</a:t>
            </a:r>
          </a:p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makanan</a:t>
            </a:r>
            <a:r>
              <a:rPr lang="en-US" dirty="0" smtClean="0"/>
              <a:t>, </a:t>
            </a:r>
            <a:r>
              <a:rPr lang="en-US" dirty="0" err="1" smtClean="0"/>
              <a:t>masukkan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potongan</a:t>
            </a:r>
            <a:endParaRPr lang="en-US" dirty="0" smtClean="0"/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endParaRPr lang="en-US" dirty="0" smtClean="0"/>
          </a:p>
          <a:p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53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08920"/>
            <a:ext cx="8229600" cy="927100"/>
          </a:xfrm>
        </p:spPr>
        <p:txBody>
          <a:bodyPr/>
          <a:lstStyle/>
          <a:p>
            <a:r>
              <a:rPr lang="en-US" dirty="0" smtClean="0"/>
              <a:t>~ </a:t>
            </a:r>
            <a:r>
              <a:rPr lang="en-US" dirty="0" err="1" smtClean="0"/>
              <a:t>Selesai</a:t>
            </a:r>
            <a:r>
              <a:rPr lang="en-US" dirty="0" smtClean="0"/>
              <a:t> ~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STRING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3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Operator String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Operator string </a:t>
            </a:r>
            <a:r>
              <a:rPr lang="en-US" dirty="0" err="1" smtClean="0"/>
              <a:t>merupakan</a:t>
            </a:r>
            <a:r>
              <a:rPr lang="en-US" dirty="0" smtClean="0"/>
              <a:t> operator yang </a:t>
            </a:r>
            <a:r>
              <a:rPr lang="en-US" b="1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menggabungkan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dua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buah</a:t>
            </a:r>
            <a:r>
              <a:rPr lang="en-US" dirty="0" smtClean="0">
                <a:solidFill>
                  <a:srgbClr val="FF0000"/>
                </a:solidFill>
              </a:rPr>
              <a:t> string </a:t>
            </a:r>
            <a:r>
              <a:rPr lang="en-US" dirty="0" err="1" smtClean="0">
                <a:solidFill>
                  <a:srgbClr val="FF0000"/>
                </a:solidFill>
              </a:rPr>
              <a:t>atau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lebih</a:t>
            </a:r>
            <a:r>
              <a:rPr lang="en-US" dirty="0" smtClean="0"/>
              <a:t>. </a:t>
            </a:r>
          </a:p>
          <a:p>
            <a:pPr algn="just"/>
            <a:r>
              <a:rPr lang="en-US" b="1" dirty="0" err="1" smtClean="0"/>
              <a:t>Simbol</a:t>
            </a:r>
            <a:r>
              <a:rPr lang="en-US" b="1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string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.</a:t>
            </a:r>
            <a:endParaRPr lang="id-ID" dirty="0" smtClean="0"/>
          </a:p>
          <a:p>
            <a:pPr algn="just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6450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PENANGANAN KESALAHAN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7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Penanganan Kesalahan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70001"/>
            <a:ext cx="8229600" cy="3087693"/>
          </a:xfrm>
        </p:spPr>
        <p:txBody>
          <a:bodyPr/>
          <a:lstStyle/>
          <a:p>
            <a:pPr algn="just"/>
            <a:r>
              <a:rPr lang="id-ID" dirty="0" smtClean="0"/>
              <a:t>Visual Basic .NET memiliki cara penanganan kesalahan yang terstruktur saat program dijalankan. </a:t>
            </a:r>
            <a:endParaRPr lang="en-US" dirty="0" smtClean="0"/>
          </a:p>
          <a:p>
            <a:pPr algn="just"/>
            <a:r>
              <a:rPr lang="id-ID" dirty="0" smtClean="0"/>
              <a:t>Istilah penanganannya sering disebut dengan </a:t>
            </a:r>
            <a:r>
              <a:rPr lang="id-ID" b="1" i="1" dirty="0" smtClean="0"/>
              <a:t>Structured Exception Handling</a:t>
            </a:r>
            <a:r>
              <a:rPr lang="id-ID" dirty="0" smtClean="0"/>
              <a:t>. </a:t>
            </a:r>
            <a:endParaRPr lang="en-US" dirty="0" smtClean="0"/>
          </a:p>
          <a:p>
            <a:pPr algn="just"/>
            <a:r>
              <a:rPr lang="id-ID" dirty="0" smtClean="0"/>
              <a:t>Dengan kemampuan yang dimiliki oleh Visual Basic .NET maka </a:t>
            </a:r>
            <a:r>
              <a:rPr lang="id-ID" b="1" dirty="0" smtClean="0">
                <a:solidFill>
                  <a:srgbClr val="FF0000"/>
                </a:solidFill>
              </a:rPr>
              <a:t>ketika membuat program </a:t>
            </a:r>
            <a:r>
              <a:rPr lang="id-ID" dirty="0" smtClean="0"/>
              <a:t>akan </a:t>
            </a:r>
            <a:r>
              <a:rPr lang="id-ID" b="1" dirty="0" smtClean="0">
                <a:solidFill>
                  <a:srgbClr val="FF0000"/>
                </a:solidFill>
              </a:rPr>
              <a:t>dapat</a:t>
            </a:r>
            <a:r>
              <a:rPr lang="id-ID" dirty="0" smtClean="0">
                <a:solidFill>
                  <a:srgbClr val="FF0000"/>
                </a:solidFill>
              </a:rPr>
              <a:t> </a:t>
            </a:r>
            <a:r>
              <a:rPr lang="id-ID" dirty="0" smtClean="0"/>
              <a:t>dengan mudah </a:t>
            </a:r>
            <a:r>
              <a:rPr lang="id-ID" b="1" dirty="0" smtClean="0">
                <a:solidFill>
                  <a:srgbClr val="FF0000"/>
                </a:solidFill>
              </a:rPr>
              <a:t>menemukan letak kesalahan yang terjadi </a:t>
            </a:r>
            <a:r>
              <a:rPr lang="id-ID" dirty="0" smtClean="0"/>
              <a:t>dan sesegera mungkin untuk memperbaikinya.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6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MACAM-MACAM KESALAHAN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1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Macam-macam Kesalahan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Kesalahan Sintak</a:t>
            </a:r>
          </a:p>
          <a:p>
            <a:pPr algn="just"/>
            <a:r>
              <a:rPr lang="id-ID" dirty="0" smtClean="0"/>
              <a:t>Kesalahan Run Time</a:t>
            </a:r>
          </a:p>
          <a:p>
            <a:pPr algn="just"/>
            <a:r>
              <a:rPr lang="id-ID" dirty="0" smtClean="0"/>
              <a:t>Kesalahan Logika</a:t>
            </a:r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dirty="0" smtClean="0"/>
              <a:t>Kesalahan Sintak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270000"/>
            <a:ext cx="8424167" cy="5183335"/>
          </a:xfrm>
        </p:spPr>
        <p:txBody>
          <a:bodyPr/>
          <a:lstStyle/>
          <a:p>
            <a:pPr algn="just"/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b="1" dirty="0" err="1" smtClean="0"/>
              <a:t>kesalahan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terjadi</a:t>
            </a:r>
            <a:r>
              <a:rPr lang="en-US" sz="2400" b="1" dirty="0" smtClean="0"/>
              <a:t> </a:t>
            </a:r>
            <a:r>
              <a:rPr lang="en-US" sz="2400" dirty="0" err="1" smtClean="0"/>
              <a:t>akibat</a:t>
            </a:r>
            <a:r>
              <a:rPr lang="en-US" sz="2400" dirty="0" smtClean="0"/>
              <a:t> </a:t>
            </a:r>
            <a:r>
              <a:rPr lang="en-US" sz="2400" b="1" dirty="0" err="1" smtClean="0"/>
              <a:t>melanggar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aturan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penulisan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ditetapkan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Visual Basic .NET. </a:t>
            </a:r>
            <a:endParaRPr lang="id-ID" sz="2400" dirty="0" smtClean="0"/>
          </a:p>
          <a:p>
            <a:pPr algn="just"/>
            <a:r>
              <a:rPr lang="en-US" sz="2400" dirty="0" err="1" smtClean="0"/>
              <a:t>Kesalahan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lain </a:t>
            </a:r>
            <a:r>
              <a:rPr lang="en-US" sz="2400" b="1" dirty="0" err="1" smtClean="0">
                <a:solidFill>
                  <a:srgbClr val="FF0000"/>
                </a:solidFill>
              </a:rPr>
              <a:t>salah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ejaan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kata</a:t>
            </a:r>
            <a:r>
              <a:rPr lang="en-US" sz="2400" dirty="0" smtClean="0"/>
              <a:t> </a:t>
            </a:r>
            <a:r>
              <a:rPr lang="en-US" sz="2400" dirty="0" err="1" smtClean="0"/>
              <a:t>kunci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variabel</a:t>
            </a:r>
            <a:r>
              <a:rPr lang="en-US" sz="2400" dirty="0" smtClean="0"/>
              <a:t>, </a:t>
            </a:r>
            <a:r>
              <a:rPr lang="en-US" sz="2400" dirty="0" err="1" smtClean="0"/>
              <a:t>kesalahan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meletakkan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tanda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baca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adanya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pasangan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suatu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perintah</a:t>
            </a:r>
            <a:r>
              <a:rPr lang="en-US" sz="2400" b="1" dirty="0" smtClean="0">
                <a:solidFill>
                  <a:srgbClr val="FF0000"/>
                </a:solidFill>
              </a:rPr>
              <a:t> yang </a:t>
            </a:r>
            <a:r>
              <a:rPr lang="en-US" sz="2400" b="1" dirty="0" err="1" smtClean="0">
                <a:solidFill>
                  <a:srgbClr val="FF0000"/>
                </a:solidFill>
              </a:rPr>
              <a:t>tidak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lengkap</a:t>
            </a:r>
            <a:r>
              <a:rPr lang="en-US" sz="2400" dirty="0" smtClean="0"/>
              <a:t>.</a:t>
            </a:r>
            <a:endParaRPr lang="id-ID" sz="2400" dirty="0" smtClean="0"/>
          </a:p>
          <a:p>
            <a:pPr algn="just"/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waktu</a:t>
            </a:r>
            <a:r>
              <a:rPr lang="en-US" sz="2400" dirty="0" smtClean="0"/>
              <a:t> </a:t>
            </a:r>
            <a:r>
              <a:rPr lang="en-US" sz="2400" dirty="0" err="1" smtClean="0"/>
              <a:t>menuliskan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program, Visual Basic .NET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mengecek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diketik</a:t>
            </a:r>
            <a:r>
              <a:rPr lang="en-US" sz="2400" dirty="0" smtClean="0"/>
              <a:t> </a:t>
            </a:r>
            <a:r>
              <a:rPr lang="en-US" sz="2400" dirty="0" err="1" smtClean="0"/>
              <a:t>memili</a:t>
            </a:r>
            <a:r>
              <a:rPr lang="id-ID" sz="2400" dirty="0" smtClean="0"/>
              <a:t>l</a:t>
            </a:r>
            <a:r>
              <a:rPr lang="en-US" sz="2400" dirty="0" err="1" smtClean="0"/>
              <a:t>iki</a:t>
            </a:r>
            <a:r>
              <a:rPr lang="en-US" sz="2400" dirty="0" smtClean="0"/>
              <a:t> </a:t>
            </a:r>
            <a:r>
              <a:rPr lang="en-US" sz="2400" dirty="0" err="1" smtClean="0"/>
              <a:t>kesalahan</a:t>
            </a:r>
            <a:r>
              <a:rPr lang="en-US" sz="2400" dirty="0" smtClean="0"/>
              <a:t> </a:t>
            </a:r>
            <a:r>
              <a:rPr lang="en-US" sz="2400" dirty="0" err="1" smtClean="0"/>
              <a:t>sintak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, </a:t>
            </a:r>
            <a:r>
              <a:rPr lang="en-US" sz="2400" b="1" dirty="0" err="1" smtClean="0"/>
              <a:t>jika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terdapat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kesalahan</a:t>
            </a:r>
            <a:r>
              <a:rPr lang="en-US" sz="2400" b="1" dirty="0" smtClean="0"/>
              <a:t>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ditandai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dengan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garis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bawah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berbentuk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gelombang</a:t>
            </a:r>
            <a:r>
              <a:rPr lang="en-US" sz="2400" b="1" dirty="0" smtClean="0">
                <a:solidFill>
                  <a:srgbClr val="FF0000"/>
                </a:solidFill>
              </a:rPr>
              <a:t> yang </a:t>
            </a:r>
            <a:r>
              <a:rPr lang="en-US" sz="2400" b="1" dirty="0" err="1" smtClean="0">
                <a:solidFill>
                  <a:srgbClr val="FF0000"/>
                </a:solidFill>
              </a:rPr>
              <a:t>berwarn</a:t>
            </a:r>
            <a:r>
              <a:rPr lang="id-ID" sz="2400" b="1" dirty="0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biru</a:t>
            </a:r>
            <a:r>
              <a:rPr lang="en-US" sz="2400" dirty="0" smtClean="0"/>
              <a:t>.</a:t>
            </a:r>
            <a:endParaRPr lang="id-ID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MPLATE FTI BARU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FTI BARU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FTI BAR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FTI BAR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FTI BAR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2389</TotalTime>
  <Words>651</Words>
  <Application>Microsoft Office PowerPoint</Application>
  <PresentationFormat>On-screen Show (4:3)</PresentationFormat>
  <Paragraphs>119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Theme1</vt:lpstr>
      <vt:lpstr>Pemrograman Visual</vt:lpstr>
      <vt:lpstr>Review Pertemuan 2-4</vt:lpstr>
      <vt:lpstr>OPERATOR STRING</vt:lpstr>
      <vt:lpstr>Operator String</vt:lpstr>
      <vt:lpstr>PENANGANAN KESALAHAN</vt:lpstr>
      <vt:lpstr>Penanganan Kesalahan</vt:lpstr>
      <vt:lpstr>MACAM-MACAM KESALAHAN</vt:lpstr>
      <vt:lpstr>Macam-macam Kesalahan</vt:lpstr>
      <vt:lpstr>Kesalahan Sintak</vt:lpstr>
      <vt:lpstr>Kesalahan Run Time</vt:lpstr>
      <vt:lpstr>Kesalahan Logika</vt:lpstr>
      <vt:lpstr>JENIS PENANGANAN KESALAHAN</vt:lpstr>
      <vt:lpstr>Jenis Penanganan Kesalahan</vt:lpstr>
      <vt:lpstr>Jenis Penanganan Kesalahan</vt:lpstr>
      <vt:lpstr>PROGRAM frmERRORHANDLING1</vt:lpstr>
      <vt:lpstr>Program frmErrorHandling1</vt:lpstr>
      <vt:lpstr>Program frmErrorHandling1</vt:lpstr>
      <vt:lpstr>Program frmErrorHandling1</vt:lpstr>
      <vt:lpstr>Program frmErrorHandling1</vt:lpstr>
      <vt:lpstr>Question</vt:lpstr>
      <vt:lpstr>LATIHAN frmERRORHANDLING2</vt:lpstr>
      <vt:lpstr>Latihan frmErrorHandling2</vt:lpstr>
      <vt:lpstr>Latihan frmErrorHandling2</vt:lpstr>
      <vt:lpstr>Latihan frmErrorHandling2</vt:lpstr>
      <vt:lpstr>Latihan frmErrorHandling2</vt:lpstr>
      <vt:lpstr>Question</vt:lpstr>
      <vt:lpstr>~ Selesai 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VB.NET</dc:title>
  <dc:creator>ferdy</dc:creator>
  <cp:lastModifiedBy>Windows 7</cp:lastModifiedBy>
  <cp:revision>251</cp:revision>
  <dcterms:created xsi:type="dcterms:W3CDTF">2005-11-27T18:08:42Z</dcterms:created>
  <dcterms:modified xsi:type="dcterms:W3CDTF">2014-10-06T03:03:00Z</dcterms:modified>
</cp:coreProperties>
</file>