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428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11" r:id="rId11"/>
    <p:sldId id="446" r:id="rId12"/>
    <p:sldId id="414" r:id="rId13"/>
    <p:sldId id="447" r:id="rId14"/>
    <p:sldId id="429" r:id="rId15"/>
    <p:sldId id="431" r:id="rId16"/>
    <p:sldId id="415" r:id="rId17"/>
    <p:sldId id="448" r:id="rId18"/>
    <p:sldId id="433" r:id="rId19"/>
    <p:sldId id="435" r:id="rId20"/>
    <p:sldId id="416" r:id="rId21"/>
    <p:sldId id="440" r:id="rId22"/>
    <p:sldId id="441" r:id="rId23"/>
    <p:sldId id="417" r:id="rId24"/>
    <p:sldId id="438" r:id="rId25"/>
    <p:sldId id="439" r:id="rId26"/>
    <p:sldId id="418" r:id="rId27"/>
    <p:sldId id="449" r:id="rId28"/>
    <p:sldId id="442" r:id="rId29"/>
    <p:sldId id="443" r:id="rId30"/>
    <p:sldId id="419" r:id="rId31"/>
    <p:sldId id="450" r:id="rId32"/>
    <p:sldId id="444" r:id="rId33"/>
    <p:sldId id="445" r:id="rId34"/>
    <p:sldId id="35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75" autoAdjust="0"/>
    <p:restoredTop sz="94737" autoAdjust="0"/>
  </p:normalViewPr>
  <p:slideViewPr>
    <p:cSldViewPr>
      <p:cViewPr>
        <p:scale>
          <a:sx n="73" d="100"/>
          <a:sy n="73" d="100"/>
        </p:scale>
        <p:origin x="-72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10/14/2014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10/14/2014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id-ID" dirty="0" smtClean="0"/>
              <a:t>6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1"/>
            <a:ext cx="8229600" cy="4159263"/>
          </a:xfrm>
        </p:spPr>
        <p:txBody>
          <a:bodyPr/>
          <a:lstStyle/>
          <a:p>
            <a:pPr algn="just"/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penyeleksian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(</a:t>
            </a:r>
            <a:r>
              <a:rPr lang="en-US" b="1" dirty="0" smtClean="0"/>
              <a:t>Conditional Statement</a:t>
            </a:r>
            <a:r>
              <a:rPr lang="en-US" dirty="0" smtClean="0"/>
              <a:t>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b="1" dirty="0" err="1" smtClean="0">
                <a:solidFill>
                  <a:srgbClr val="FF0000"/>
                </a:solidFill>
              </a:rPr>
              <a:t>menganalisa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suatu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keadaan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mengambil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keputusan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berdasarkan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hasil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analisa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itu</a:t>
            </a:r>
            <a:r>
              <a:rPr lang="en-US" dirty="0" smtClean="0"/>
              <a:t>. </a:t>
            </a:r>
            <a:endParaRPr lang="id-ID" dirty="0" smtClean="0"/>
          </a:p>
          <a:p>
            <a:pPr algn="just"/>
            <a:r>
              <a:rPr lang="en-US" b="1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penyeleksian</a:t>
            </a:r>
            <a:r>
              <a:rPr lang="en-US" dirty="0" smtClean="0"/>
              <a:t>, </a:t>
            </a:r>
            <a:r>
              <a:rPr lang="en-US" b="1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b="1" dirty="0" err="1" smtClean="0"/>
              <a:t>benar</a:t>
            </a:r>
            <a:r>
              <a:rPr lang="en-US" b="1" dirty="0" smtClean="0"/>
              <a:t> </a:t>
            </a:r>
            <a:r>
              <a:rPr lang="en-US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dikerjakan</a:t>
            </a:r>
            <a:r>
              <a:rPr lang="en-US" b="1" dirty="0" smtClean="0"/>
              <a:t> </a:t>
            </a:r>
            <a:r>
              <a:rPr lang="en-US" b="1" dirty="0" err="1" smtClean="0"/>
              <a:t>instruksi</a:t>
            </a:r>
            <a:r>
              <a:rPr lang="en-US" b="1" dirty="0" smtClean="0"/>
              <a:t> </a:t>
            </a:r>
            <a:r>
              <a:rPr lang="en-US" b="1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b="1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dikerjakan</a:t>
            </a:r>
            <a:r>
              <a:rPr lang="en-US" b="1" dirty="0" smtClean="0"/>
              <a:t> </a:t>
            </a:r>
            <a:r>
              <a:rPr lang="en-US" b="1" dirty="0" err="1" smtClean="0"/>
              <a:t>instruksi</a:t>
            </a:r>
            <a:r>
              <a:rPr lang="en-US" b="1" dirty="0" smtClean="0"/>
              <a:t> yang lain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456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If – Then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If – Then – Else</a:t>
            </a:r>
          </a:p>
          <a:p>
            <a:r>
              <a:rPr lang="en-US" dirty="0" smtClean="0"/>
              <a:t>Nested If</a:t>
            </a:r>
          </a:p>
          <a:p>
            <a:r>
              <a:rPr lang="en-US" dirty="0" err="1" smtClean="0"/>
              <a:t>Struktuf</a:t>
            </a:r>
            <a:r>
              <a:rPr lang="en-US" dirty="0" smtClean="0"/>
              <a:t> </a:t>
            </a:r>
            <a:r>
              <a:rPr lang="en-US" dirty="0" err="1" smtClean="0"/>
              <a:t>Iif</a:t>
            </a:r>
            <a:endParaRPr lang="en-US" dirty="0" smtClean="0"/>
          </a:p>
          <a:p>
            <a:r>
              <a:rPr lang="en-US" dirty="0" err="1" smtClean="0"/>
              <a:t>Struktur</a:t>
            </a:r>
            <a:r>
              <a:rPr lang="en-US" dirty="0" smtClean="0"/>
              <a:t> Select - Case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3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Percabangan</a:t>
            </a:r>
            <a:r>
              <a:rPr lang="en-US" dirty="0" smtClean="0"/>
              <a:t> (If – Then)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 err="1" smtClean="0"/>
              <a:t>Struktur</a:t>
            </a:r>
            <a:r>
              <a:rPr lang="en-US" sz="3200" dirty="0" smtClean="0"/>
              <a:t> If – Then </a:t>
            </a:r>
            <a:r>
              <a:rPr lang="en-US" sz="3200" b="1" dirty="0" err="1" smtClean="0"/>
              <a:t>disebut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Branch Structure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percabangan</a:t>
            </a:r>
            <a:r>
              <a:rPr lang="en-US" sz="3200" dirty="0" smtClean="0"/>
              <a:t> </a:t>
            </a:r>
            <a:r>
              <a:rPr lang="en-US" sz="3200" dirty="0" err="1" smtClean="0"/>
              <a:t>dimana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suatu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ekspresi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/>
              <a:t>akan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dikerjakan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bila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kondisinya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terpenuhi</a:t>
            </a:r>
            <a:r>
              <a:rPr lang="en-US" sz="3200" dirty="0" smtClean="0"/>
              <a:t>. </a:t>
            </a:r>
            <a:endParaRPr lang="id-ID" sz="3200" dirty="0" smtClean="0"/>
          </a:p>
          <a:p>
            <a:pPr algn="just"/>
            <a:r>
              <a:rPr lang="en-US" sz="3200" dirty="0" err="1" smtClean="0"/>
              <a:t>Tetapi</a:t>
            </a:r>
            <a:r>
              <a:rPr lang="en-US" sz="3200" dirty="0" smtClean="0"/>
              <a:t> </a:t>
            </a:r>
            <a:r>
              <a:rPr lang="en-US" sz="3200" b="1" dirty="0" err="1" smtClean="0"/>
              <a:t>jika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kondisinya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tidak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terpenuhi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ekspresi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dalam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struktur</a:t>
            </a:r>
            <a:r>
              <a:rPr lang="en-US" sz="3200" b="1" dirty="0" smtClean="0"/>
              <a:t> if </a:t>
            </a:r>
            <a:r>
              <a:rPr lang="en-US" sz="3200" b="1" dirty="0" err="1" smtClean="0">
                <a:solidFill>
                  <a:srgbClr val="FF0000"/>
                </a:solidFill>
              </a:rPr>
              <a:t>tidak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akan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dijalankan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blok</a:t>
            </a:r>
            <a:r>
              <a:rPr lang="en-US" sz="3200" b="1" dirty="0" smtClean="0"/>
              <a:t> If </a:t>
            </a:r>
            <a:r>
              <a:rPr lang="en-US" sz="3200" b="1" dirty="0" err="1" smtClean="0"/>
              <a:t>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dilompati</a:t>
            </a:r>
            <a:r>
              <a:rPr lang="en-US" sz="3200" dirty="0" smtClean="0"/>
              <a:t> </a:t>
            </a:r>
            <a:r>
              <a:rPr lang="en-US" sz="3200" dirty="0" err="1" smtClean="0"/>
              <a:t>serta</a:t>
            </a:r>
            <a:r>
              <a:rPr lang="en-US" sz="3200" dirty="0" smtClean="0"/>
              <a:t> program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tindakan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berikutnya</a:t>
            </a:r>
            <a:r>
              <a:rPr lang="en-US" sz="3200" dirty="0" smtClean="0"/>
              <a:t>.</a:t>
            </a:r>
            <a:endParaRPr lang="id-ID" sz="32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Percabangan</a:t>
            </a:r>
            <a:r>
              <a:rPr lang="en-US" dirty="0"/>
              <a:t> (If – Then)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399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i="1" dirty="0" err="1" smtClean="0">
                <a:solidFill>
                  <a:srgbClr val="FFC000"/>
                </a:solidFill>
              </a:rPr>
              <a:t>kondisi</a:t>
            </a:r>
            <a:r>
              <a:rPr lang="en-US" dirty="0" smtClean="0"/>
              <a:t>: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/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/</a:t>
            </a:r>
            <a:r>
              <a:rPr lang="en-US" dirty="0" err="1"/>
              <a:t>konstanta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&lt;, &gt;, =, &lt;&gt;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menghasilkan</a:t>
            </a:r>
            <a:r>
              <a:rPr lang="en-US" b="1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r>
              <a:rPr lang="en-US" b="1" dirty="0"/>
              <a:t>”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>
                <a:solidFill>
                  <a:srgbClr val="FF0000"/>
                </a:solidFill>
              </a:rPr>
              <a:t>Salah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 err="1" smtClean="0">
                <a:solidFill>
                  <a:srgbClr val="00B0F0"/>
                </a:solidFill>
              </a:rPr>
              <a:t>Ekspresi</a:t>
            </a:r>
            <a:r>
              <a:rPr lang="en-US" dirty="0" smtClean="0"/>
              <a:t>: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/>
              <a:t>kode</a:t>
            </a:r>
            <a:r>
              <a:rPr lang="en-US" dirty="0"/>
              <a:t> program (</a:t>
            </a:r>
            <a:r>
              <a:rPr lang="en-US" dirty="0" err="1"/>
              <a:t>blok</a:t>
            </a:r>
            <a:r>
              <a:rPr lang="en-US" dirty="0"/>
              <a:t> program)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dijalankan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kondisinya</a:t>
            </a:r>
            <a:r>
              <a:rPr lang="en-US" b="1" dirty="0"/>
              <a:t> </a:t>
            </a:r>
            <a:r>
              <a:rPr lang="en-US" b="1" dirty="0" err="1"/>
              <a:t>memenuhi</a:t>
            </a:r>
            <a:r>
              <a:rPr lang="en-US" b="1" dirty="0"/>
              <a:t> </a:t>
            </a:r>
            <a:r>
              <a:rPr lang="en-US" b="1" dirty="0" err="1" smtClean="0"/>
              <a:t>syarat</a:t>
            </a:r>
            <a:r>
              <a:rPr lang="en-US" b="1" dirty="0" smtClean="0"/>
              <a:t> </a:t>
            </a:r>
            <a:r>
              <a:rPr lang="en-US" b="1" dirty="0"/>
              <a:t>“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r>
              <a:rPr lang="en-US" b="1" dirty="0"/>
              <a:t>” 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ded Corner 16"/>
          <p:cNvSpPr>
            <a:spLocks noChangeArrowheads="1"/>
          </p:cNvSpPr>
          <p:nvPr/>
        </p:nvSpPr>
        <p:spPr bwMode="auto">
          <a:xfrm>
            <a:off x="539552" y="1270000"/>
            <a:ext cx="3143272" cy="129614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sz="2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… 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…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 If</a:t>
            </a:r>
            <a:endParaRPr kumimoji="0" lang="id-ID" altLang="ko-KR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Percabangan  (frmStrukturKontrol)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02771" y="1219533"/>
            <a:ext cx="5061717" cy="4537075"/>
          </a:xfrm>
        </p:spPr>
        <p:txBody>
          <a:bodyPr/>
          <a:lstStyle/>
          <a:p>
            <a:r>
              <a:rPr lang="en-US" sz="2000" dirty="0" err="1"/>
              <a:t>Ketikkan</a:t>
            </a:r>
            <a:r>
              <a:rPr lang="en-US" sz="2000" dirty="0"/>
              <a:t> program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) </a:t>
            </a:r>
            <a:r>
              <a:rPr lang="en-US" sz="2000" dirty="0" err="1"/>
              <a:t>antara</a:t>
            </a:r>
            <a:r>
              <a:rPr lang="en-US" sz="2000" dirty="0"/>
              <a:t> Private Sub … End Sub</a:t>
            </a:r>
          </a:p>
          <a:p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957" y="1219533"/>
            <a:ext cx="3528392" cy="2708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771" y="1988840"/>
            <a:ext cx="5125987" cy="280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</a:t>
            </a:r>
            <a:r>
              <a:rPr lang="id-ID" dirty="0" err="1" smtClean="0"/>
              <a:t>Kontro</a:t>
            </a:r>
            <a:r>
              <a:rPr lang="en-US" dirty="0" smtClean="0"/>
              <a:t>l</a:t>
            </a:r>
            <a:r>
              <a:rPr lang="id-ID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Masukkan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Angka</a:t>
            </a:r>
            <a:r>
              <a:rPr lang="en-US" b="1" dirty="0" smtClean="0">
                <a:solidFill>
                  <a:srgbClr val="FF0000"/>
                </a:solidFill>
              </a:rPr>
              <a:t> 70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Nilai </a:t>
            </a:r>
            <a:r>
              <a:rPr lang="id-ID" dirty="0" err="1" smtClean="0"/>
              <a:t>Akhi</a:t>
            </a:r>
            <a:r>
              <a:rPr lang="en-US" dirty="0" smtClean="0"/>
              <a:t>r,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b="1" dirty="0" err="1" smtClean="0"/>
              <a:t>tombol</a:t>
            </a:r>
            <a:r>
              <a:rPr lang="en-US" dirty="0" smtClean="0"/>
              <a:t> </a:t>
            </a:r>
            <a:r>
              <a:rPr lang="id-ID" b="1" dirty="0" smtClean="0"/>
              <a:t>P R O S E S</a:t>
            </a:r>
            <a:r>
              <a:rPr lang="en-US" dirty="0" smtClean="0"/>
              <a:t>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Angka</a:t>
            </a:r>
            <a:r>
              <a:rPr lang="en-US" b="1" dirty="0" smtClean="0">
                <a:solidFill>
                  <a:srgbClr val="FF0000"/>
                </a:solidFill>
              </a:rPr>
              <a:t> 50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Nilai </a:t>
            </a:r>
            <a:r>
              <a:rPr lang="id-ID" dirty="0" err="1"/>
              <a:t>Akhi</a:t>
            </a:r>
            <a:r>
              <a:rPr lang="en-US" dirty="0"/>
              <a:t>r,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id-ID" b="1" dirty="0"/>
              <a:t>P R O S E 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Percabangan</a:t>
            </a:r>
            <a:r>
              <a:rPr lang="en-US" dirty="0"/>
              <a:t> (If – </a:t>
            </a:r>
            <a:r>
              <a:rPr lang="en-US" dirty="0" smtClean="0"/>
              <a:t>Then – Else)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err="1" smtClean="0"/>
              <a:t>Struktur</a:t>
            </a:r>
            <a:r>
              <a:rPr lang="en-US" sz="3200" dirty="0" smtClean="0"/>
              <a:t> If – Then – Else </a:t>
            </a:r>
            <a:r>
              <a:rPr lang="en-US" sz="3200" b="1" dirty="0" err="1" smtClean="0"/>
              <a:t>disebut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juga</a:t>
            </a:r>
            <a:r>
              <a:rPr lang="en-US" sz="3200" b="1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Selection Structure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percabangan</a:t>
            </a:r>
            <a:r>
              <a:rPr lang="en-US" sz="3200" dirty="0" smtClean="0"/>
              <a:t> di </a:t>
            </a:r>
            <a:r>
              <a:rPr lang="en-US" sz="3200" dirty="0" err="1" smtClean="0"/>
              <a:t>mana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suatu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ekspresi</a:t>
            </a:r>
            <a:r>
              <a:rPr lang="en-US" sz="3200" b="1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dikerjakan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bila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kondisinya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terpenuhi</a:t>
            </a:r>
            <a:r>
              <a:rPr lang="en-US" sz="3200" dirty="0" smtClean="0"/>
              <a:t>. </a:t>
            </a:r>
            <a:r>
              <a:rPr lang="en-US" sz="3200" dirty="0" err="1" smtClean="0"/>
              <a:t>Tetapi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kondisinya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tidak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terpenuhi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ekspresi</a:t>
            </a:r>
            <a:r>
              <a:rPr lang="en-US" sz="3200" b="1" dirty="0" smtClean="0"/>
              <a:t> yang </a:t>
            </a:r>
            <a:r>
              <a:rPr lang="en-US" sz="3200" b="1" dirty="0" err="1" smtClean="0">
                <a:solidFill>
                  <a:srgbClr val="FF0000"/>
                </a:solidFill>
              </a:rPr>
              <a:t>lainnya</a:t>
            </a:r>
            <a:r>
              <a:rPr lang="en-US" sz="3200" b="1" dirty="0" smtClean="0"/>
              <a:t> yang </a:t>
            </a:r>
            <a:r>
              <a:rPr lang="en-US" sz="3200" b="1" dirty="0" err="1" smtClean="0">
                <a:solidFill>
                  <a:srgbClr val="FF0000"/>
                </a:solidFill>
              </a:rPr>
              <a:t>dikerjakan</a:t>
            </a:r>
            <a:r>
              <a:rPr lang="en-US" sz="3200" dirty="0" smtClean="0"/>
              <a:t>.</a:t>
            </a:r>
            <a:endParaRPr lang="id-ID" sz="32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Percabangan</a:t>
            </a:r>
            <a:r>
              <a:rPr lang="en-US" dirty="0"/>
              <a:t> (If – </a:t>
            </a:r>
            <a:r>
              <a:rPr lang="en-US" dirty="0" smtClean="0"/>
              <a:t>Then – Else)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1"/>
            <a:ext cx="8229600" cy="5471367"/>
          </a:xfrm>
        </p:spPr>
        <p:txBody>
          <a:bodyPr>
            <a:normAutofit fontScale="92500" lnSpcReduction="20000"/>
          </a:bodyPr>
          <a:lstStyle/>
          <a:p>
            <a:pPr lvl="0" algn="just"/>
            <a:endParaRPr lang="en-US" b="1" i="1" dirty="0" smtClean="0">
              <a:solidFill>
                <a:srgbClr val="FFC000"/>
              </a:solidFill>
            </a:endParaRPr>
          </a:p>
          <a:p>
            <a:pPr lvl="0" algn="just"/>
            <a:endParaRPr lang="en-US" b="1" i="1" dirty="0">
              <a:solidFill>
                <a:srgbClr val="FFC000"/>
              </a:solidFill>
            </a:endParaRPr>
          </a:p>
          <a:p>
            <a:pPr lvl="0" algn="just"/>
            <a:endParaRPr lang="en-US" b="1" i="1" dirty="0" smtClean="0">
              <a:solidFill>
                <a:srgbClr val="FFC000"/>
              </a:solidFill>
            </a:endParaRPr>
          </a:p>
          <a:p>
            <a:pPr lvl="0" algn="just"/>
            <a:endParaRPr lang="en-US" b="1" i="1" dirty="0" smtClean="0">
              <a:solidFill>
                <a:srgbClr val="FFC000"/>
              </a:solidFill>
            </a:endParaRPr>
          </a:p>
          <a:p>
            <a:pPr marL="0" lvl="0" indent="0" algn="just">
              <a:buNone/>
            </a:pPr>
            <a:endParaRPr lang="en-US" sz="1000" b="1" i="1" dirty="0" smtClean="0">
              <a:solidFill>
                <a:srgbClr val="FFC000"/>
              </a:solidFill>
            </a:endParaRPr>
          </a:p>
          <a:p>
            <a:pPr lvl="0" algn="just"/>
            <a:r>
              <a:rPr lang="en-US" sz="2600" b="1" i="1" dirty="0" err="1" smtClean="0">
                <a:solidFill>
                  <a:srgbClr val="FFC000"/>
                </a:solidFill>
              </a:rPr>
              <a:t>kondisi</a:t>
            </a:r>
            <a:r>
              <a:rPr lang="en-US" sz="2600" dirty="0"/>
              <a:t>: </a:t>
            </a:r>
            <a:r>
              <a:rPr lang="en-US" sz="2600" dirty="0" err="1"/>
              <a:t>Berisi</a:t>
            </a:r>
            <a:r>
              <a:rPr lang="en-US" sz="2600" dirty="0"/>
              <a:t> </a:t>
            </a:r>
            <a:r>
              <a:rPr lang="en-US" sz="2600" dirty="0" err="1"/>
              <a:t>perbandingan</a:t>
            </a:r>
            <a:r>
              <a:rPr lang="en-US" sz="2600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/</a:t>
            </a:r>
            <a:r>
              <a:rPr lang="en-US" sz="2600" dirty="0" err="1"/>
              <a:t>konstanta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/</a:t>
            </a:r>
            <a:r>
              <a:rPr lang="en-US" sz="2600" dirty="0" err="1"/>
              <a:t>konstanta</a:t>
            </a:r>
            <a:r>
              <a:rPr lang="en-US" sz="2600" dirty="0"/>
              <a:t> lain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tanda</a:t>
            </a:r>
            <a:r>
              <a:rPr lang="en-US" sz="2600" dirty="0"/>
              <a:t> &lt;, &gt;, =, &lt;&gt;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keadaan</a:t>
            </a:r>
            <a:r>
              <a:rPr lang="en-US" sz="2600" dirty="0"/>
              <a:t> yang </a:t>
            </a:r>
            <a:r>
              <a:rPr lang="en-US" sz="2600" b="1" dirty="0" err="1"/>
              <a:t>akan</a:t>
            </a:r>
            <a:r>
              <a:rPr lang="en-US" sz="2600" b="1" dirty="0"/>
              <a:t> </a:t>
            </a:r>
            <a:r>
              <a:rPr lang="en-US" sz="2600" b="1" dirty="0" err="1"/>
              <a:t>menghasilkan</a:t>
            </a:r>
            <a:r>
              <a:rPr lang="en-US" sz="2600" b="1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b="1" dirty="0"/>
              <a:t>“</a:t>
            </a:r>
            <a:r>
              <a:rPr lang="en-US" sz="2600" b="1" dirty="0" err="1">
                <a:solidFill>
                  <a:srgbClr val="FF0000"/>
                </a:solidFill>
              </a:rPr>
              <a:t>Benar</a:t>
            </a:r>
            <a:r>
              <a:rPr lang="en-US" sz="2600" b="1" dirty="0"/>
              <a:t>”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b="1" dirty="0"/>
              <a:t>“</a:t>
            </a:r>
            <a:r>
              <a:rPr lang="en-US" sz="2600" b="1" dirty="0">
                <a:solidFill>
                  <a:srgbClr val="FF0000"/>
                </a:solidFill>
              </a:rPr>
              <a:t>Salah</a:t>
            </a:r>
            <a:r>
              <a:rPr lang="en-US" sz="2600" b="1" dirty="0" smtClean="0"/>
              <a:t>”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b="1" i="1" dirty="0" err="1">
                <a:solidFill>
                  <a:srgbClr val="00B0F0"/>
                </a:solidFill>
              </a:rPr>
              <a:t>Ekspresi</a:t>
            </a:r>
            <a:r>
              <a:rPr lang="en-US" sz="2600" b="1" i="1" dirty="0">
                <a:solidFill>
                  <a:srgbClr val="00B0F0"/>
                </a:solidFill>
              </a:rPr>
              <a:t> </a:t>
            </a:r>
            <a:r>
              <a:rPr lang="en-US" sz="2600" b="1" i="1" dirty="0" smtClean="0">
                <a:solidFill>
                  <a:srgbClr val="00B0F0"/>
                </a:solidFill>
              </a:rPr>
              <a:t>1</a:t>
            </a:r>
            <a:r>
              <a:rPr lang="en-US" sz="2600" i="1" dirty="0" smtClean="0">
                <a:solidFill>
                  <a:srgbClr val="00B0F0"/>
                </a:solidFill>
              </a:rPr>
              <a:t> </a:t>
            </a:r>
            <a:r>
              <a:rPr lang="en-US" sz="2600" dirty="0" err="1" smtClean="0"/>
              <a:t>Rangkaian</a:t>
            </a:r>
            <a:r>
              <a:rPr lang="en-US" sz="2600" dirty="0" smtClean="0"/>
              <a:t> </a:t>
            </a:r>
            <a:r>
              <a:rPr lang="en-US" sz="2600" dirty="0" err="1"/>
              <a:t>kode</a:t>
            </a:r>
            <a:r>
              <a:rPr lang="en-US" sz="2600" dirty="0"/>
              <a:t> program (</a:t>
            </a:r>
            <a:r>
              <a:rPr lang="en-US" sz="2600" dirty="0" err="1"/>
              <a:t>blok</a:t>
            </a:r>
            <a:r>
              <a:rPr lang="en-US" sz="2600" dirty="0"/>
              <a:t> program) yang </a:t>
            </a:r>
            <a:r>
              <a:rPr lang="en-US" sz="2600" b="1" dirty="0" err="1"/>
              <a:t>akan</a:t>
            </a:r>
            <a:r>
              <a:rPr lang="en-US" sz="2600" b="1" dirty="0"/>
              <a:t> </a:t>
            </a:r>
            <a:r>
              <a:rPr lang="en-US" sz="2600" b="1" dirty="0" err="1"/>
              <a:t>dijalankan</a:t>
            </a:r>
            <a:r>
              <a:rPr lang="en-US" sz="2600" b="1" dirty="0"/>
              <a:t> </a:t>
            </a:r>
            <a:r>
              <a:rPr lang="en-US" sz="2600" b="1" dirty="0" err="1"/>
              <a:t>jika</a:t>
            </a:r>
            <a:r>
              <a:rPr lang="en-US" sz="2600" b="1" dirty="0"/>
              <a:t> </a:t>
            </a:r>
            <a:r>
              <a:rPr lang="en-US" sz="2600" b="1" dirty="0" err="1"/>
              <a:t>kondisinya</a:t>
            </a:r>
            <a:r>
              <a:rPr lang="en-US" sz="2600" b="1" dirty="0"/>
              <a:t> </a:t>
            </a:r>
            <a:r>
              <a:rPr lang="en-US" sz="2600" b="1" dirty="0" err="1"/>
              <a:t>bernilai</a:t>
            </a:r>
            <a:r>
              <a:rPr lang="en-US" sz="2600" b="1" dirty="0"/>
              <a:t> “</a:t>
            </a:r>
            <a:r>
              <a:rPr lang="en-US" sz="2600" b="1" dirty="0" err="1">
                <a:solidFill>
                  <a:srgbClr val="FF0000"/>
                </a:solidFill>
              </a:rPr>
              <a:t>Benar</a:t>
            </a:r>
            <a:r>
              <a:rPr lang="en-US" sz="2600" b="1" dirty="0"/>
              <a:t>” (</a:t>
            </a:r>
            <a:r>
              <a:rPr lang="en-US" sz="2600" b="1" dirty="0" err="1">
                <a:solidFill>
                  <a:srgbClr val="FF0000"/>
                </a:solidFill>
              </a:rPr>
              <a:t>memenuhi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syarat</a:t>
            </a:r>
            <a:r>
              <a:rPr lang="en-US" sz="2600" b="1" dirty="0" smtClean="0"/>
              <a:t>)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b="1" i="1" dirty="0" err="1">
                <a:solidFill>
                  <a:srgbClr val="00B050"/>
                </a:solidFill>
              </a:rPr>
              <a:t>Ekspresi</a:t>
            </a:r>
            <a:r>
              <a:rPr lang="en-US" sz="2600" b="1" i="1" dirty="0">
                <a:solidFill>
                  <a:srgbClr val="00B050"/>
                </a:solidFill>
              </a:rPr>
              <a:t> </a:t>
            </a:r>
            <a:r>
              <a:rPr lang="en-US" sz="2600" b="1" i="1" dirty="0" smtClean="0">
                <a:solidFill>
                  <a:srgbClr val="00B050"/>
                </a:solidFill>
              </a:rPr>
              <a:t>2</a:t>
            </a:r>
            <a:r>
              <a:rPr lang="en-US" sz="2600" dirty="0" smtClean="0"/>
              <a:t> </a:t>
            </a:r>
            <a:r>
              <a:rPr lang="en-US" sz="2600" dirty="0" err="1" smtClean="0"/>
              <a:t>Rangkaian</a:t>
            </a:r>
            <a:r>
              <a:rPr lang="en-US" sz="2600" dirty="0" smtClean="0"/>
              <a:t> </a:t>
            </a:r>
            <a:r>
              <a:rPr lang="en-US" sz="2600" dirty="0" err="1"/>
              <a:t>kode</a:t>
            </a:r>
            <a:r>
              <a:rPr lang="en-US" sz="2600" dirty="0"/>
              <a:t> program (</a:t>
            </a:r>
            <a:r>
              <a:rPr lang="en-US" sz="2600" dirty="0" err="1"/>
              <a:t>blok</a:t>
            </a:r>
            <a:r>
              <a:rPr lang="en-US" sz="2600" dirty="0"/>
              <a:t> program) yang </a:t>
            </a:r>
            <a:r>
              <a:rPr lang="en-US" sz="2600" b="1" dirty="0" err="1"/>
              <a:t>akan</a:t>
            </a:r>
            <a:r>
              <a:rPr lang="en-US" sz="2600" b="1" dirty="0"/>
              <a:t> </a:t>
            </a:r>
            <a:r>
              <a:rPr lang="en-US" sz="2600" b="1" dirty="0" err="1"/>
              <a:t>dijalankan</a:t>
            </a:r>
            <a:r>
              <a:rPr lang="en-US" sz="2600" b="1" dirty="0"/>
              <a:t> </a:t>
            </a:r>
            <a:r>
              <a:rPr lang="en-US" sz="2600" b="1" dirty="0" err="1"/>
              <a:t>jika</a:t>
            </a:r>
            <a:r>
              <a:rPr lang="en-US" sz="2600" b="1" dirty="0"/>
              <a:t> </a:t>
            </a:r>
            <a:r>
              <a:rPr lang="en-US" sz="2600" b="1" dirty="0" err="1"/>
              <a:t>kondisinya</a:t>
            </a:r>
            <a:r>
              <a:rPr lang="en-US" sz="2600" b="1" dirty="0"/>
              <a:t> </a:t>
            </a:r>
            <a:r>
              <a:rPr lang="en-US" sz="2600" b="1" dirty="0" err="1"/>
              <a:t>bernilai</a:t>
            </a:r>
            <a:r>
              <a:rPr lang="en-US" sz="2600" b="1" dirty="0"/>
              <a:t> “</a:t>
            </a:r>
            <a:r>
              <a:rPr lang="en-US" sz="2600" b="1" dirty="0">
                <a:solidFill>
                  <a:srgbClr val="FF0000"/>
                </a:solidFill>
              </a:rPr>
              <a:t>Salah</a:t>
            </a:r>
            <a:r>
              <a:rPr lang="en-US" sz="2600" b="1" dirty="0"/>
              <a:t>” (</a:t>
            </a:r>
            <a:r>
              <a:rPr lang="en-US" sz="2600" b="1" dirty="0" err="1">
                <a:solidFill>
                  <a:srgbClr val="FF0000"/>
                </a:solidFill>
              </a:rPr>
              <a:t>tidak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memenuhi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syarat</a:t>
            </a:r>
            <a:r>
              <a:rPr lang="en-US" sz="2600" b="1" dirty="0"/>
              <a:t>)</a:t>
            </a:r>
            <a:r>
              <a:rPr lang="en-US" sz="2600" dirty="0"/>
              <a:t>.</a:t>
            </a:r>
            <a:endParaRPr lang="en-US" sz="2600" dirty="0" smtClean="0"/>
          </a:p>
          <a:p>
            <a:pPr lvl="0" algn="just"/>
            <a:endParaRPr lang="id-ID" dirty="0"/>
          </a:p>
          <a:p>
            <a:pPr lvl="0" algn="just"/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9633" name="Folded Corner 19"/>
          <p:cNvSpPr>
            <a:spLocks noChangeArrowheads="1"/>
          </p:cNvSpPr>
          <p:nvPr/>
        </p:nvSpPr>
        <p:spPr bwMode="auto">
          <a:xfrm>
            <a:off x="683568" y="1159782"/>
            <a:ext cx="3024336" cy="1714512"/>
          </a:xfrm>
          <a:prstGeom prst="foldedCorner">
            <a:avLst>
              <a:gd name="adj" fmla="val 6727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id-ID" altLang="ko-KR" sz="20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id-ID" altLang="ko-KR" sz="20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sz="20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… 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1</a:t>
            </a:r>
            <a:r>
              <a:rPr kumimoji="0" lang="id-ID" altLang="ko-KR" sz="20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endParaRPr kumimoji="0" lang="id-ID" altLang="ko-KR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… 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2</a:t>
            </a:r>
            <a:r>
              <a:rPr kumimoji="0" lang="id-ID" altLang="ko-KR" sz="20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 If</a:t>
            </a:r>
            <a:endParaRPr kumimoji="0" lang="id-ID" altLang="ko-KR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Percabangan  (frmStrukturKontrol)</a:t>
            </a:r>
            <a:endParaRPr lang="id-ID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249574"/>
            <a:ext cx="3752476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15565" y="1113071"/>
            <a:ext cx="5001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id-ID" sz="2800" dirty="0" smtClean="0">
                <a:latin typeface="+mn-lt"/>
              </a:rPr>
              <a:t>  </a:t>
            </a:r>
            <a:r>
              <a:rPr lang="en-US" sz="2000" dirty="0" err="1" smtClean="0">
                <a:latin typeface="+mn-lt"/>
              </a:rPr>
              <a:t>Ketikkan</a:t>
            </a:r>
            <a:r>
              <a:rPr lang="en-US" sz="2000" dirty="0" smtClean="0">
                <a:latin typeface="+mn-lt"/>
              </a:rPr>
              <a:t> program (</a:t>
            </a:r>
            <a:r>
              <a:rPr lang="en-US" sz="2000" dirty="0" err="1" smtClean="0">
                <a:latin typeface="+mn-lt"/>
              </a:rPr>
              <a:t>Dalam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Kotak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Merah</a:t>
            </a:r>
            <a:r>
              <a:rPr lang="en-US" sz="2000" dirty="0" smtClean="0">
                <a:latin typeface="+mn-lt"/>
              </a:rPr>
              <a:t>) </a:t>
            </a:r>
            <a:r>
              <a:rPr lang="en-US" sz="2000" dirty="0" err="1" smtClean="0">
                <a:latin typeface="+mn-lt"/>
              </a:rPr>
              <a:t>antara</a:t>
            </a:r>
            <a:r>
              <a:rPr lang="en-US" sz="2000" dirty="0" smtClean="0">
                <a:latin typeface="+mn-lt"/>
              </a:rPr>
              <a:t> Private Sub … End Sub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754" y="1978426"/>
            <a:ext cx="4752726" cy="377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/>
              <a:t>Struktur Kontrol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/>
              <a:t>Struktur </a:t>
            </a:r>
            <a:r>
              <a:rPr lang="id-ID" dirty="0" err="1"/>
              <a:t>Kontro</a:t>
            </a:r>
            <a:r>
              <a:rPr lang="en-US" dirty="0"/>
              <a:t>l</a:t>
            </a:r>
            <a:r>
              <a:rPr lang="id-ID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Masukkan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70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Nilai </a:t>
            </a:r>
            <a:r>
              <a:rPr lang="id-ID" dirty="0" err="1"/>
              <a:t>Akhi</a:t>
            </a:r>
            <a:r>
              <a:rPr lang="en-US" dirty="0"/>
              <a:t>r,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id-ID" b="1" dirty="0"/>
              <a:t>P R O S E 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?</a:t>
            </a:r>
          </a:p>
          <a:p>
            <a:pPr algn="just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50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Nilai </a:t>
            </a:r>
            <a:r>
              <a:rPr lang="id-ID" dirty="0" err="1"/>
              <a:t>Akhi</a:t>
            </a:r>
            <a:r>
              <a:rPr lang="en-US" dirty="0"/>
              <a:t>r,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id-ID" b="1" dirty="0"/>
              <a:t>P R O S E 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Pertemuan</a:t>
            </a:r>
            <a:r>
              <a:rPr lang="en-US" dirty="0" smtClean="0"/>
              <a:t> 2-5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form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:</a:t>
            </a:r>
          </a:p>
          <a:p>
            <a:pPr lvl="1"/>
            <a:r>
              <a:rPr lang="id-ID" dirty="0" smtClean="0"/>
              <a:t>frmStrukturKontrol</a:t>
            </a:r>
            <a:endParaRPr lang="en-US" dirty="0" smtClean="0"/>
          </a:p>
          <a:p>
            <a:r>
              <a:rPr lang="en-US" dirty="0" err="1" smtClean="0"/>
              <a:t>Jenis</a:t>
            </a:r>
            <a:r>
              <a:rPr lang="en-US" dirty="0" smtClean="0"/>
              <a:t> – </a:t>
            </a:r>
            <a:r>
              <a:rPr lang="en-US" dirty="0" err="1" smtClean="0"/>
              <a:t>Jenis</a:t>
            </a:r>
            <a:r>
              <a:rPr lang="en-US" dirty="0" smtClean="0"/>
              <a:t> Operator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form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Menu </a:t>
            </a:r>
            <a:r>
              <a:rPr lang="en-US" dirty="0" err="1" smtClean="0"/>
              <a:t>dan</a:t>
            </a:r>
            <a:r>
              <a:rPr lang="en-US" dirty="0" smtClean="0"/>
              <a:t> program Form Show</a:t>
            </a:r>
          </a:p>
          <a:p>
            <a:r>
              <a:rPr lang="en-US" dirty="0" smtClean="0"/>
              <a:t>Whitespace, </a:t>
            </a:r>
            <a:r>
              <a:rPr lang="en-US" dirty="0" err="1" smtClean="0"/>
              <a:t>Komentar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Percabangan</a:t>
            </a:r>
            <a:r>
              <a:rPr lang="en-US" dirty="0"/>
              <a:t> </a:t>
            </a:r>
            <a:r>
              <a:rPr lang="en-US" dirty="0" smtClean="0"/>
              <a:t>(Nested If)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If – Then – Else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ditempatkan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If – Then </a:t>
            </a:r>
            <a:r>
              <a:rPr lang="en-US" sz="2000" dirty="0" err="1" smtClean="0"/>
              <a:t>atau</a:t>
            </a:r>
            <a:r>
              <a:rPr lang="en-US" sz="2000" dirty="0" smtClean="0"/>
              <a:t> If – Then – Else yang lain.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semacam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If </a:t>
            </a:r>
            <a:r>
              <a:rPr lang="en-US" sz="2000" dirty="0" err="1" smtClean="0"/>
              <a:t>Tersarang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Nested If.</a:t>
            </a:r>
            <a:endParaRPr lang="id-ID" sz="2000" dirty="0" smtClean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5" name="Folded Corner 29"/>
          <p:cNvSpPr>
            <a:spLocks noChangeArrowheads="1"/>
          </p:cNvSpPr>
          <p:nvPr/>
        </p:nvSpPr>
        <p:spPr bwMode="auto">
          <a:xfrm>
            <a:off x="1256250" y="2334424"/>
            <a:ext cx="2885450" cy="2143140"/>
          </a:xfrm>
          <a:prstGeom prst="foldedCorner">
            <a:avLst>
              <a:gd name="adj" fmla="val 4778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 1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id-ID" altLang="ko-KR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 2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1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2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8" name="Folded Corner 28"/>
          <p:cNvSpPr>
            <a:spLocks noChangeArrowheads="1"/>
          </p:cNvSpPr>
          <p:nvPr/>
        </p:nvSpPr>
        <p:spPr bwMode="auto">
          <a:xfrm>
            <a:off x="5347775" y="2334423"/>
            <a:ext cx="3063854" cy="3831427"/>
          </a:xfrm>
          <a:prstGeom prst="foldedCorner">
            <a:avLst>
              <a:gd name="adj" fmla="val 3315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 1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If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 2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1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2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 If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id-ID" altLang="ko-KR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 3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3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Else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4</a:t>
            </a:r>
            <a:r>
              <a:rPr kumimoji="0" lang="id-ID" altLang="ko-KR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End If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 If</a:t>
            </a:r>
            <a:endParaRPr kumimoji="0" lang="id-ID" altLang="ko-KR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2924944"/>
            <a:ext cx="633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d-ID" u="sng" dirty="0" smtClean="0">
                <a:ln>
                  <a:solidFill>
                    <a:schemeClr val="tx1"/>
                  </a:solidFill>
                </a:ln>
              </a:rPr>
              <a:t>atau</a:t>
            </a:r>
            <a:endParaRPr lang="id-ID" u="sng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Percabangan  (frmStrukturKontrol)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124744"/>
            <a:ext cx="3752476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75" y="1807327"/>
            <a:ext cx="4963146" cy="4660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3273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Kontrol. </a:t>
            </a:r>
          </a:p>
          <a:p>
            <a:pPr algn="just">
              <a:buNone/>
            </a:pPr>
            <a:r>
              <a:rPr lang="id-ID" dirty="0" smtClean="0"/>
              <a:t>	- Pilih </a:t>
            </a:r>
            <a:r>
              <a:rPr lang="id-ID" b="1" dirty="0" smtClean="0">
                <a:solidFill>
                  <a:srgbClr val="FF0000"/>
                </a:solidFill>
              </a:rPr>
              <a:t>Jenis Kelamin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endParaRPr lang="id-ID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id-ID" dirty="0" smtClean="0"/>
              <a:t>	- Pilih </a:t>
            </a:r>
            <a:r>
              <a:rPr lang="id-ID" b="1" dirty="0" smtClean="0">
                <a:solidFill>
                  <a:srgbClr val="FF0000"/>
                </a:solidFill>
              </a:rPr>
              <a:t>Status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Menikah</a:t>
            </a:r>
            <a:endParaRPr lang="id-ID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id-ID" dirty="0" smtClean="0"/>
              <a:t>   	- Klik </a:t>
            </a:r>
            <a:r>
              <a:rPr lang="en-US" b="1" dirty="0" err="1" smtClean="0"/>
              <a:t>Tombol</a:t>
            </a:r>
            <a:r>
              <a:rPr lang="en-US" b="1" dirty="0" smtClean="0"/>
              <a:t> </a:t>
            </a:r>
            <a:r>
              <a:rPr lang="id-ID" b="1" dirty="0" smtClean="0"/>
              <a:t>Proses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/>
              <a:t>Struktur Kontrol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/>
              <a:t>Struktur Kontrol. </a:t>
            </a:r>
          </a:p>
          <a:p>
            <a:pPr algn="just">
              <a:buNone/>
            </a:pPr>
            <a:r>
              <a:rPr lang="id-ID" dirty="0"/>
              <a:t>	- Pilih </a:t>
            </a:r>
            <a:r>
              <a:rPr lang="id-ID" b="1" dirty="0">
                <a:solidFill>
                  <a:srgbClr val="FF0000"/>
                </a:solidFill>
              </a:rPr>
              <a:t>Jenis Kelamin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id-ID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id-ID" dirty="0"/>
              <a:t>	- Pilih </a:t>
            </a:r>
            <a:r>
              <a:rPr lang="id-ID" b="1" dirty="0">
                <a:solidFill>
                  <a:srgbClr val="FF0000"/>
                </a:solidFill>
              </a:rPr>
              <a:t>Status</a:t>
            </a:r>
            <a:r>
              <a:rPr lang="en-US" dirty="0"/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Belum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Menikah</a:t>
            </a:r>
            <a:endParaRPr lang="id-ID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id-ID" dirty="0"/>
              <a:t>   	- Klik </a:t>
            </a:r>
            <a:r>
              <a:rPr lang="en-US" b="1" dirty="0" err="1" smtClean="0"/>
              <a:t>Tombol</a:t>
            </a:r>
            <a:r>
              <a:rPr lang="en-US" b="1" dirty="0" smtClean="0"/>
              <a:t> </a:t>
            </a:r>
            <a:r>
              <a:rPr lang="id-ID" b="1" dirty="0" smtClean="0"/>
              <a:t>Proses</a:t>
            </a:r>
            <a:endParaRPr lang="id-ID" b="1" dirty="0"/>
          </a:p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Percabangan</a:t>
            </a:r>
            <a:r>
              <a:rPr lang="en-US" dirty="0"/>
              <a:t> (Nested If)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Penulisan</a:t>
            </a:r>
            <a:r>
              <a:rPr lang="en-US" sz="1800" dirty="0" smtClean="0"/>
              <a:t> </a:t>
            </a:r>
            <a:r>
              <a:rPr lang="en-US" sz="1800" dirty="0" err="1" smtClean="0"/>
              <a:t>struktur</a:t>
            </a:r>
            <a:r>
              <a:rPr lang="en-US" sz="1800" dirty="0" smtClean="0"/>
              <a:t> Nested If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digabungkan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Else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If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3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membuang</a:t>
            </a:r>
            <a:r>
              <a:rPr lang="en-US" sz="1800" dirty="0" smtClean="0"/>
              <a:t> End If,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:</a:t>
            </a:r>
            <a:endParaRPr lang="id-ID" sz="18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3729" name="Folded Corner 27"/>
          <p:cNvSpPr>
            <a:spLocks noChangeArrowheads="1"/>
          </p:cNvSpPr>
          <p:nvPr/>
        </p:nvSpPr>
        <p:spPr bwMode="auto">
          <a:xfrm>
            <a:off x="107504" y="1988840"/>
            <a:ext cx="2375495" cy="2520280"/>
          </a:xfrm>
          <a:prstGeom prst="foldedCorner">
            <a:avLst>
              <a:gd name="adj" fmla="val 6046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sz="14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 1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If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sz="14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 2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sz="1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1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sz="1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2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 If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id-ID" altLang="ko-KR" sz="14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 3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Then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sz="1400" b="1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3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Else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sz="1400" b="1" i="1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4</a:t>
            </a:r>
            <a:r>
              <a:rPr kumimoji="0" lang="id-ID" altLang="ko-KR" sz="1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 If</a:t>
            </a:r>
            <a:endParaRPr kumimoji="0" lang="id-ID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627784" y="1988840"/>
            <a:ext cx="643093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ko-KR" sz="1500" b="1" i="1" dirty="0" smtClean="0">
                <a:solidFill>
                  <a:srgbClr val="FFC000"/>
                </a:solidFill>
                <a:ea typeface="Times New Roman" pitchFamily="18" charset="0"/>
                <a:cs typeface="Times New Roman" pitchFamily="18" charset="0"/>
              </a:rPr>
              <a:t>- </a:t>
            </a:r>
            <a:r>
              <a:rPr lang="id-ID" altLang="ko-KR" sz="1500" b="1" i="1" dirty="0" smtClean="0">
                <a:solidFill>
                  <a:srgbClr val="FFC000"/>
                </a:solidFill>
                <a:ea typeface="Times New Roman" pitchFamily="18" charset="0"/>
                <a:cs typeface="Times New Roman" pitchFamily="18" charset="0"/>
              </a:rPr>
              <a:t>kondisi </a:t>
            </a:r>
            <a:r>
              <a:rPr lang="id-ID" altLang="ko-KR" sz="1500" b="1" i="1" dirty="0">
                <a:solidFill>
                  <a:srgbClr val="FFC000"/>
                </a:solidFill>
                <a:ea typeface="Times New Roman" pitchFamily="18" charset="0"/>
                <a:cs typeface="Times New Roman" pitchFamily="18" charset="0"/>
              </a:rPr>
              <a:t>1 </a:t>
            </a:r>
            <a:r>
              <a:rPr lang="en-US" altLang="ko-KR" sz="1500" b="1" i="1" dirty="0" smtClean="0">
                <a:solidFill>
                  <a:srgbClr val="FFC000"/>
                </a:solidFill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1500" dirty="0" err="1"/>
              <a:t>Berisi</a:t>
            </a:r>
            <a:r>
              <a:rPr lang="en-US" sz="1500" dirty="0"/>
              <a:t> </a:t>
            </a:r>
            <a:r>
              <a:rPr lang="en-US" sz="1500" dirty="0" err="1"/>
              <a:t>perbandingan</a:t>
            </a:r>
            <a:r>
              <a:rPr lang="en-US" sz="1500" dirty="0"/>
              <a:t> </a:t>
            </a:r>
            <a:r>
              <a:rPr lang="en-US" sz="1500" dirty="0" err="1"/>
              <a:t>antara</a:t>
            </a:r>
            <a:r>
              <a:rPr lang="en-US" sz="1500" dirty="0"/>
              <a:t>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variabel</a:t>
            </a:r>
            <a:r>
              <a:rPr lang="en-US" sz="1500" dirty="0"/>
              <a:t>/</a:t>
            </a:r>
            <a:r>
              <a:rPr lang="en-US" sz="1500" dirty="0" err="1"/>
              <a:t>konstanta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variabel</a:t>
            </a:r>
            <a:r>
              <a:rPr lang="en-US" sz="1500" dirty="0"/>
              <a:t>/</a:t>
            </a:r>
            <a:r>
              <a:rPr lang="en-US" sz="1500" dirty="0" err="1"/>
              <a:t>konstanta</a:t>
            </a:r>
            <a:r>
              <a:rPr lang="en-US" sz="1500" dirty="0"/>
              <a:t> lain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menggunakan</a:t>
            </a:r>
            <a:r>
              <a:rPr lang="en-US" sz="1500" dirty="0"/>
              <a:t> </a:t>
            </a:r>
            <a:r>
              <a:rPr lang="en-US" sz="1500" dirty="0" err="1"/>
              <a:t>tanda</a:t>
            </a:r>
            <a:r>
              <a:rPr lang="en-US" sz="1500" dirty="0"/>
              <a:t> &lt;, &gt;, =, &lt;&gt;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suatu</a:t>
            </a:r>
            <a:r>
              <a:rPr lang="en-US" sz="1500" dirty="0"/>
              <a:t> </a:t>
            </a:r>
            <a:r>
              <a:rPr lang="en-US" sz="1500" dirty="0" err="1"/>
              <a:t>keadaan</a:t>
            </a:r>
            <a:r>
              <a:rPr lang="en-US" sz="1500" dirty="0"/>
              <a:t> yang </a:t>
            </a:r>
            <a:r>
              <a:rPr lang="en-US" sz="1500" b="1" dirty="0" err="1"/>
              <a:t>akan</a:t>
            </a:r>
            <a:r>
              <a:rPr lang="en-US" sz="1500" b="1" dirty="0"/>
              <a:t> </a:t>
            </a:r>
            <a:r>
              <a:rPr lang="en-US" sz="1500" b="1" dirty="0" err="1"/>
              <a:t>menghasilkan</a:t>
            </a:r>
            <a:r>
              <a:rPr lang="en-US" sz="1500" b="1" dirty="0"/>
              <a:t> </a:t>
            </a:r>
            <a:r>
              <a:rPr lang="en-US" sz="1500" dirty="0" err="1"/>
              <a:t>nilai</a:t>
            </a:r>
            <a:r>
              <a:rPr lang="en-US" sz="1500" dirty="0"/>
              <a:t> </a:t>
            </a:r>
            <a:r>
              <a:rPr lang="en-US" sz="1500" b="1" dirty="0"/>
              <a:t>“</a:t>
            </a:r>
            <a:r>
              <a:rPr lang="en-US" sz="1500" b="1" dirty="0" err="1">
                <a:solidFill>
                  <a:srgbClr val="FF0000"/>
                </a:solidFill>
              </a:rPr>
              <a:t>Benar</a:t>
            </a:r>
            <a:r>
              <a:rPr lang="en-US" sz="1500" b="1" dirty="0"/>
              <a:t>”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b="1" dirty="0"/>
              <a:t>“</a:t>
            </a:r>
            <a:r>
              <a:rPr lang="en-US" sz="1500" b="1" dirty="0">
                <a:solidFill>
                  <a:srgbClr val="FF0000"/>
                </a:solidFill>
              </a:rPr>
              <a:t>Salah</a:t>
            </a:r>
            <a:r>
              <a:rPr lang="en-US" sz="1500" b="1" dirty="0"/>
              <a:t>”</a:t>
            </a:r>
            <a:r>
              <a:rPr lang="en-US" sz="1500" dirty="0"/>
              <a:t>.</a:t>
            </a:r>
          </a:p>
          <a:p>
            <a:pPr lvl="0"/>
            <a:r>
              <a:rPr lang="en-US" altLang="ko-KR" sz="15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Times New Roman" pitchFamily="18" charset="0"/>
                <a:cs typeface="Times New Roman" pitchFamily="18" charset="0"/>
              </a:rPr>
              <a:t>- </a:t>
            </a:r>
            <a:r>
              <a:rPr lang="id-ID" altLang="ko-KR" sz="15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Times New Roman" pitchFamily="18" charset="0"/>
                <a:cs typeface="Times New Roman" pitchFamily="18" charset="0"/>
              </a:rPr>
              <a:t>kondisi </a:t>
            </a:r>
            <a:r>
              <a:rPr lang="id-ID" altLang="ko-KR" sz="1500" b="1" i="1" dirty="0">
                <a:solidFill>
                  <a:schemeClr val="accent2">
                    <a:lumMod val="60000"/>
                    <a:lumOff val="40000"/>
                  </a:schemeClr>
                </a:solidFill>
                <a:ea typeface="Times New Roman" pitchFamily="18" charset="0"/>
                <a:cs typeface="Times New Roman" pitchFamily="18" charset="0"/>
              </a:rPr>
              <a:t>2 </a:t>
            </a:r>
            <a:r>
              <a:rPr lang="en-US" altLang="ko-KR" sz="15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Times New Roman" pitchFamily="18" charset="0"/>
                <a:cs typeface="Times New Roman" pitchFamily="18" charset="0"/>
              </a:rPr>
              <a:t> : </a:t>
            </a:r>
            <a:r>
              <a:rPr lang="en-US" sz="1500" dirty="0" err="1" smtClean="0"/>
              <a:t>Kondisi</a:t>
            </a:r>
            <a:r>
              <a:rPr lang="en-US" sz="1500" dirty="0" smtClean="0"/>
              <a:t> 2 </a:t>
            </a:r>
            <a:r>
              <a:rPr lang="en-US" sz="1500" dirty="0" err="1" smtClean="0"/>
              <a:t>ini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b="1" dirty="0" err="1" smtClean="0"/>
              <a:t>dikerjakan</a:t>
            </a:r>
            <a:r>
              <a:rPr lang="en-US" sz="1500" dirty="0" smtClean="0"/>
              <a:t> </a:t>
            </a:r>
            <a:r>
              <a:rPr lang="en-US" sz="1500" dirty="0" err="1" smtClean="0"/>
              <a:t>bila</a:t>
            </a:r>
            <a:r>
              <a:rPr lang="en-US" sz="1500" dirty="0" smtClean="0"/>
              <a:t> </a:t>
            </a:r>
            <a:r>
              <a:rPr lang="en-US" sz="1500" b="1" u="sng" dirty="0" err="1" smtClean="0"/>
              <a:t>nilai</a:t>
            </a:r>
            <a:r>
              <a:rPr lang="en-US" sz="1500" b="1" u="sng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1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dirty="0" err="1" smtClean="0">
                <a:solidFill>
                  <a:srgbClr val="FF0000"/>
                </a:solidFill>
              </a:rPr>
              <a:t>Benar</a:t>
            </a:r>
            <a:r>
              <a:rPr lang="en-US" sz="1500" b="1" dirty="0" smtClean="0"/>
              <a:t>” </a:t>
            </a:r>
            <a:r>
              <a:rPr lang="en-US" sz="1500" dirty="0" smtClean="0"/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terpenuhi</a:t>
            </a:r>
            <a:r>
              <a:rPr lang="en-US" sz="1500" dirty="0" smtClean="0"/>
              <a:t>).</a:t>
            </a:r>
            <a:endParaRPr lang="id-ID" sz="1500" dirty="0" smtClean="0"/>
          </a:p>
          <a:p>
            <a:pPr lvl="0"/>
            <a:r>
              <a:rPr lang="en-US" altLang="ko-KR" sz="1500" b="1" i="1" dirty="0" smtClean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- </a:t>
            </a:r>
            <a:r>
              <a:rPr lang="id-ID" altLang="ko-KR" sz="1500" b="1" i="1" dirty="0" smtClean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kondisi </a:t>
            </a:r>
            <a:r>
              <a:rPr lang="id-ID" altLang="ko-KR" sz="1500" b="1" i="1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3 </a:t>
            </a:r>
            <a:r>
              <a:rPr lang="en-US" altLang="ko-KR" sz="1500" b="1" i="1" dirty="0" smtClean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 : </a:t>
            </a:r>
            <a:r>
              <a:rPr lang="en-US" sz="1500" dirty="0" err="1" smtClean="0"/>
              <a:t>Kondisi</a:t>
            </a:r>
            <a:r>
              <a:rPr lang="en-US" sz="1500" dirty="0" smtClean="0"/>
              <a:t> 3 </a:t>
            </a:r>
            <a:r>
              <a:rPr lang="en-US" sz="1500" dirty="0" err="1" smtClean="0"/>
              <a:t>ini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b="1" dirty="0" err="1"/>
              <a:t>dikerjakan</a:t>
            </a:r>
            <a:r>
              <a:rPr lang="en-US" sz="1500" dirty="0" smtClean="0"/>
              <a:t> </a:t>
            </a:r>
            <a:r>
              <a:rPr lang="en-US" sz="1500" dirty="0" err="1" smtClean="0"/>
              <a:t>bila</a:t>
            </a:r>
            <a:r>
              <a:rPr lang="en-US" sz="1500" dirty="0" smtClean="0"/>
              <a:t> </a:t>
            </a:r>
            <a:r>
              <a:rPr lang="en-US" sz="1500" b="1" u="sng" dirty="0" err="1"/>
              <a:t>nilai</a:t>
            </a:r>
            <a:r>
              <a:rPr lang="en-US" sz="1500" b="1" u="sng" dirty="0"/>
              <a:t> </a:t>
            </a:r>
            <a:r>
              <a:rPr lang="en-US" sz="1500" b="1" u="sng" dirty="0" err="1"/>
              <a:t>kondisi</a:t>
            </a:r>
            <a:r>
              <a:rPr lang="en-US" sz="1500" b="1" u="sng" dirty="0"/>
              <a:t> 1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dirty="0" smtClean="0">
                <a:solidFill>
                  <a:srgbClr val="FF0000"/>
                </a:solidFill>
              </a:rPr>
              <a:t>Salah</a:t>
            </a:r>
            <a:r>
              <a:rPr lang="en-US" sz="1500" b="1" dirty="0" smtClean="0"/>
              <a:t>” </a:t>
            </a:r>
            <a:r>
              <a:rPr lang="en-US" sz="1500" dirty="0" smtClean="0"/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tidak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terpenuhi</a:t>
            </a:r>
            <a:r>
              <a:rPr lang="en-US" sz="1500" dirty="0" smtClean="0"/>
              <a:t>).</a:t>
            </a:r>
            <a:endParaRPr lang="id-ID" sz="1500" dirty="0" smtClean="0"/>
          </a:p>
          <a:p>
            <a:pPr lvl="0"/>
            <a:r>
              <a:rPr lang="en-US" altLang="ko-KR" sz="1500" b="1" i="1" dirty="0" smtClean="0">
                <a:solidFill>
                  <a:srgbClr val="00B0F0"/>
                </a:solidFill>
                <a:ea typeface="Times New Roman" pitchFamily="18" charset="0"/>
                <a:cs typeface="Times New Roman" pitchFamily="18" charset="0"/>
              </a:rPr>
              <a:t>- </a:t>
            </a:r>
            <a:r>
              <a:rPr lang="id-ID" altLang="ko-KR" sz="1500" b="1" i="1" dirty="0" smtClean="0">
                <a:solidFill>
                  <a:srgbClr val="00B0F0"/>
                </a:solidFill>
                <a:ea typeface="Times New Roman" pitchFamily="18" charset="0"/>
                <a:cs typeface="Times New Roman" pitchFamily="18" charset="0"/>
              </a:rPr>
              <a:t>Ekspresi </a:t>
            </a:r>
            <a:r>
              <a:rPr lang="id-ID" altLang="ko-KR" sz="1500" b="1" i="1" dirty="0">
                <a:solidFill>
                  <a:srgbClr val="00B0F0"/>
                </a:solidFill>
                <a:ea typeface="Times New Roman" pitchFamily="18" charset="0"/>
                <a:cs typeface="Times New Roman" pitchFamily="18" charset="0"/>
              </a:rPr>
              <a:t>1 </a:t>
            </a:r>
            <a:r>
              <a:rPr lang="en-US" altLang="ko-KR" sz="1500" b="1" i="1" dirty="0" smtClean="0">
                <a:solidFill>
                  <a:srgbClr val="00B0F0"/>
                </a:solidFill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1500" dirty="0" err="1" smtClean="0"/>
              <a:t>Rangkaian</a:t>
            </a:r>
            <a:r>
              <a:rPr lang="en-US" sz="1500" dirty="0" smtClean="0"/>
              <a:t> </a:t>
            </a:r>
            <a:r>
              <a:rPr lang="en-US" sz="1500" dirty="0" err="1" smtClean="0"/>
              <a:t>kode</a:t>
            </a:r>
            <a:r>
              <a:rPr lang="en-US" sz="1500" dirty="0" smtClean="0"/>
              <a:t> program (</a:t>
            </a:r>
            <a:r>
              <a:rPr lang="en-US" sz="1500" dirty="0" err="1" smtClean="0"/>
              <a:t>blok</a:t>
            </a:r>
            <a:r>
              <a:rPr lang="en-US" sz="1500" dirty="0" smtClean="0"/>
              <a:t> program) yang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b="1" dirty="0" err="1" smtClean="0"/>
              <a:t>dijalankan</a:t>
            </a:r>
            <a:r>
              <a:rPr lang="en-US" sz="1500" dirty="0" smtClean="0"/>
              <a:t>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1 </a:t>
            </a:r>
            <a:r>
              <a:rPr lang="en-US" sz="1500" b="1" u="sng" dirty="0" err="1" smtClean="0"/>
              <a:t>dan</a:t>
            </a:r>
            <a:r>
              <a:rPr lang="en-US" sz="1500" b="1" u="sng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2 </a:t>
            </a:r>
            <a:r>
              <a:rPr lang="en-US" sz="1500" dirty="0" err="1" smtClean="0"/>
              <a:t>bernilai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dirty="0" err="1" smtClean="0">
                <a:solidFill>
                  <a:srgbClr val="FF0000"/>
                </a:solidFill>
              </a:rPr>
              <a:t>Benar</a:t>
            </a:r>
            <a:r>
              <a:rPr lang="en-US" sz="1500" b="1" dirty="0" smtClean="0"/>
              <a:t>” </a:t>
            </a:r>
            <a:r>
              <a:rPr lang="en-US" sz="1500" dirty="0" smtClean="0"/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memenuhi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syarat</a:t>
            </a:r>
            <a:r>
              <a:rPr lang="en-US" sz="1500" dirty="0" smtClean="0"/>
              <a:t>).</a:t>
            </a:r>
            <a:endParaRPr lang="id-ID" sz="1500" dirty="0" smtClean="0"/>
          </a:p>
          <a:p>
            <a:pPr lvl="0"/>
            <a:r>
              <a:rPr lang="en-US" altLang="ko-KR" sz="1500" b="1" i="1" dirty="0" smtClean="0">
                <a:solidFill>
                  <a:srgbClr val="00B050"/>
                </a:solidFill>
                <a:ea typeface="Times New Roman" pitchFamily="18" charset="0"/>
                <a:cs typeface="Times New Roman" pitchFamily="18" charset="0"/>
              </a:rPr>
              <a:t>- </a:t>
            </a:r>
            <a:r>
              <a:rPr lang="id-ID" altLang="ko-KR" sz="1500" b="1" i="1" dirty="0" smtClean="0">
                <a:solidFill>
                  <a:srgbClr val="00B050"/>
                </a:solidFill>
                <a:ea typeface="Times New Roman" pitchFamily="18" charset="0"/>
                <a:cs typeface="Times New Roman" pitchFamily="18" charset="0"/>
              </a:rPr>
              <a:t>Ekspresi </a:t>
            </a:r>
            <a:r>
              <a:rPr lang="id-ID" altLang="ko-KR" sz="1500" b="1" i="1" dirty="0">
                <a:solidFill>
                  <a:srgbClr val="00B050"/>
                </a:solidFill>
                <a:ea typeface="Times New Roman" pitchFamily="18" charset="0"/>
                <a:cs typeface="Times New Roman" pitchFamily="18" charset="0"/>
              </a:rPr>
              <a:t>2 </a:t>
            </a:r>
            <a:r>
              <a:rPr lang="en-US" altLang="ko-KR" sz="1500" b="1" i="1" dirty="0" smtClean="0">
                <a:solidFill>
                  <a:srgbClr val="00B050"/>
                </a:solidFill>
                <a:ea typeface="Times New Roman" pitchFamily="18" charset="0"/>
                <a:cs typeface="Times New Roman" pitchFamily="18" charset="0"/>
              </a:rPr>
              <a:t> : </a:t>
            </a:r>
            <a:r>
              <a:rPr lang="en-US" sz="1500" dirty="0" err="1" smtClean="0"/>
              <a:t>Rangkaian</a:t>
            </a:r>
            <a:r>
              <a:rPr lang="en-US" sz="1500" dirty="0" smtClean="0"/>
              <a:t> </a:t>
            </a:r>
            <a:r>
              <a:rPr lang="en-US" sz="1500" dirty="0" err="1" smtClean="0"/>
              <a:t>kode</a:t>
            </a:r>
            <a:r>
              <a:rPr lang="en-US" sz="1500" dirty="0" smtClean="0"/>
              <a:t> program (</a:t>
            </a:r>
            <a:r>
              <a:rPr lang="en-US" sz="1500" dirty="0" err="1" smtClean="0"/>
              <a:t>blok</a:t>
            </a:r>
            <a:r>
              <a:rPr lang="en-US" sz="1500" dirty="0" smtClean="0"/>
              <a:t> program) yang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b="1" dirty="0" err="1" smtClean="0"/>
              <a:t>dijalankan</a:t>
            </a:r>
            <a:r>
              <a:rPr lang="en-US" sz="1500" dirty="0" smtClean="0"/>
              <a:t>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1</a:t>
            </a:r>
            <a:r>
              <a:rPr lang="en-US" sz="1500" dirty="0" smtClean="0"/>
              <a:t> </a:t>
            </a:r>
            <a:r>
              <a:rPr lang="en-US" sz="1500" dirty="0" err="1" smtClean="0"/>
              <a:t>bernilai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dirty="0" err="1" smtClean="0">
                <a:solidFill>
                  <a:srgbClr val="FF0000"/>
                </a:solidFill>
              </a:rPr>
              <a:t>Benar</a:t>
            </a:r>
            <a:r>
              <a:rPr lang="en-US" sz="1500" b="1" dirty="0" smtClean="0"/>
              <a:t>”</a:t>
            </a:r>
            <a:r>
              <a:rPr lang="en-US" sz="1500" dirty="0" smtClean="0"/>
              <a:t> (</a:t>
            </a:r>
            <a:r>
              <a:rPr lang="en-US" sz="1500" b="1" dirty="0" err="1" smtClean="0">
                <a:solidFill>
                  <a:srgbClr val="FF0000"/>
                </a:solidFill>
              </a:rPr>
              <a:t>memenuhi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syarat</a:t>
            </a:r>
            <a:r>
              <a:rPr lang="en-US" sz="1500" dirty="0" smtClean="0"/>
              <a:t>)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2</a:t>
            </a:r>
            <a:r>
              <a:rPr lang="en-US" sz="1500" dirty="0" smtClean="0"/>
              <a:t> </a:t>
            </a:r>
            <a:r>
              <a:rPr lang="en-US" sz="1500" dirty="0" err="1" smtClean="0"/>
              <a:t>bernilai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dirty="0" smtClean="0">
                <a:solidFill>
                  <a:srgbClr val="FF0000"/>
                </a:solidFill>
              </a:rPr>
              <a:t>Salah</a:t>
            </a:r>
            <a:r>
              <a:rPr lang="en-US" sz="1500" b="1" dirty="0" smtClean="0"/>
              <a:t>” </a:t>
            </a:r>
            <a:r>
              <a:rPr lang="en-US" sz="1500" dirty="0" smtClean="0"/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tidak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memenuhi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syarat</a:t>
            </a:r>
            <a:r>
              <a:rPr lang="en-US" sz="1500" dirty="0" smtClean="0"/>
              <a:t>).</a:t>
            </a:r>
            <a:endParaRPr lang="id-ID" sz="1500" dirty="0" smtClean="0"/>
          </a:p>
          <a:p>
            <a:pPr lvl="0"/>
            <a:r>
              <a:rPr lang="en-US" altLang="ko-KR" sz="1500" b="1" i="1" dirty="0" smtClean="0">
                <a:solidFill>
                  <a:schemeClr val="accent3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- </a:t>
            </a:r>
            <a:r>
              <a:rPr lang="id-ID" altLang="ko-KR" sz="1500" b="1" i="1" dirty="0" smtClean="0">
                <a:solidFill>
                  <a:schemeClr val="accent3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Ekspresi </a:t>
            </a:r>
            <a:r>
              <a:rPr lang="id-ID" altLang="ko-KR" sz="1500" b="1" i="1" dirty="0">
                <a:solidFill>
                  <a:schemeClr val="accent3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3 </a:t>
            </a:r>
            <a:r>
              <a:rPr lang="en-US" altLang="ko-KR" sz="1500" b="1" i="1" dirty="0" smtClean="0">
                <a:solidFill>
                  <a:schemeClr val="accent3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 : </a:t>
            </a:r>
            <a:r>
              <a:rPr lang="en-US" sz="1500" dirty="0" err="1" smtClean="0"/>
              <a:t>Rangkaian</a:t>
            </a:r>
            <a:r>
              <a:rPr lang="en-US" sz="1500" dirty="0" smtClean="0"/>
              <a:t> </a:t>
            </a:r>
            <a:r>
              <a:rPr lang="en-US" sz="1500" dirty="0" err="1" smtClean="0"/>
              <a:t>kode</a:t>
            </a:r>
            <a:r>
              <a:rPr lang="en-US" sz="1500" dirty="0" smtClean="0"/>
              <a:t> program (</a:t>
            </a:r>
            <a:r>
              <a:rPr lang="en-US" sz="1500" dirty="0" err="1" smtClean="0"/>
              <a:t>blok</a:t>
            </a:r>
            <a:r>
              <a:rPr lang="en-US" sz="1500" dirty="0" smtClean="0"/>
              <a:t> program) yang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dijalankan</a:t>
            </a:r>
            <a:r>
              <a:rPr lang="en-US" sz="1500" dirty="0" smtClean="0"/>
              <a:t>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1</a:t>
            </a:r>
            <a:r>
              <a:rPr lang="en-US" sz="1500" dirty="0" smtClean="0"/>
              <a:t> </a:t>
            </a:r>
            <a:r>
              <a:rPr lang="en-US" sz="1500" dirty="0" err="1" smtClean="0"/>
              <a:t>bernilai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u="sng" dirty="0" smtClean="0"/>
              <a:t>Salah</a:t>
            </a:r>
            <a:r>
              <a:rPr lang="en-US" sz="1500" b="1" dirty="0" smtClean="0"/>
              <a:t>” </a:t>
            </a:r>
            <a:r>
              <a:rPr lang="en-US" sz="1500" dirty="0" smtClean="0"/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tidak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memenuhi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syarat</a:t>
            </a:r>
            <a:r>
              <a:rPr lang="en-US" sz="1500" dirty="0" smtClean="0"/>
              <a:t>)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3 </a:t>
            </a:r>
            <a:r>
              <a:rPr lang="en-US" sz="1500" dirty="0" err="1" smtClean="0"/>
              <a:t>bernilai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dirty="0" err="1" smtClean="0">
                <a:solidFill>
                  <a:srgbClr val="FF0000"/>
                </a:solidFill>
              </a:rPr>
              <a:t>Benar</a:t>
            </a:r>
            <a:r>
              <a:rPr lang="en-US" sz="1500" b="1" dirty="0" smtClean="0"/>
              <a:t>” </a:t>
            </a:r>
            <a:r>
              <a:rPr lang="en-US" sz="1500" dirty="0" smtClean="0"/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memenuhi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syarat</a:t>
            </a:r>
            <a:r>
              <a:rPr lang="en-US" sz="1500" dirty="0" smtClean="0"/>
              <a:t>).</a:t>
            </a:r>
            <a:endParaRPr lang="id-ID" sz="1500" dirty="0" smtClean="0"/>
          </a:p>
          <a:p>
            <a:pPr lvl="0"/>
            <a:r>
              <a:rPr lang="en-US" altLang="ko-KR" sz="1500" b="1" i="1" dirty="0" smtClean="0">
                <a:solidFill>
                  <a:srgbClr val="FF00FF"/>
                </a:solidFill>
                <a:ea typeface="Times New Roman" pitchFamily="18" charset="0"/>
                <a:cs typeface="Times New Roman" pitchFamily="18" charset="0"/>
              </a:rPr>
              <a:t>- </a:t>
            </a:r>
            <a:r>
              <a:rPr lang="id-ID" altLang="ko-KR" sz="1500" b="1" i="1" dirty="0" smtClean="0">
                <a:solidFill>
                  <a:srgbClr val="FF00FF"/>
                </a:solidFill>
                <a:ea typeface="Times New Roman" pitchFamily="18" charset="0"/>
                <a:cs typeface="Times New Roman" pitchFamily="18" charset="0"/>
              </a:rPr>
              <a:t>Ekspresi </a:t>
            </a:r>
            <a:r>
              <a:rPr lang="id-ID" altLang="ko-KR" sz="1500" b="1" i="1" dirty="0">
                <a:solidFill>
                  <a:srgbClr val="FF00FF"/>
                </a:solidFill>
                <a:ea typeface="Times New Roman" pitchFamily="18" charset="0"/>
                <a:cs typeface="Times New Roman" pitchFamily="18" charset="0"/>
              </a:rPr>
              <a:t>4 </a:t>
            </a:r>
            <a:r>
              <a:rPr lang="en-US" altLang="ko-KR" sz="1500" b="1" i="1" dirty="0" smtClean="0">
                <a:solidFill>
                  <a:srgbClr val="FF00FF"/>
                </a:solidFill>
                <a:ea typeface="Times New Roman" pitchFamily="18" charset="0"/>
                <a:cs typeface="Times New Roman" pitchFamily="18" charset="0"/>
              </a:rPr>
              <a:t> : </a:t>
            </a:r>
            <a:r>
              <a:rPr lang="en-US" sz="1500" dirty="0" err="1" smtClean="0"/>
              <a:t>Rangkaian</a:t>
            </a:r>
            <a:r>
              <a:rPr lang="en-US" sz="1500" dirty="0" smtClean="0"/>
              <a:t> </a:t>
            </a:r>
            <a:r>
              <a:rPr lang="en-US" sz="1500" dirty="0" err="1" smtClean="0"/>
              <a:t>kode</a:t>
            </a:r>
            <a:r>
              <a:rPr lang="en-US" sz="1500" dirty="0" smtClean="0"/>
              <a:t> program (</a:t>
            </a:r>
            <a:r>
              <a:rPr lang="en-US" sz="1500" dirty="0" err="1" smtClean="0"/>
              <a:t>blok</a:t>
            </a:r>
            <a:r>
              <a:rPr lang="en-US" sz="1500" dirty="0" smtClean="0"/>
              <a:t> program) yang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dijalankan</a:t>
            </a:r>
            <a:r>
              <a:rPr lang="en-US" sz="1500" dirty="0" smtClean="0"/>
              <a:t>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1</a:t>
            </a:r>
            <a:r>
              <a:rPr lang="en-US" sz="1500" dirty="0" smtClean="0"/>
              <a:t> </a:t>
            </a:r>
            <a:r>
              <a:rPr lang="en-US" sz="1500" dirty="0" err="1" smtClean="0"/>
              <a:t>bernilai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dirty="0" smtClean="0">
                <a:solidFill>
                  <a:srgbClr val="FF0000"/>
                </a:solidFill>
              </a:rPr>
              <a:t>Salah</a:t>
            </a:r>
            <a:r>
              <a:rPr lang="en-US" sz="1500" b="1" dirty="0" smtClean="0"/>
              <a:t>” </a:t>
            </a:r>
            <a:r>
              <a:rPr lang="en-US" sz="1500" dirty="0" smtClean="0"/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tidak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memenuhi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syarat</a:t>
            </a:r>
            <a:r>
              <a:rPr lang="en-US" sz="1500" dirty="0" smtClean="0"/>
              <a:t>)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b="1" u="sng" dirty="0" err="1" smtClean="0"/>
              <a:t>kondisi</a:t>
            </a:r>
            <a:r>
              <a:rPr lang="en-US" sz="1500" b="1" u="sng" dirty="0" smtClean="0"/>
              <a:t> 3</a:t>
            </a:r>
            <a:r>
              <a:rPr lang="en-US" sz="1500" dirty="0" smtClean="0"/>
              <a:t> </a:t>
            </a:r>
            <a:r>
              <a:rPr lang="en-US" sz="1500" dirty="0" err="1" smtClean="0"/>
              <a:t>bernilai</a:t>
            </a:r>
            <a:r>
              <a:rPr lang="en-US" sz="1500" dirty="0" smtClean="0"/>
              <a:t> </a:t>
            </a:r>
            <a:r>
              <a:rPr lang="en-US" sz="1500" b="1" dirty="0" smtClean="0"/>
              <a:t>“</a:t>
            </a:r>
            <a:r>
              <a:rPr lang="en-US" sz="1500" b="1" dirty="0" smtClean="0">
                <a:solidFill>
                  <a:srgbClr val="FF0000"/>
                </a:solidFill>
              </a:rPr>
              <a:t>Salah</a:t>
            </a:r>
            <a:r>
              <a:rPr lang="en-US" sz="1500" b="1" dirty="0" smtClean="0"/>
              <a:t>” </a:t>
            </a:r>
            <a:r>
              <a:rPr lang="en-US" sz="1500" dirty="0" smtClean="0"/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tidak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memenuhi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</a:rPr>
              <a:t>syarat</a:t>
            </a:r>
            <a:r>
              <a:rPr lang="en-US" sz="1500" dirty="0" smtClean="0"/>
              <a:t>).</a:t>
            </a:r>
            <a:endParaRPr lang="id-ID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Percabangan  (frmStrukturKontrol)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07488" y="1052736"/>
            <a:ext cx="56010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id-ID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Ketikkan</a:t>
            </a:r>
            <a:r>
              <a:rPr lang="en-US" sz="1600" dirty="0" smtClean="0">
                <a:latin typeface="+mn-lt"/>
              </a:rPr>
              <a:t> program (</a:t>
            </a:r>
            <a:r>
              <a:rPr lang="en-US" sz="1600" dirty="0" err="1" smtClean="0">
                <a:latin typeface="+mn-lt"/>
              </a:rPr>
              <a:t>Dalam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Kotak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Merah</a:t>
            </a:r>
            <a:r>
              <a:rPr lang="en-US" sz="1600" dirty="0" smtClean="0">
                <a:latin typeface="+mn-lt"/>
              </a:rPr>
              <a:t>) </a:t>
            </a:r>
            <a:r>
              <a:rPr lang="en-US" sz="1600" dirty="0" err="1" smtClean="0">
                <a:latin typeface="+mn-lt"/>
              </a:rPr>
              <a:t>antara</a:t>
            </a:r>
            <a:r>
              <a:rPr lang="en-US" sz="1600" dirty="0" smtClean="0">
                <a:latin typeface="+mn-lt"/>
              </a:rPr>
              <a:t> Private Sub … End Sub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988840"/>
            <a:ext cx="3752893" cy="288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807" y="1484784"/>
            <a:ext cx="3579673" cy="5086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Menu </a:t>
            </a:r>
            <a:r>
              <a:rPr lang="id-ID" dirty="0" smtClean="0"/>
              <a:t>Struktur Kontrol.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Masukkan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Angka</a:t>
            </a:r>
            <a:r>
              <a:rPr lang="en-US" b="1" dirty="0" smtClean="0">
                <a:solidFill>
                  <a:srgbClr val="FF0000"/>
                </a:solidFill>
              </a:rPr>
              <a:t> 60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Nilai Akhir</a:t>
            </a:r>
            <a:r>
              <a:rPr lang="en-US" dirty="0" smtClean="0"/>
              <a:t>,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b="1" dirty="0" err="1" smtClean="0"/>
              <a:t>tombol</a:t>
            </a:r>
            <a:r>
              <a:rPr lang="en-US" dirty="0" smtClean="0"/>
              <a:t> </a:t>
            </a:r>
            <a:r>
              <a:rPr lang="id-ID" b="1" dirty="0" smtClean="0"/>
              <a:t>P R O S E S</a:t>
            </a:r>
            <a:r>
              <a:rPr lang="en-US" dirty="0" smtClean="0"/>
              <a:t>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Masukkan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88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Nilai Akhir</a:t>
            </a:r>
            <a:r>
              <a:rPr lang="en-US" dirty="0"/>
              <a:t>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id-ID" b="1" dirty="0"/>
              <a:t>P R O S E 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Masukkan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76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Nilai Akhir</a:t>
            </a:r>
            <a:r>
              <a:rPr lang="en-US" dirty="0"/>
              <a:t>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id-ID" b="1" dirty="0"/>
              <a:t>P R O S E 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Percabangan</a:t>
            </a:r>
            <a:r>
              <a:rPr lang="en-US" dirty="0" smtClean="0"/>
              <a:t> (IIF)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50411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penulisan</a:t>
            </a:r>
            <a:r>
              <a:rPr lang="en-US" b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b="1" dirty="0" smtClean="0"/>
              <a:t>If – Then – Else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tegak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vertikal</a:t>
            </a:r>
            <a:r>
              <a:rPr lang="en-US" dirty="0" smtClean="0"/>
              <a:t>. </a:t>
            </a:r>
            <a:endParaRPr lang="id-ID" dirty="0" smtClean="0"/>
          </a:p>
          <a:p>
            <a:pPr algn="just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semacam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b="1" dirty="0" err="1" smtClean="0"/>
              <a:t>banyak</a:t>
            </a:r>
            <a:r>
              <a:rPr lang="en-US" b="1" dirty="0" smtClean="0"/>
              <a:t> </a:t>
            </a:r>
            <a:r>
              <a:rPr lang="en-US" b="1" dirty="0" err="1" smtClean="0"/>
              <a:t>memakan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terulang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, </a:t>
            </a:r>
            <a:r>
              <a:rPr lang="en-US" dirty="0" err="1" smtClean="0"/>
              <a:t>apalagi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Nested If. </a:t>
            </a:r>
            <a:endParaRPr lang="id-ID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struktur</a:t>
            </a:r>
            <a:r>
              <a:rPr lang="en-US" b="1" dirty="0" smtClean="0">
                <a:solidFill>
                  <a:srgbClr val="FF0000"/>
                </a:solidFill>
              </a:rPr>
              <a:t> IIF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struktur</a:t>
            </a:r>
            <a:r>
              <a:rPr lang="en-US" b="1" dirty="0" smtClean="0">
                <a:solidFill>
                  <a:srgbClr val="FF0000"/>
                </a:solidFill>
              </a:rPr>
              <a:t> If – Then – else</a:t>
            </a:r>
            <a:r>
              <a:rPr lang="en-US" dirty="0" smtClean="0"/>
              <a:t> yang </a:t>
            </a:r>
            <a:r>
              <a:rPr lang="en-US" b="1" dirty="0" err="1" smtClean="0">
                <a:solidFill>
                  <a:srgbClr val="FF0000"/>
                </a:solidFill>
              </a:rPr>
              <a:t>bentuknya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datar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atau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horisontal</a:t>
            </a:r>
            <a:r>
              <a:rPr lang="en-US" dirty="0" smtClean="0"/>
              <a:t>. </a:t>
            </a:r>
            <a:endParaRPr lang="id-ID" dirty="0" smtClean="0"/>
          </a:p>
          <a:p>
            <a:pPr algn="just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err="1" smtClean="0"/>
              <a:t>penulisan</a:t>
            </a:r>
            <a:r>
              <a:rPr lang="en-US" b="1" dirty="0" smtClean="0"/>
              <a:t> IIF </a:t>
            </a:r>
            <a:r>
              <a:rPr lang="en-US" b="1" dirty="0" err="1" smtClean="0">
                <a:solidFill>
                  <a:srgbClr val="FF0000"/>
                </a:solidFill>
              </a:rPr>
              <a:t>butuh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variabel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menampung</a:t>
            </a:r>
            <a:r>
              <a:rPr lang="en-US" b="1" dirty="0" smtClean="0"/>
              <a:t> </a:t>
            </a:r>
            <a:r>
              <a:rPr lang="en-US" b="1" dirty="0" err="1" smtClean="0"/>
              <a:t>jawabannya</a:t>
            </a:r>
            <a:r>
              <a:rPr lang="en-US" dirty="0" smtClean="0"/>
              <a:t>. Dari </a:t>
            </a:r>
            <a:r>
              <a:rPr lang="en-US" b="1" dirty="0" err="1" smtClean="0"/>
              <a:t>segi</a:t>
            </a:r>
            <a:r>
              <a:rPr lang="en-US" b="1" dirty="0" smtClean="0"/>
              <a:t> </a:t>
            </a:r>
            <a:r>
              <a:rPr lang="en-US" b="1" dirty="0" err="1" smtClean="0"/>
              <a:t>kecepatan</a:t>
            </a:r>
            <a:r>
              <a:rPr lang="en-US" b="1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IIF </a:t>
            </a:r>
            <a:r>
              <a:rPr lang="en-US" b="1" dirty="0" err="1" smtClean="0">
                <a:solidFill>
                  <a:srgbClr val="FF0000"/>
                </a:solidFill>
              </a:rPr>
              <a:t>lebih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cepat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prosesnya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If – Then – Else.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Percabangan</a:t>
            </a:r>
            <a:r>
              <a:rPr lang="en-US" dirty="0" smtClean="0"/>
              <a:t> (IIF)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5041107"/>
          </a:xfrm>
        </p:spPr>
        <p:txBody>
          <a:bodyPr/>
          <a:lstStyle/>
          <a:p>
            <a:pPr algn="just"/>
            <a:endParaRPr lang="en-US" sz="1800" dirty="0" smtClean="0"/>
          </a:p>
          <a:p>
            <a:pPr algn="just"/>
            <a:endParaRPr lang="en-US" sz="3600" dirty="0"/>
          </a:p>
          <a:p>
            <a:pPr lvl="0" algn="just"/>
            <a:r>
              <a:rPr lang="en-US" b="1" i="1" dirty="0" err="1">
                <a:solidFill>
                  <a:srgbClr val="FFC000"/>
                </a:solidFill>
              </a:rPr>
              <a:t>kondisi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/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/</a:t>
            </a:r>
            <a:r>
              <a:rPr lang="en-US" dirty="0" err="1"/>
              <a:t>konstanta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&lt;, &gt;, =, &lt;&gt;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menghasilkan</a:t>
            </a:r>
            <a:r>
              <a:rPr lang="en-US" b="1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r>
              <a:rPr lang="en-US" b="1" dirty="0"/>
              <a:t>”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>
                <a:solidFill>
                  <a:srgbClr val="FF0000"/>
                </a:solidFill>
              </a:rPr>
              <a:t>Salah</a:t>
            </a:r>
            <a:r>
              <a:rPr lang="en-US" b="1" dirty="0"/>
              <a:t>”</a:t>
            </a:r>
            <a:r>
              <a:rPr lang="en-US" dirty="0"/>
              <a:t>.</a:t>
            </a:r>
          </a:p>
          <a:p>
            <a:pPr lvl="0" algn="just"/>
            <a:r>
              <a:rPr lang="en-US" b="1" i="1" dirty="0" err="1" smtClean="0">
                <a:solidFill>
                  <a:srgbClr val="00B0F0"/>
                </a:solidFill>
              </a:rPr>
              <a:t>Jawaban</a:t>
            </a:r>
            <a:r>
              <a:rPr lang="en-US" b="1" i="1" dirty="0" smtClean="0">
                <a:solidFill>
                  <a:srgbClr val="00B0F0"/>
                </a:solidFill>
              </a:rPr>
              <a:t> 1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r>
              <a:rPr lang="en-US" b="1" dirty="0"/>
              <a:t>”</a:t>
            </a:r>
            <a:r>
              <a:rPr lang="en-US" dirty="0"/>
              <a:t>.</a:t>
            </a:r>
            <a:endParaRPr lang="id-ID" dirty="0"/>
          </a:p>
          <a:p>
            <a:pPr lvl="0" algn="just"/>
            <a:r>
              <a:rPr lang="en-US" b="1" i="1" dirty="0" err="1">
                <a:solidFill>
                  <a:srgbClr val="00B050"/>
                </a:solidFill>
              </a:rPr>
              <a:t>Jawaban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>
                <a:solidFill>
                  <a:srgbClr val="FF0000"/>
                </a:solidFill>
              </a:rPr>
              <a:t>Salah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4753" name="Folded Corner 31"/>
          <p:cNvSpPr>
            <a:spLocks noChangeArrowheads="1"/>
          </p:cNvSpPr>
          <p:nvPr/>
        </p:nvSpPr>
        <p:spPr bwMode="auto">
          <a:xfrm>
            <a:off x="611560" y="1287829"/>
            <a:ext cx="6912768" cy="579866"/>
          </a:xfrm>
          <a:prstGeom prst="foldedCorner">
            <a:avLst>
              <a:gd name="adj" fmla="val 12398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Hasil </a:t>
            </a:r>
            <a:r>
              <a:rPr kumimoji="0" lang="id-ID" altLang="ko-KR" sz="2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= </a:t>
            </a:r>
            <a:r>
              <a:rPr kumimoji="0" lang="id-ID" altLang="ko-KR" sz="24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IIF</a:t>
            </a:r>
            <a:r>
              <a:rPr kumimoji="0" lang="id-ID" altLang="ko-KR" sz="2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id-ID" altLang="ko-KR" sz="2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jawaban 1</a:t>
            </a:r>
            <a:r>
              <a:rPr kumimoji="0" lang="id-ID" altLang="ko-KR" sz="2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jawaban 2</a:t>
            </a:r>
            <a:r>
              <a:rPr kumimoji="0" lang="id-ID" altLang="ko-KR" sz="2400" b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Percabangan  (frmStrukturKontrol)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91352" y="1162582"/>
            <a:ext cx="5067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id-ID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Ketikkan</a:t>
            </a:r>
            <a:r>
              <a:rPr lang="en-US" sz="1600" dirty="0" smtClean="0">
                <a:latin typeface="+mn-lt"/>
              </a:rPr>
              <a:t> program (</a:t>
            </a:r>
            <a:r>
              <a:rPr lang="en-US" sz="1600" dirty="0" err="1" smtClean="0">
                <a:latin typeface="+mn-lt"/>
              </a:rPr>
              <a:t>Dalam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Kotak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Merah</a:t>
            </a:r>
            <a:r>
              <a:rPr lang="en-US" sz="1600" dirty="0" smtClean="0">
                <a:latin typeface="+mn-lt"/>
              </a:rPr>
              <a:t>) </a:t>
            </a:r>
            <a:r>
              <a:rPr lang="en-US" sz="1600" dirty="0" err="1" smtClean="0">
                <a:latin typeface="+mn-lt"/>
              </a:rPr>
              <a:t>antara</a:t>
            </a:r>
            <a:r>
              <a:rPr lang="en-US" sz="1600" dirty="0" smtClean="0">
                <a:latin typeface="+mn-lt"/>
              </a:rPr>
              <a:t> Private Sub … End Sub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198563"/>
            <a:ext cx="3752476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78135"/>
            <a:ext cx="4608512" cy="4467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Menu </a:t>
            </a:r>
            <a:r>
              <a:rPr lang="id-ID" dirty="0" smtClean="0"/>
              <a:t>Struktur Kontrol.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Pilih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Angka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b="1" dirty="0" err="1" smtClean="0"/>
              <a:t>tombol</a:t>
            </a:r>
            <a:r>
              <a:rPr lang="en-US" b="1" dirty="0" smtClean="0"/>
              <a:t> </a:t>
            </a:r>
            <a:r>
              <a:rPr lang="id-ID" b="1" dirty="0" smtClean="0"/>
              <a:t>P R O S E S</a:t>
            </a:r>
            <a:r>
              <a:rPr lang="en-US" dirty="0" smtClean="0"/>
              <a:t>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Pilih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3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id-ID" b="1" dirty="0"/>
              <a:t>P R O S E 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Pembanding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270001"/>
            <a:ext cx="4536503" cy="43912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err="1" smtClean="0"/>
              <a:t>Merupakan</a:t>
            </a:r>
            <a:r>
              <a:rPr lang="en-US" sz="2200" dirty="0" smtClean="0"/>
              <a:t> operator yang </a:t>
            </a:r>
            <a:r>
              <a:rPr lang="en-US" sz="2200" b="1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membandingkan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suatu</a:t>
            </a:r>
            <a:r>
              <a:rPr lang="en-US" sz="2200" b="1" dirty="0" smtClean="0">
                <a:solidFill>
                  <a:srgbClr val="FF0000"/>
                </a:solidFill>
              </a:rPr>
              <a:t> data/</a:t>
            </a:r>
            <a:r>
              <a:rPr lang="en-US" sz="2200" b="1" dirty="0" err="1" smtClean="0">
                <a:solidFill>
                  <a:srgbClr val="FF0000"/>
                </a:solidFill>
              </a:rPr>
              <a:t>ekspresi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dengan</a:t>
            </a:r>
            <a:r>
              <a:rPr lang="en-US" sz="2200" b="1" dirty="0" smtClean="0">
                <a:solidFill>
                  <a:srgbClr val="FF0000"/>
                </a:solidFill>
              </a:rPr>
              <a:t> data/</a:t>
            </a:r>
            <a:r>
              <a:rPr lang="en-US" sz="2200" b="1" dirty="0" err="1" smtClean="0">
                <a:solidFill>
                  <a:srgbClr val="FF0000"/>
                </a:solidFill>
              </a:rPr>
              <a:t>ekspresi</a:t>
            </a:r>
            <a:r>
              <a:rPr lang="en-US" sz="2200" b="1" dirty="0" smtClean="0">
                <a:solidFill>
                  <a:srgbClr val="FF0000"/>
                </a:solidFill>
              </a:rPr>
              <a:t> lain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logika</a:t>
            </a:r>
            <a:r>
              <a:rPr lang="en-US" sz="2200" dirty="0" smtClean="0"/>
              <a:t>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Benar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atau</a:t>
            </a:r>
            <a:r>
              <a:rPr lang="en-US" sz="2200" b="1" dirty="0" smtClean="0">
                <a:solidFill>
                  <a:srgbClr val="FF0000"/>
                </a:solidFill>
              </a:rPr>
              <a:t> Salah</a:t>
            </a:r>
            <a:r>
              <a:rPr lang="en-US" sz="2200" dirty="0" smtClean="0"/>
              <a:t>. </a:t>
            </a:r>
          </a:p>
          <a:p>
            <a:r>
              <a:rPr lang="en-US" sz="2200" b="1" dirty="0" err="1" smtClean="0"/>
              <a:t>Syarat</a:t>
            </a:r>
            <a:r>
              <a:rPr lang="en-US" sz="2200" dirty="0" smtClean="0"/>
              <a:t> yang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dipenuhi</a:t>
            </a:r>
            <a:r>
              <a:rPr lang="en-US" sz="2200" dirty="0" smtClean="0"/>
              <a:t> agar </a:t>
            </a:r>
            <a:r>
              <a:rPr lang="en-US" sz="2200" dirty="0" err="1" smtClean="0"/>
              <a:t>kedua</a:t>
            </a:r>
            <a:r>
              <a:rPr lang="en-US" sz="2200" dirty="0" smtClean="0"/>
              <a:t> data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dibandingkan</a:t>
            </a:r>
            <a:r>
              <a:rPr lang="en-US" sz="2200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mempunyai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tipe</a:t>
            </a:r>
            <a:r>
              <a:rPr lang="en-US" sz="2200" b="1" dirty="0" smtClean="0">
                <a:solidFill>
                  <a:srgbClr val="FF0000"/>
                </a:solidFill>
              </a:rPr>
              <a:t> data yang </a:t>
            </a:r>
            <a:r>
              <a:rPr lang="en-US" sz="2200" b="1" dirty="0" err="1" smtClean="0">
                <a:solidFill>
                  <a:srgbClr val="FF0000"/>
                </a:solidFill>
              </a:rPr>
              <a:t>sama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Bentuk</a:t>
            </a:r>
            <a:r>
              <a:rPr lang="en-US" sz="2200" dirty="0" smtClean="0"/>
              <a:t> operator </a:t>
            </a:r>
            <a:r>
              <a:rPr lang="en-US" sz="2200" dirty="0" err="1" smtClean="0"/>
              <a:t>relasional</a:t>
            </a:r>
            <a:r>
              <a:rPr lang="en-US" sz="2200" dirty="0" smtClean="0"/>
              <a:t> / </a:t>
            </a:r>
            <a:r>
              <a:rPr lang="en-US" sz="2200" dirty="0" err="1" smtClean="0"/>
              <a:t>pembanding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dilihat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tabel</a:t>
            </a:r>
            <a:r>
              <a:rPr lang="en-US" sz="2200" dirty="0" smtClean="0"/>
              <a:t> </a:t>
            </a:r>
            <a:r>
              <a:rPr lang="en-US" sz="2200" dirty="0" err="1" smtClean="0"/>
              <a:t>berikut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88024" y="1484784"/>
          <a:ext cx="4012257" cy="367877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85884"/>
                <a:gridCol w="2726373"/>
              </a:tblGrid>
              <a:tr h="445996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Operasi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Calibri"/>
                          <a:cs typeface="Times New Roman"/>
                        </a:rPr>
                        <a:t>Sama dengan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latin typeface="Times New Roman"/>
                          <a:ea typeface="Calibri"/>
                          <a:cs typeface="Times New Roman"/>
                        </a:rPr>
                        <a:t>&lt;&gt;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Calibri"/>
                          <a:cs typeface="Times New Roman"/>
                        </a:rPr>
                        <a:t>Tidak sama dengan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latin typeface="Times New Roman"/>
                          <a:ea typeface="Calibri"/>
                          <a:cs typeface="Times New Roman"/>
                        </a:rPr>
                        <a:t>&lt;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Calibri"/>
                          <a:cs typeface="Times New Roman"/>
                        </a:rPr>
                        <a:t>Lebih kecil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latin typeface="Times New Roman"/>
                          <a:ea typeface="Calibri"/>
                          <a:cs typeface="Times New Roman"/>
                        </a:rPr>
                        <a:t>&gt;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Calibri"/>
                          <a:cs typeface="Times New Roman"/>
                        </a:rPr>
                        <a:t>Lebih besar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latin typeface="Times New Roman"/>
                          <a:ea typeface="Calibri"/>
                          <a:cs typeface="Times New Roman"/>
                        </a:rPr>
                        <a:t>&lt;=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Calibri"/>
                          <a:cs typeface="Times New Roman"/>
                        </a:rPr>
                        <a:t>Lebih kecil sama dengan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latin typeface="Times New Roman"/>
                          <a:ea typeface="Calibri"/>
                          <a:cs typeface="Times New Roman"/>
                        </a:rPr>
                        <a:t>&gt;=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Calibri"/>
                          <a:cs typeface="Times New Roman"/>
                        </a:rPr>
                        <a:t>Lebih besar sama dengan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7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latin typeface="Times New Roman"/>
                          <a:ea typeface="Calibri"/>
                          <a:cs typeface="Times New Roman"/>
                        </a:rPr>
                        <a:t>Like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Calibri"/>
                          <a:cs typeface="Times New Roman"/>
                        </a:rPr>
                        <a:t>Mempunyai ciri yang sesuai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b="1">
                          <a:latin typeface="Times New Roman"/>
                          <a:ea typeface="Calibri"/>
                          <a:cs typeface="Times New Roman"/>
                        </a:rPr>
                        <a:t>Is</a:t>
                      </a:r>
                      <a:endParaRPr lang="id-ID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Times New Roman"/>
                          <a:ea typeface="Calibri"/>
                          <a:cs typeface="Times New Roman"/>
                        </a:rPr>
                        <a:t>Sama referensi objek</a:t>
                      </a:r>
                      <a:endParaRPr lang="id-ID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986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Percabangan</a:t>
            </a:r>
            <a:r>
              <a:rPr lang="en-US" dirty="0"/>
              <a:t> </a:t>
            </a:r>
            <a:r>
              <a:rPr lang="en-US" dirty="0" smtClean="0"/>
              <a:t>(Select – Case)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70001"/>
            <a:ext cx="8856983" cy="2516189"/>
          </a:xfrm>
        </p:spPr>
        <p:txBody>
          <a:bodyPr/>
          <a:lstStyle/>
          <a:p>
            <a:pPr algn="just"/>
            <a:r>
              <a:rPr lang="en-US" sz="3200" b="1" dirty="0" err="1" smtClean="0"/>
              <a:t>Struktur</a:t>
            </a:r>
            <a:r>
              <a:rPr lang="en-US" sz="3200" b="1" dirty="0" smtClean="0"/>
              <a:t> Select Case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untuk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menjalankan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satu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blok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perintah</a:t>
            </a:r>
            <a:r>
              <a:rPr lang="en-US" sz="3200" dirty="0" smtClean="0"/>
              <a:t> yang </a:t>
            </a:r>
            <a:r>
              <a:rPr lang="en-US" sz="3200" b="1" dirty="0" err="1" smtClean="0">
                <a:solidFill>
                  <a:srgbClr val="FF0000"/>
                </a:solidFill>
              </a:rPr>
              <a:t>jumlahnya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banyak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bertingkat-tingkat</a:t>
            </a:r>
            <a:r>
              <a:rPr lang="id-ID" sz="3200" dirty="0" smtClean="0"/>
              <a:t>.</a:t>
            </a:r>
            <a:endParaRPr lang="id-ID" sz="3200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Percabangan</a:t>
            </a:r>
            <a:r>
              <a:rPr lang="en-US" dirty="0"/>
              <a:t> </a:t>
            </a:r>
            <a:r>
              <a:rPr lang="en-US" dirty="0" smtClean="0"/>
              <a:t>(Select – Case)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270001"/>
            <a:ext cx="4608512" cy="5111327"/>
          </a:xfrm>
        </p:spPr>
        <p:txBody>
          <a:bodyPr>
            <a:normAutofit fontScale="92500" lnSpcReduction="10000"/>
          </a:bodyPr>
          <a:lstStyle/>
          <a:p>
            <a:r>
              <a:rPr lang="id-ID" altLang="ko-KR" sz="2000" b="1" i="1" dirty="0" err="1" smtClean="0">
                <a:solidFill>
                  <a:srgbClr val="FFC000"/>
                </a:solidFill>
                <a:ea typeface="Times New Roman" pitchFamily="18" charset="0"/>
                <a:cs typeface="Times New Roman" pitchFamily="18" charset="0"/>
              </a:rPr>
              <a:t>tes_ekspresi</a:t>
            </a:r>
            <a:r>
              <a:rPr lang="en-US" altLang="ko-KR" sz="2000" b="1" i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2000" b="1" i="1" dirty="0" smtClean="0">
                <a:solidFill>
                  <a:srgbClr val="FFC000"/>
                </a:solidFill>
                <a:cs typeface="Arial" pitchFamily="34" charset="0"/>
              </a:rPr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string</a:t>
            </a:r>
            <a:r>
              <a:rPr lang="en-US" sz="2000" dirty="0" smtClean="0"/>
              <a:t>.</a:t>
            </a:r>
          </a:p>
          <a:p>
            <a:pPr lvl="0"/>
            <a:r>
              <a:rPr lang="id-ID" altLang="ko-KR" sz="2000" b="1" i="1" dirty="0">
                <a:solidFill>
                  <a:srgbClr val="FF00FF"/>
                </a:solidFill>
                <a:ea typeface="Times New Roman" pitchFamily="18" charset="0"/>
                <a:cs typeface="Times New Roman" pitchFamily="18" charset="0"/>
              </a:rPr>
              <a:t>ekspresi 1 </a:t>
            </a:r>
            <a:r>
              <a:rPr lang="en-US" altLang="ko-KR" sz="2000" b="1" i="1" dirty="0" smtClean="0">
                <a:solidFill>
                  <a:srgbClr val="FF00FF"/>
                </a:solidFill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proses </a:t>
            </a:r>
            <a:r>
              <a:rPr lang="en-US" sz="2000" dirty="0" err="1"/>
              <a:t>seleksi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tes_ekspresi</a:t>
            </a:r>
            <a:r>
              <a:rPr lang="en-US" sz="2000" dirty="0"/>
              <a:t>.</a:t>
            </a:r>
            <a:endParaRPr lang="id-ID" sz="2000" dirty="0"/>
          </a:p>
          <a:p>
            <a:pPr lvl="0"/>
            <a:r>
              <a:rPr lang="id-ID" altLang="ko-KR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ea typeface="Times New Roman" pitchFamily="18" charset="0"/>
                <a:cs typeface="Times New Roman" pitchFamily="18" charset="0"/>
              </a:rPr>
              <a:t>ekspresi 2 </a:t>
            </a:r>
            <a:r>
              <a:rPr lang="en-US" altLang="ko-KR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proses </a:t>
            </a:r>
            <a:r>
              <a:rPr lang="en-US" sz="2000" dirty="0" err="1"/>
              <a:t>seleksi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tes_ekspresi</a:t>
            </a:r>
            <a:r>
              <a:rPr lang="en-US" sz="2000" dirty="0"/>
              <a:t>.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paa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1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2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berbentuk</a:t>
            </a:r>
            <a:r>
              <a:rPr lang="en-US" sz="2000" dirty="0"/>
              <a:t> </a:t>
            </a:r>
            <a:r>
              <a:rPr lang="en-US" sz="2000" dirty="0" err="1"/>
              <a:t>konstanta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operator </a:t>
            </a:r>
            <a:r>
              <a:rPr lang="en-US" sz="2000" dirty="0" err="1" smtClean="0"/>
              <a:t>pembanding</a:t>
            </a:r>
            <a:endParaRPr lang="en-US" sz="2000" dirty="0" smtClean="0"/>
          </a:p>
          <a:p>
            <a:pPr lvl="0"/>
            <a:r>
              <a:rPr lang="id-ID" altLang="ko-KR" sz="2000" b="1" i="1" dirty="0">
                <a:solidFill>
                  <a:srgbClr val="00B0F0"/>
                </a:solidFill>
                <a:ea typeface="Times New Roman" pitchFamily="18" charset="0"/>
                <a:cs typeface="Times New Roman" pitchFamily="18" charset="0"/>
              </a:rPr>
              <a:t>blok perintah 1 </a:t>
            </a:r>
            <a:r>
              <a:rPr lang="en-US" altLang="ko-KR" sz="2000" b="1" i="1" dirty="0" smtClean="0">
                <a:solidFill>
                  <a:srgbClr val="00B0F0"/>
                </a:solidFill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1 </a:t>
            </a:r>
            <a:r>
              <a:rPr lang="en-US" sz="2000" dirty="0" err="1"/>
              <a:t>terpenuhi</a:t>
            </a:r>
            <a:r>
              <a:rPr lang="en-US" sz="2000" dirty="0" smtClean="0"/>
              <a:t>.</a:t>
            </a:r>
          </a:p>
          <a:p>
            <a:pPr lvl="0"/>
            <a:r>
              <a:rPr lang="id-ID" altLang="ko-KR" sz="2000" b="1" i="1" dirty="0">
                <a:solidFill>
                  <a:srgbClr val="00B050"/>
                </a:solidFill>
                <a:ea typeface="Times New Roman" pitchFamily="18" charset="0"/>
                <a:cs typeface="Times New Roman" pitchFamily="18" charset="0"/>
              </a:rPr>
              <a:t>blok perintah 2 </a:t>
            </a:r>
            <a:r>
              <a:rPr lang="en-US" altLang="ko-KR" sz="2000" b="1" i="1" dirty="0" smtClean="0">
                <a:solidFill>
                  <a:srgbClr val="00B050"/>
                </a:solidFill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2 </a:t>
            </a:r>
            <a:r>
              <a:rPr lang="en-US" sz="2000" dirty="0" err="1"/>
              <a:t>terpenuhi</a:t>
            </a:r>
            <a:r>
              <a:rPr lang="en-US" sz="2000" dirty="0" smtClean="0"/>
              <a:t>.</a:t>
            </a:r>
          </a:p>
          <a:p>
            <a:pPr lvl="0"/>
            <a:r>
              <a:rPr lang="id-ID" altLang="ko-KR" sz="2000" b="1" i="1" dirty="0">
                <a:solidFill>
                  <a:srgbClr val="C00000"/>
                </a:solidFill>
                <a:ea typeface="Times New Roman" pitchFamily="18" charset="0"/>
                <a:cs typeface="Times New Roman" pitchFamily="18" charset="0"/>
              </a:rPr>
              <a:t>blok perintah 3 </a:t>
            </a:r>
            <a:r>
              <a:rPr lang="en-US" altLang="ko-KR" sz="2000" b="1" i="1" dirty="0" smtClean="0">
                <a:solidFill>
                  <a:srgbClr val="C00000"/>
                </a:solidFill>
                <a:ea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3 </a:t>
            </a:r>
            <a:r>
              <a:rPr lang="en-US" sz="2000" dirty="0" err="1"/>
              <a:t>terpenuhi</a:t>
            </a:r>
            <a:r>
              <a:rPr lang="en-US" sz="2000" dirty="0"/>
              <a:t>.</a:t>
            </a:r>
            <a:endParaRPr lang="id-ID" sz="2000" dirty="0"/>
          </a:p>
          <a:p>
            <a:pPr lvl="0"/>
            <a:endParaRPr lang="id-ID" sz="2000" dirty="0"/>
          </a:p>
          <a:p>
            <a:pPr lvl="0"/>
            <a:endParaRPr lang="id-ID" sz="2000" dirty="0"/>
          </a:p>
          <a:p>
            <a:pPr lvl="0"/>
            <a:endParaRPr lang="id-ID" sz="2000" dirty="0"/>
          </a:p>
          <a:p>
            <a:endParaRPr lang="id-ID" sz="2000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5777" name="Folded Corner 33"/>
          <p:cNvSpPr>
            <a:spLocks noChangeArrowheads="1"/>
          </p:cNvSpPr>
          <p:nvPr/>
        </p:nvSpPr>
        <p:spPr bwMode="auto">
          <a:xfrm>
            <a:off x="323528" y="1412776"/>
            <a:ext cx="3888432" cy="2571768"/>
          </a:xfrm>
          <a:prstGeom prst="foldedCorner">
            <a:avLst>
              <a:gd name="adj" fmla="val 5713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Select</a:t>
            </a:r>
            <a:r>
              <a:rPr kumimoji="0" lang="id-ID" altLang="ko-KR" sz="20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Case</a:t>
            </a:r>
            <a:r>
              <a:rPr kumimoji="0" lang="id-ID" altLang="ko-KR" sz="20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b="1" i="1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tes_ekspresi</a:t>
            </a:r>
            <a:endParaRPr kumimoji="0" lang="id-ID" altLang="ko-KR" sz="2000" b="1" i="1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sz="20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Case</a:t>
            </a: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1</a:t>
            </a:r>
            <a:endParaRPr kumimoji="0" lang="id-ID" altLang="ko-KR" sz="2000" b="1" i="1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blok perintah 1 </a:t>
            </a: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…</a:t>
            </a:r>
            <a:endParaRPr kumimoji="0" lang="id-ID" altLang="ko-KR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sz="20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Case</a:t>
            </a: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ekspresi 2</a:t>
            </a:r>
            <a:endParaRPr kumimoji="0" lang="id-ID" altLang="ko-KR" sz="2000" b="1" i="1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blok perintah 2 </a:t>
            </a: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…</a:t>
            </a:r>
            <a:endParaRPr kumimoji="0" lang="id-ID" altLang="ko-KR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sz="20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Case</a:t>
            </a:r>
            <a:r>
              <a:rPr kumimoji="0" lang="id-ID" altLang="ko-KR" sz="20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endParaRPr kumimoji="0" lang="id-ID" altLang="ko-KR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blok perintah 3 </a:t>
            </a:r>
            <a:r>
              <a:rPr kumimoji="0" lang="id-ID" altLang="ko-KR" sz="200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…</a:t>
            </a:r>
            <a:endParaRPr kumimoji="0" lang="id-ID" altLang="ko-KR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</a:t>
            </a:r>
            <a:r>
              <a:rPr kumimoji="0" lang="id-ID" altLang="ko-KR" sz="2000" b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b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Select</a:t>
            </a:r>
            <a:endParaRPr kumimoji="0" lang="id-ID" altLang="ko-KR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Percabangan  (frmStrukturKontrol)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44896" y="1124744"/>
            <a:ext cx="51138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id-ID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Ketikkan</a:t>
            </a:r>
            <a:r>
              <a:rPr lang="en-US" sz="1600" dirty="0" smtClean="0">
                <a:latin typeface="+mn-lt"/>
              </a:rPr>
              <a:t> program (</a:t>
            </a:r>
            <a:r>
              <a:rPr lang="en-US" sz="1600" dirty="0" err="1" smtClean="0">
                <a:latin typeface="+mn-lt"/>
              </a:rPr>
              <a:t>Dalam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Kotak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Merah</a:t>
            </a:r>
            <a:r>
              <a:rPr lang="en-US" sz="1600" dirty="0" smtClean="0">
                <a:latin typeface="+mn-lt"/>
              </a:rPr>
              <a:t>) </a:t>
            </a:r>
            <a:r>
              <a:rPr lang="en-US" sz="1600" dirty="0" err="1" smtClean="0">
                <a:latin typeface="+mn-lt"/>
              </a:rPr>
              <a:t>antara</a:t>
            </a:r>
            <a:r>
              <a:rPr lang="en-US" sz="1600" dirty="0" smtClean="0">
                <a:latin typeface="+mn-lt"/>
              </a:rPr>
              <a:t> Private Sub … End Sub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198563"/>
            <a:ext cx="3752476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1735903"/>
            <a:ext cx="4392488" cy="4685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Menu </a:t>
            </a:r>
            <a:r>
              <a:rPr lang="id-ID" dirty="0" smtClean="0"/>
              <a:t>Struktur Kontrol.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Masukkan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Angka</a:t>
            </a:r>
            <a:r>
              <a:rPr lang="en-US" b="1" dirty="0" smtClean="0">
                <a:solidFill>
                  <a:srgbClr val="FF0000"/>
                </a:solidFill>
              </a:rPr>
              <a:t> 4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,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b="1" dirty="0" err="1" smtClean="0"/>
              <a:t>tombol</a:t>
            </a:r>
            <a:r>
              <a:rPr lang="en-US" b="1" dirty="0" smtClean="0"/>
              <a:t> </a:t>
            </a:r>
            <a:r>
              <a:rPr lang="id-ID" b="1" dirty="0" smtClean="0"/>
              <a:t>P R O S E S</a:t>
            </a:r>
            <a:r>
              <a:rPr lang="en-US" dirty="0" smtClean="0"/>
              <a:t>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Masukkan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9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id-ID" b="1" dirty="0"/>
              <a:t>P R O S E 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Masukkan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1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id-ID" b="1" dirty="0"/>
              <a:t>P R O S E S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270001"/>
            <a:ext cx="4608512" cy="4730767"/>
          </a:xfrm>
        </p:spPr>
        <p:txBody>
          <a:bodyPr/>
          <a:lstStyle/>
          <a:p>
            <a:r>
              <a:rPr lang="en-US" sz="2600" dirty="0" err="1" smtClean="0"/>
              <a:t>Merupakan</a:t>
            </a:r>
            <a:r>
              <a:rPr lang="en-US" sz="2600" dirty="0" smtClean="0"/>
              <a:t> operator yang </a:t>
            </a:r>
            <a:r>
              <a:rPr lang="en-US" sz="2600" b="1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mengekspresikan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satu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atau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lebih</a:t>
            </a:r>
            <a:r>
              <a:rPr lang="en-US" sz="2600" b="1" dirty="0" smtClean="0">
                <a:solidFill>
                  <a:srgbClr val="FF0000"/>
                </a:solidFill>
              </a:rPr>
              <a:t> data (</a:t>
            </a:r>
            <a:r>
              <a:rPr lang="en-US" sz="2600" b="1" dirty="0" err="1" smtClean="0">
                <a:solidFill>
                  <a:srgbClr val="FF0000"/>
                </a:solidFill>
              </a:rPr>
              <a:t>ekspresi</a:t>
            </a:r>
            <a:r>
              <a:rPr lang="en-US" sz="2600" b="1" dirty="0" smtClean="0">
                <a:solidFill>
                  <a:srgbClr val="FF0000"/>
                </a:solidFill>
              </a:rPr>
              <a:t>) </a:t>
            </a:r>
            <a:r>
              <a:rPr lang="en-US" sz="2600" b="1" dirty="0" err="1" smtClean="0">
                <a:solidFill>
                  <a:srgbClr val="FF0000"/>
                </a:solidFill>
              </a:rPr>
              <a:t>logika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boolean</a:t>
            </a:r>
            <a:r>
              <a:rPr lang="en-US" sz="2600" dirty="0" smtClean="0"/>
              <a:t> yang </a:t>
            </a:r>
            <a:r>
              <a:rPr lang="en-US" sz="2600" b="1" dirty="0" err="1" smtClean="0">
                <a:solidFill>
                  <a:srgbClr val="FF0000"/>
                </a:solidFill>
              </a:rPr>
              <a:t>menghasilkan</a:t>
            </a:r>
            <a:r>
              <a:rPr lang="en-US" sz="2600" b="1" dirty="0" smtClean="0">
                <a:solidFill>
                  <a:srgbClr val="FF0000"/>
                </a:solidFill>
              </a:rPr>
              <a:t> data </a:t>
            </a:r>
            <a:r>
              <a:rPr lang="en-US" sz="2600" b="1" dirty="0" err="1" smtClean="0">
                <a:solidFill>
                  <a:srgbClr val="FF0000"/>
                </a:solidFill>
              </a:rPr>
              <a:t>logika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baru</a:t>
            </a:r>
            <a:r>
              <a:rPr lang="en-US" sz="2600" dirty="0" smtClean="0"/>
              <a:t>. </a:t>
            </a:r>
          </a:p>
          <a:p>
            <a:r>
              <a:rPr lang="en-US" sz="2600" dirty="0" err="1" smtClean="0"/>
              <a:t>Berikut</a:t>
            </a:r>
            <a:r>
              <a:rPr lang="en-US" sz="2600" dirty="0" smtClean="0"/>
              <a:t>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 err="1" smtClean="0"/>
              <a:t>tabel</a:t>
            </a:r>
            <a:r>
              <a:rPr lang="en-US" sz="2600" dirty="0" smtClean="0"/>
              <a:t> </a:t>
            </a:r>
            <a:r>
              <a:rPr lang="en-US" sz="2600" dirty="0" err="1" smtClean="0"/>
              <a:t>logika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hirarki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atas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bawah</a:t>
            </a:r>
            <a:r>
              <a:rPr lang="en-US" sz="2600" dirty="0" smtClean="0"/>
              <a:t>:</a:t>
            </a:r>
            <a:endParaRPr lang="id-ID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628" y="1643050"/>
          <a:ext cx="3714776" cy="3200400"/>
        </p:xfrm>
        <a:graphic>
          <a:graphicData uri="http://schemas.openxmlformats.org/drawingml/2006/table">
            <a:tbl>
              <a:tblPr/>
              <a:tblGrid>
                <a:gridCol w="1500198"/>
                <a:gridCol w="2214578"/>
              </a:tblGrid>
              <a:tr h="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Operasi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latin typeface="Times New Roman"/>
                          <a:ea typeface="Calibri"/>
                          <a:cs typeface="Times New Roman"/>
                        </a:rPr>
                        <a:t>And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Dan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latin typeface="Times New Roman"/>
                          <a:ea typeface="Calibri"/>
                          <a:cs typeface="Times New Roman"/>
                        </a:rPr>
                        <a:t>Or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Atau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latin typeface="Times New Roman"/>
                          <a:ea typeface="Calibri"/>
                          <a:cs typeface="Times New Roman"/>
                        </a:rPr>
                        <a:t>Not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Tidak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latin typeface="Times New Roman"/>
                          <a:ea typeface="Calibri"/>
                          <a:cs typeface="Times New Roman"/>
                        </a:rPr>
                        <a:t>Xor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Exclusive Or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latin typeface="Times New Roman"/>
                          <a:ea typeface="Calibri"/>
                          <a:cs typeface="Times New Roman"/>
                        </a:rPr>
                        <a:t>AndAlso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/>
                          <a:ea typeface="Calibri"/>
                          <a:cs typeface="Times New Roman"/>
                        </a:rPr>
                        <a:t>Dan – Juga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latin typeface="Times New Roman"/>
                          <a:ea typeface="Calibri"/>
                          <a:cs typeface="Times New Roman"/>
                        </a:rPr>
                        <a:t>OrElse</a:t>
                      </a:r>
                      <a:endParaRPr lang="id-ID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/>
                          <a:ea typeface="Calibri"/>
                          <a:cs typeface="Times New Roman"/>
                        </a:rPr>
                        <a:t>Atau – Tidak</a:t>
                      </a:r>
                      <a:endParaRPr lang="id-ID" sz="2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5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-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70001"/>
            <a:ext cx="8568951" cy="4895850"/>
          </a:xfrm>
        </p:spPr>
        <p:txBody>
          <a:bodyPr/>
          <a:lstStyle/>
          <a:p>
            <a:pPr algn="just"/>
            <a:r>
              <a:rPr lang="en-US" b="1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b="1" dirty="0"/>
              <a:t>operator </a:t>
            </a:r>
            <a:r>
              <a:rPr lang="en-US" b="1" dirty="0" smtClean="0"/>
              <a:t>AND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kedua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ekspresi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bernilai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)</a:t>
            </a:r>
            <a:endParaRPr lang="id-ID" dirty="0"/>
          </a:p>
          <a:p>
            <a:pPr algn="just"/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id-ID" dirty="0"/>
              <a:t>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55576" y="4090866"/>
          <a:ext cx="3446780" cy="2057400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343660"/>
                <a:gridCol w="1343660"/>
                <a:gridCol w="75946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 2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Flase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Flase</a:t>
                      </a:r>
                      <a:endParaRPr lang="id-ID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40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-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70001"/>
            <a:ext cx="8568951" cy="4895850"/>
          </a:xfrm>
        </p:spPr>
        <p:txBody>
          <a:bodyPr/>
          <a:lstStyle/>
          <a:p>
            <a:pPr algn="just"/>
            <a:r>
              <a:rPr lang="en-US" b="1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b="1" dirty="0"/>
              <a:t>operator </a:t>
            </a:r>
            <a:r>
              <a:rPr lang="en-US" b="1" dirty="0" smtClean="0"/>
              <a:t>OR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salah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satu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ekspresi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hasilnya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benar</a:t>
            </a:r>
            <a:r>
              <a:rPr lang="en-US" dirty="0" smtClean="0"/>
              <a:t>.</a:t>
            </a:r>
            <a:endParaRPr lang="id-ID" dirty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55576" y="3717926"/>
          <a:ext cx="3446780" cy="2057400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343660"/>
                <a:gridCol w="1343660"/>
                <a:gridCol w="75946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 2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Flase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2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-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70001"/>
            <a:ext cx="8568951" cy="4895850"/>
          </a:xfrm>
        </p:spPr>
        <p:txBody>
          <a:bodyPr/>
          <a:lstStyle/>
          <a:p>
            <a:pPr algn="just"/>
            <a:r>
              <a:rPr lang="en-US" b="1" dirty="0" err="1"/>
              <a:t>Hasil</a:t>
            </a:r>
            <a:r>
              <a:rPr lang="en-US" dirty="0"/>
              <a:t> proses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b="1" dirty="0"/>
              <a:t>operator </a:t>
            </a:r>
            <a:r>
              <a:rPr lang="en-US" b="1" dirty="0" smtClean="0"/>
              <a:t>XOR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kedua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ekspresi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bernilai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b="1" dirty="0" err="1">
                <a:solidFill>
                  <a:srgbClr val="FF0000"/>
                </a:solidFill>
              </a:rPr>
              <a:t>atau</a:t>
            </a:r>
            <a:r>
              <a:rPr lang="en-US" b="1" dirty="0">
                <a:solidFill>
                  <a:srgbClr val="FF0000"/>
                </a:solidFill>
              </a:rPr>
              <a:t> False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Salah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).</a:t>
            </a:r>
            <a:endParaRPr lang="id-ID" dirty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5576" y="4100915"/>
          <a:ext cx="3446780" cy="2057400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343660"/>
                <a:gridCol w="1343660"/>
                <a:gridCol w="75946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Flase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3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- </a:t>
            </a:r>
            <a:r>
              <a:rPr lang="en-US" dirty="0" err="1" smtClean="0"/>
              <a:t>AndAlso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70001"/>
            <a:ext cx="8568951" cy="316711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Operator </a:t>
            </a:r>
            <a:r>
              <a:rPr lang="en-US" dirty="0" err="1"/>
              <a:t>AndAlso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sampai</a:t>
            </a:r>
            <a:r>
              <a:rPr lang="en-US" b="1" dirty="0"/>
              <a:t> </a:t>
            </a:r>
            <a:r>
              <a:rPr lang="en-US" dirty="0" err="1"/>
              <a:t>megetahui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kondisi</a:t>
            </a:r>
            <a:r>
              <a:rPr lang="en-US" b="1" dirty="0">
                <a:solidFill>
                  <a:srgbClr val="FF0000"/>
                </a:solidFill>
              </a:rPr>
              <a:t> “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r>
              <a:rPr lang="en-US" b="1" dirty="0">
                <a:solidFill>
                  <a:srgbClr val="FF0000"/>
                </a:solidFill>
              </a:rPr>
              <a:t>”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) </a:t>
            </a:r>
            <a:r>
              <a:rPr lang="en-US" b="1" dirty="0" err="1"/>
              <a:t>atau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“Salah”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) </a:t>
            </a:r>
            <a:r>
              <a:rPr lang="en-US" b="1" dirty="0" err="1">
                <a:solidFill>
                  <a:srgbClr val="FF0000"/>
                </a:solidFill>
              </a:rPr>
              <a:t>saja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AndAlso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“</a:t>
            </a:r>
            <a:r>
              <a:rPr lang="en-US" dirty="0" err="1"/>
              <a:t>Benar</a:t>
            </a:r>
            <a:r>
              <a:rPr lang="en-US" dirty="0"/>
              <a:t>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1 </a:t>
            </a:r>
            <a:r>
              <a:rPr lang="en-US" dirty="0" err="1"/>
              <a:t>bernilai</a:t>
            </a:r>
            <a:r>
              <a:rPr lang="en-US" dirty="0"/>
              <a:t> “</a:t>
            </a:r>
            <a:r>
              <a:rPr lang="en-US" dirty="0" err="1"/>
              <a:t>Benar</a:t>
            </a:r>
            <a:r>
              <a:rPr lang="en-US" dirty="0"/>
              <a:t>”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2 </a:t>
            </a:r>
            <a:r>
              <a:rPr lang="en-US" dirty="0" err="1"/>
              <a:t>bernilai</a:t>
            </a:r>
            <a:r>
              <a:rPr lang="en-US" dirty="0"/>
              <a:t> “</a:t>
            </a:r>
            <a:r>
              <a:rPr lang="en-US" dirty="0" err="1"/>
              <a:t>Benar</a:t>
            </a:r>
            <a:r>
              <a:rPr lang="en-US" dirty="0"/>
              <a:t>” </a:t>
            </a:r>
            <a:r>
              <a:rPr lang="en-US" dirty="0" err="1"/>
              <a:t>juga</a:t>
            </a:r>
            <a:endParaRPr lang="id-ID" dirty="0"/>
          </a:p>
          <a:p>
            <a:pPr algn="just"/>
            <a:r>
              <a:rPr lang="en-US" dirty="0"/>
              <a:t>Proses </a:t>
            </a:r>
            <a:r>
              <a:rPr lang="en-US" b="1" dirty="0" err="1"/>
              <a:t>pengujian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dihentikan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ekspresi</a:t>
            </a:r>
            <a:r>
              <a:rPr lang="en-US" b="1" dirty="0">
                <a:solidFill>
                  <a:srgbClr val="FF0000"/>
                </a:solidFill>
              </a:rPr>
              <a:t> 2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terpenuhi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2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id-ID" dirty="0"/>
          </a:p>
          <a:p>
            <a:pPr algn="just"/>
            <a:r>
              <a:rPr lang="en-US" b="1" dirty="0" smtClean="0"/>
              <a:t>Operator </a:t>
            </a:r>
            <a:r>
              <a:rPr lang="en-US" b="1" dirty="0"/>
              <a:t>And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menguji</a:t>
            </a:r>
            <a:r>
              <a:rPr lang="en-US" b="1" dirty="0"/>
              <a:t> </a:t>
            </a:r>
            <a:r>
              <a:rPr lang="en-US" b="1" dirty="0" err="1"/>
              <a:t>seluruh</a:t>
            </a:r>
            <a:r>
              <a:rPr lang="en-US" b="1" dirty="0"/>
              <a:t> </a:t>
            </a:r>
            <a:r>
              <a:rPr lang="en-US" b="1" dirty="0" err="1"/>
              <a:t>ekspresi</a:t>
            </a:r>
            <a:r>
              <a:rPr lang="en-US" b="1" dirty="0"/>
              <a:t> </a:t>
            </a:r>
            <a:r>
              <a:rPr lang="en-US" dirty="0" err="1"/>
              <a:t>sedangkan</a:t>
            </a:r>
            <a:r>
              <a:rPr lang="en-US" dirty="0"/>
              <a:t> operator </a:t>
            </a:r>
            <a:r>
              <a:rPr lang="en-US" b="1" dirty="0" err="1">
                <a:solidFill>
                  <a:srgbClr val="FF0000"/>
                </a:solidFill>
              </a:rPr>
              <a:t>AndAlso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endParaRPr lang="id-ID" b="1" dirty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3568" y="4365104"/>
          <a:ext cx="3933571" cy="1645920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343660"/>
                <a:gridCol w="1830451"/>
                <a:gridCol w="75946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Flase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dievaluasi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Flase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0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- </a:t>
            </a:r>
            <a:r>
              <a:rPr lang="en-US" dirty="0" err="1" smtClean="0"/>
              <a:t>OrElse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70001"/>
            <a:ext cx="8568951" cy="316711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operator </a:t>
            </a:r>
            <a:r>
              <a:rPr lang="en-US" b="1" dirty="0" err="1"/>
              <a:t>OrElse</a:t>
            </a:r>
            <a:r>
              <a:rPr lang="en-US" b="1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“Salah”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ekspresinya</a:t>
            </a:r>
            <a:r>
              <a:rPr lang="en-US" b="1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“Salah”</a:t>
            </a:r>
            <a:endParaRPr lang="id-ID" b="1" dirty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5576" y="3284984"/>
          <a:ext cx="3933571" cy="1645920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/>
              </a:tblPr>
              <a:tblGrid>
                <a:gridCol w="1343660"/>
                <a:gridCol w="1830451"/>
                <a:gridCol w="75946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Ekspresi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dievaluasi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Flase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True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Flase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ap="flat" cmpd="sng" algn="ctr">
                      <a:solidFill>
                        <a:srgbClr val="4F81BD"/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Flase</a:t>
                      </a:r>
                      <a:endParaRPr lang="id-ID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149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2568</TotalTime>
  <Words>2014</Words>
  <Application>Microsoft Office PowerPoint</Application>
  <PresentationFormat>On-screen Show (4:3)</PresentationFormat>
  <Paragraphs>287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Pemrograman Visual</vt:lpstr>
      <vt:lpstr>Review Pertemuan 2-5</vt:lpstr>
      <vt:lpstr>Operator Pembanding</vt:lpstr>
      <vt:lpstr>Operator Logika</vt:lpstr>
      <vt:lpstr>Operator Logika - AND</vt:lpstr>
      <vt:lpstr>Operator Logika - OR</vt:lpstr>
      <vt:lpstr>Operator Logika - XOR</vt:lpstr>
      <vt:lpstr>Operator Logika - AndAlso</vt:lpstr>
      <vt:lpstr>Operator Logika - OrElse</vt:lpstr>
      <vt:lpstr>Percabangan</vt:lpstr>
      <vt:lpstr>Percabangan</vt:lpstr>
      <vt:lpstr>Percabangan (If – Then)</vt:lpstr>
      <vt:lpstr>Percabangan (If – Then)</vt:lpstr>
      <vt:lpstr>Program Percabangan  (frmStrukturKontrol)</vt:lpstr>
      <vt:lpstr>Question Part 1</vt:lpstr>
      <vt:lpstr>Percabangan (If – Then – Else)</vt:lpstr>
      <vt:lpstr>Percabangan (If – Then – Else)</vt:lpstr>
      <vt:lpstr>Program Percabangan  (frmStrukturKontrol)</vt:lpstr>
      <vt:lpstr>Question Part 2</vt:lpstr>
      <vt:lpstr>Percabangan (Nested If)</vt:lpstr>
      <vt:lpstr>Program Percabangan  (frmStrukturKontrol)</vt:lpstr>
      <vt:lpstr>Question Part 3</vt:lpstr>
      <vt:lpstr>Percabangan (Nested If)</vt:lpstr>
      <vt:lpstr>Program Percabangan  (frmStrukturKontrol)</vt:lpstr>
      <vt:lpstr>Question Part 4</vt:lpstr>
      <vt:lpstr>Percabangan (IIF)</vt:lpstr>
      <vt:lpstr>Percabangan (IIF)</vt:lpstr>
      <vt:lpstr>Program Percabangan  (frmStrukturKontrol)</vt:lpstr>
      <vt:lpstr>Question Part 5</vt:lpstr>
      <vt:lpstr>Percabangan (Select – Case)</vt:lpstr>
      <vt:lpstr>Percabangan (Select – Case)</vt:lpstr>
      <vt:lpstr>Program Percabangan  (frmStrukturKontrol)</vt:lpstr>
      <vt:lpstr>Question Part 6</vt:lpstr>
      <vt:lpstr>~ Selesai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Relion</cp:lastModifiedBy>
  <cp:revision>311</cp:revision>
  <dcterms:created xsi:type="dcterms:W3CDTF">2005-11-27T18:08:42Z</dcterms:created>
  <dcterms:modified xsi:type="dcterms:W3CDTF">2014-10-14T07:14:56Z</dcterms:modified>
</cp:coreProperties>
</file>