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56" r:id="rId2"/>
    <p:sldId id="451" r:id="rId3"/>
    <p:sldId id="411" r:id="rId4"/>
    <p:sldId id="425" r:id="rId5"/>
    <p:sldId id="417" r:id="rId6"/>
    <p:sldId id="447" r:id="rId7"/>
    <p:sldId id="426" r:id="rId8"/>
    <p:sldId id="427" r:id="rId9"/>
    <p:sldId id="414" r:id="rId10"/>
    <p:sldId id="428" r:id="rId11"/>
    <p:sldId id="429" r:id="rId12"/>
    <p:sldId id="442" r:id="rId13"/>
    <p:sldId id="430" r:id="rId14"/>
    <p:sldId id="431" r:id="rId15"/>
    <p:sldId id="415" r:id="rId16"/>
    <p:sldId id="443" r:id="rId17"/>
    <p:sldId id="444" r:id="rId18"/>
    <p:sldId id="419" r:id="rId19"/>
    <p:sldId id="448" r:id="rId20"/>
    <p:sldId id="434" r:id="rId21"/>
    <p:sldId id="435" r:id="rId22"/>
    <p:sldId id="416" r:id="rId23"/>
    <p:sldId id="424" r:id="rId24"/>
    <p:sldId id="432" r:id="rId25"/>
    <p:sldId id="433" r:id="rId26"/>
    <p:sldId id="420" r:id="rId27"/>
    <p:sldId id="436" r:id="rId28"/>
    <p:sldId id="446" r:id="rId29"/>
    <p:sldId id="441" r:id="rId30"/>
    <p:sldId id="450" r:id="rId31"/>
    <p:sldId id="422" r:id="rId32"/>
    <p:sldId id="418" r:id="rId33"/>
    <p:sldId id="350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853F"/>
    <a:srgbClr val="0C3CA8"/>
    <a:srgbClr val="FF0000"/>
    <a:srgbClr val="A70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75" autoAdjust="0"/>
    <p:restoredTop sz="94737" autoAdjust="0"/>
  </p:normalViewPr>
  <p:slideViewPr>
    <p:cSldViewPr>
      <p:cViewPr varScale="1">
        <p:scale>
          <a:sx n="95" d="100"/>
          <a:sy n="95" d="100"/>
        </p:scale>
        <p:origin x="90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201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6407F-3D86-41BE-9990-BC8EA9C7BB7E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020F3-5E53-4600-9FAB-D90CE1F79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10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8A47C04-0B95-4E1B-BF40-DC2E18B0C7FD}" type="datetimeFigureOut">
              <a:rPr lang="en-US"/>
              <a:pPr>
                <a:defRPr/>
              </a:pPr>
              <a:t>10/17/2014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0516C33-E6F0-43EA-A4AB-7A20AE8800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811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768A5A-7059-44EA-B563-ECE98EE32B3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60545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5515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>
            <a:off x="2987675" y="0"/>
            <a:ext cx="61563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 descr="Outlined diamond"/>
          <p:cNvSpPr>
            <a:spLocks noChangeArrowheads="1"/>
          </p:cNvSpPr>
          <p:nvPr/>
        </p:nvSpPr>
        <p:spPr bwMode="auto">
          <a:xfrm rot="5400000">
            <a:off x="-1862931" y="1862931"/>
            <a:ext cx="6858000" cy="3132138"/>
          </a:xfrm>
          <a:prstGeom prst="rect">
            <a:avLst/>
          </a:prstGeom>
          <a:pattFill prst="openDmnd">
            <a:fgClr>
              <a:srgbClr val="0000FF"/>
            </a:fgClr>
            <a:bgClr>
              <a:srgbClr val="000055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6" name="Picture 10" descr="logo bl transpara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290513"/>
            <a:ext cx="1512888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93663" y="2492375"/>
            <a:ext cx="2844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UNIVERSITAS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BUDI LUHUR</a:t>
            </a: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-28575" y="1858963"/>
            <a:ext cx="31734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FAKULTAS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TEKNOLOGI INFORMASI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584200" y="3279775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www.bl.ac.id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8167688" y="6545263"/>
            <a:ext cx="9223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t>HAL : </a:t>
            </a:r>
            <a:fld id="{B8245AF3-8CB4-4B6E-96FF-777A24932C17}" type="slidenum"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190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563938" y="1484313"/>
            <a:ext cx="489426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191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211638" y="3933825"/>
            <a:ext cx="3632200" cy="1655763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4625"/>
            <a:ext cx="21955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46FC1-EB44-4801-9DD5-C26D662CFC02}" type="datetimeFigureOut">
              <a:rPr lang="en-US"/>
              <a:pPr>
                <a:defRPr/>
              </a:pPr>
              <a:t>10/17/2014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549275"/>
            <a:ext cx="2057400" cy="5616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549275"/>
            <a:ext cx="6019800" cy="5616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4625"/>
            <a:ext cx="21955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1D567-E73A-4A7A-B720-90FCD496847A}" type="datetimeFigureOut">
              <a:rPr lang="en-US"/>
              <a:pPr>
                <a:defRPr/>
              </a:pPr>
              <a:t>10/17/2014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927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68313" y="1628775"/>
            <a:ext cx="8229600" cy="45370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4625"/>
            <a:ext cx="21955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EF5333-A205-40CF-9F6B-A9F6ABF8E328}" type="datetimeFigureOut">
              <a:rPr lang="en-US"/>
              <a:pPr>
                <a:defRPr/>
              </a:pPr>
              <a:t>10/17/2014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4625"/>
            <a:ext cx="21955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E1C74-F712-4FC0-8B9F-21152EE6E1AD}" type="datetimeFigureOut">
              <a:rPr lang="en-US"/>
              <a:pPr>
                <a:defRPr/>
              </a:pPr>
              <a:t>10/17/2014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4625"/>
            <a:ext cx="21955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73040-4468-47DF-B300-8089E405BEF2}" type="datetimeFigureOut">
              <a:rPr lang="en-US"/>
              <a:pPr>
                <a:defRPr/>
              </a:pPr>
              <a:t>10/17/2014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4625"/>
            <a:ext cx="21955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D66FBF-EB29-43E4-839D-1166F40A05E0}" type="datetimeFigureOut">
              <a:rPr lang="en-US"/>
              <a:pPr>
                <a:defRPr/>
              </a:pPr>
              <a:t>10/17/2014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4625"/>
            <a:ext cx="21955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CEE20-838F-4527-B692-7CEB6ED1F7FA}" type="datetimeFigureOut">
              <a:rPr lang="en-US"/>
              <a:pPr>
                <a:defRPr/>
              </a:pPr>
              <a:t>10/17/2014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4625"/>
            <a:ext cx="21955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5D6FA-FA36-44F8-8270-555C1EB490B9}" type="datetimeFigureOut">
              <a:rPr lang="en-US"/>
              <a:pPr>
                <a:defRPr/>
              </a:pPr>
              <a:t>10/17/2014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ogo bl transparan"/>
          <p:cNvPicPr>
            <a:picLocks noChangeAspect="1" noChangeArrowheads="1"/>
          </p:cNvPicPr>
          <p:nvPr/>
        </p:nvPicPr>
        <p:blipFill>
          <a:blip r:embed="rId14">
            <a:lum bright="70000" contrast="-70000"/>
          </a:blip>
          <a:srcRect/>
          <a:stretch>
            <a:fillRect/>
          </a:stretch>
        </p:blipFill>
        <p:spPr bwMode="auto">
          <a:xfrm>
            <a:off x="2700338" y="1557338"/>
            <a:ext cx="3671887" cy="36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55612"/>
            <a:ext cx="8229600" cy="742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70001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0887" name="Text Box 7"/>
          <p:cNvSpPr txBox="1">
            <a:spLocks noChangeArrowheads="1"/>
          </p:cNvSpPr>
          <p:nvPr/>
        </p:nvSpPr>
        <p:spPr bwMode="auto">
          <a:xfrm>
            <a:off x="0" y="17463"/>
            <a:ext cx="9144000" cy="366712"/>
          </a:xfrm>
          <a:prstGeom prst="rect">
            <a:avLst/>
          </a:prstGeom>
          <a:gradFill rotWithShape="1">
            <a:gsLst>
              <a:gs pos="0">
                <a:srgbClr val="0000FF">
                  <a:gamma/>
                  <a:shade val="46275"/>
                  <a:invGamma/>
                </a:srgbClr>
              </a:gs>
              <a:gs pos="50000">
                <a:srgbClr val="0000FF"/>
              </a:gs>
              <a:gs pos="100000">
                <a:srgbClr val="0000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00FF">
                <a:gamma/>
                <a:shade val="60000"/>
                <a:invGamma/>
              </a:srgbClr>
            </a:prstShdw>
          </a:effectLst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FAKULTAS TEKNOLOGI INFORMASI - UNIVERSITAS BUDI LUHUR</a:t>
            </a:r>
          </a:p>
        </p:txBody>
      </p:sp>
      <p:sp>
        <p:nvSpPr>
          <p:cNvPr id="250892" name="Rectangle 12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gradFill rotWithShape="1">
            <a:gsLst>
              <a:gs pos="0">
                <a:srgbClr val="0000FF">
                  <a:gamma/>
                  <a:shade val="33333"/>
                  <a:invGamma/>
                </a:srgbClr>
              </a:gs>
              <a:gs pos="50000">
                <a:srgbClr val="0000FF"/>
              </a:gs>
              <a:gs pos="100000">
                <a:srgbClr val="0000FF">
                  <a:gamma/>
                  <a:shade val="33333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00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50897" name="Text Box 17"/>
          <p:cNvSpPr txBox="1">
            <a:spLocks noChangeArrowheads="1"/>
          </p:cNvSpPr>
          <p:nvPr/>
        </p:nvSpPr>
        <p:spPr bwMode="auto">
          <a:xfrm>
            <a:off x="8015320" y="6526213"/>
            <a:ext cx="11287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HAL : </a:t>
            </a:r>
            <a:fld id="{5CDF746A-C359-42EE-82E7-3C1D0EAE41FA}" type="slidenum"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-32" y="6552812"/>
            <a:ext cx="8015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 smtClean="0">
                <a:solidFill>
                  <a:schemeClr val="bg1"/>
                </a:solidFill>
              </a:rPr>
              <a:t>September 2014</a:t>
            </a:r>
            <a:r>
              <a:rPr lang="en-US" sz="1200" b="1" baseline="0" dirty="0" smtClean="0">
                <a:solidFill>
                  <a:schemeClr val="bg1"/>
                </a:solidFill>
              </a:rPr>
              <a:t> // </a:t>
            </a:r>
            <a:r>
              <a:rPr lang="en-US" sz="1200" b="1" baseline="0" dirty="0" err="1" smtClean="0">
                <a:solidFill>
                  <a:schemeClr val="bg1"/>
                </a:solidFill>
              </a:rPr>
              <a:t>Pemrograman</a:t>
            </a:r>
            <a:r>
              <a:rPr lang="en-US" sz="1200" b="1" baseline="0" dirty="0" smtClean="0">
                <a:solidFill>
                  <a:schemeClr val="bg1"/>
                </a:solidFill>
              </a:rPr>
              <a:t> Visual // </a:t>
            </a:r>
            <a:r>
              <a:rPr lang="en-US" sz="1200" b="1" baseline="0" dirty="0" err="1" smtClean="0">
                <a:solidFill>
                  <a:schemeClr val="bg1"/>
                </a:solidFill>
              </a:rPr>
              <a:t>Gasal</a:t>
            </a:r>
            <a:r>
              <a:rPr lang="en-US" sz="1200" b="1" baseline="0" dirty="0" smtClean="0">
                <a:solidFill>
                  <a:schemeClr val="bg1"/>
                </a:solidFill>
              </a:rPr>
              <a:t> 2014/2015 // </a:t>
            </a:r>
            <a:r>
              <a:rPr lang="en-US" sz="1200" b="1" baseline="0" dirty="0" err="1" smtClean="0">
                <a:solidFill>
                  <a:schemeClr val="bg1"/>
                </a:solidFill>
              </a:rPr>
              <a:t>Atik</a:t>
            </a:r>
            <a:r>
              <a:rPr lang="en-US" sz="1200" b="1" baseline="0" dirty="0" smtClean="0">
                <a:solidFill>
                  <a:schemeClr val="bg1"/>
                </a:solidFill>
              </a:rPr>
              <a:t> Ariesta, </a:t>
            </a:r>
            <a:r>
              <a:rPr lang="en-US" sz="1200" b="1" baseline="0" dirty="0" err="1" smtClean="0">
                <a:solidFill>
                  <a:schemeClr val="bg1"/>
                </a:solidFill>
              </a:rPr>
              <a:t>Jati</a:t>
            </a:r>
            <a:r>
              <a:rPr lang="en-US" sz="1200" b="1" baseline="0" dirty="0" smtClean="0">
                <a:solidFill>
                  <a:schemeClr val="bg1"/>
                </a:solidFill>
              </a:rPr>
              <a:t> Lestari, </a:t>
            </a:r>
            <a:r>
              <a:rPr lang="en-US" sz="1200" b="1" baseline="0" dirty="0" err="1" smtClean="0">
                <a:solidFill>
                  <a:schemeClr val="bg1"/>
                </a:solidFill>
              </a:rPr>
              <a:t>Samsinar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xfrm>
            <a:off x="3214688" y="1484313"/>
            <a:ext cx="5929312" cy="1470025"/>
          </a:xfrm>
        </p:spPr>
        <p:txBody>
          <a:bodyPr/>
          <a:lstStyle/>
          <a:p>
            <a:pPr eaLnBrk="1" hangingPunct="1"/>
            <a:r>
              <a:rPr lang="en-US" dirty="0" err="1" smtClean="0"/>
              <a:t>Pemrograman</a:t>
            </a:r>
            <a:r>
              <a:rPr lang="en-US" dirty="0" smtClean="0"/>
              <a:t> Visual</a:t>
            </a:r>
          </a:p>
        </p:txBody>
      </p:sp>
      <p:sp>
        <p:nvSpPr>
          <p:cNvPr id="1536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Pertemuan</a:t>
            </a:r>
            <a:r>
              <a:rPr lang="en-US" dirty="0" smtClean="0"/>
              <a:t> </a:t>
            </a:r>
            <a:r>
              <a:rPr lang="id-ID" dirty="0" smtClean="0"/>
              <a:t>7</a:t>
            </a:r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4214517" y="5180774"/>
            <a:ext cx="3632200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dirty="0" err="1" smtClean="0"/>
              <a:t>Gasal</a:t>
            </a:r>
            <a:r>
              <a:rPr lang="en-US" dirty="0"/>
              <a:t> </a:t>
            </a:r>
            <a:r>
              <a:rPr lang="en-US" dirty="0" smtClean="0"/>
              <a:t>2014/2015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103" y="455612"/>
            <a:ext cx="8538370" cy="742951"/>
          </a:xfrm>
        </p:spPr>
        <p:txBody>
          <a:bodyPr/>
          <a:lstStyle/>
          <a:p>
            <a:r>
              <a:rPr lang="id-ID" sz="3200" dirty="0" smtClean="0"/>
              <a:t>Program Perulangan </a:t>
            </a:r>
            <a:r>
              <a:rPr lang="id-ID" sz="3200" dirty="0"/>
              <a:t>(frmStrukturKontrol)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1880" y="1221433"/>
            <a:ext cx="5563221" cy="4895850"/>
          </a:xfrm>
        </p:spPr>
        <p:txBody>
          <a:bodyPr/>
          <a:lstStyle/>
          <a:p>
            <a:pPr marL="271463" indent="-271463"/>
            <a:r>
              <a:rPr lang="en-US" sz="2000" dirty="0" err="1"/>
              <a:t>Ketikkan</a:t>
            </a:r>
            <a:r>
              <a:rPr lang="en-US" sz="2000" dirty="0"/>
              <a:t> program (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Kotak</a:t>
            </a:r>
            <a:r>
              <a:rPr lang="en-US" sz="2000" dirty="0"/>
              <a:t> </a:t>
            </a:r>
            <a:r>
              <a:rPr lang="en-US" sz="2000" dirty="0" err="1"/>
              <a:t>Merah</a:t>
            </a:r>
            <a:r>
              <a:rPr lang="en-US" sz="2000" dirty="0"/>
              <a:t>) </a:t>
            </a:r>
            <a:r>
              <a:rPr lang="en-US" sz="2000" dirty="0" err="1"/>
              <a:t>antara</a:t>
            </a:r>
            <a:r>
              <a:rPr lang="en-US" sz="2000" dirty="0"/>
              <a:t> </a:t>
            </a:r>
            <a:r>
              <a:rPr lang="en-US" sz="2000" b="1" dirty="0"/>
              <a:t>Private Sub … End Sub</a:t>
            </a:r>
          </a:p>
          <a:p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2060848"/>
            <a:ext cx="5472608" cy="316835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2052" name="Picture 4" descr="C:\Users\sinar\AppData\Local\Temp\SNAGHTML25d337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03" y="1251545"/>
            <a:ext cx="3048273" cy="40027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 Part </a:t>
            </a:r>
            <a:r>
              <a:rPr lang="id-ID" b="1" dirty="0" smtClean="0"/>
              <a:t>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556791"/>
            <a:ext cx="8229600" cy="4609059"/>
          </a:xfrm>
        </p:spPr>
        <p:txBody>
          <a:bodyPr/>
          <a:lstStyle/>
          <a:p>
            <a:pPr algn="just"/>
            <a:r>
              <a:rPr lang="en-US" dirty="0" err="1"/>
              <a:t>Jalankan</a:t>
            </a:r>
            <a:r>
              <a:rPr lang="en-US" dirty="0"/>
              <a:t> Form </a:t>
            </a:r>
            <a:r>
              <a:rPr lang="id-ID" dirty="0" smtClean="0"/>
              <a:t>Struktur Kontrol</a:t>
            </a:r>
            <a:r>
              <a:rPr lang="en-US" dirty="0" smtClean="0"/>
              <a:t> </a:t>
            </a:r>
            <a:r>
              <a:rPr lang="en-US" dirty="0" err="1"/>
              <a:t>melalui</a:t>
            </a:r>
            <a:r>
              <a:rPr lang="en-US" dirty="0"/>
              <a:t> Menu </a:t>
            </a:r>
            <a:r>
              <a:rPr lang="id-ID" dirty="0" smtClean="0"/>
              <a:t>Struktur </a:t>
            </a:r>
            <a:r>
              <a:rPr lang="id-ID" dirty="0" err="1" smtClean="0"/>
              <a:t>Kontro</a:t>
            </a:r>
            <a:r>
              <a:rPr lang="en-US" dirty="0" smtClean="0"/>
              <a:t>l</a:t>
            </a:r>
            <a:r>
              <a:rPr lang="id-ID" dirty="0" smtClean="0"/>
              <a:t>. </a:t>
            </a:r>
          </a:p>
          <a:p>
            <a:pPr algn="just"/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id-ID" b="1" dirty="0" smtClean="0">
                <a:solidFill>
                  <a:srgbClr val="FF0000"/>
                </a:solidFill>
              </a:rPr>
              <a:t>Klik Tombol For-Next-Loop W/Step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id-ID" dirty="0" smtClean="0"/>
              <a:t>tab Pengulangan.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?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46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455612"/>
            <a:ext cx="8928991" cy="814389"/>
          </a:xfrm>
        </p:spPr>
        <p:txBody>
          <a:bodyPr>
            <a:noAutofit/>
          </a:bodyPr>
          <a:lstStyle/>
          <a:p>
            <a:r>
              <a:rPr lang="id-ID" sz="3200" dirty="0"/>
              <a:t>Pengulangan</a:t>
            </a:r>
            <a:r>
              <a:rPr lang="en-US" sz="3200" dirty="0"/>
              <a:t> (</a:t>
            </a:r>
            <a:r>
              <a:rPr lang="en-US" sz="3200" dirty="0" err="1"/>
              <a:t>Struktur</a:t>
            </a:r>
            <a:r>
              <a:rPr lang="en-US" sz="3200" dirty="0"/>
              <a:t> </a:t>
            </a:r>
            <a:r>
              <a:rPr lang="en-US" sz="3200" dirty="0" smtClean="0"/>
              <a:t>Backward For </a:t>
            </a:r>
            <a:r>
              <a:rPr lang="en-US" sz="3200" dirty="0"/>
              <a:t>– </a:t>
            </a:r>
            <a:r>
              <a:rPr lang="en-US" sz="3200" dirty="0" smtClean="0"/>
              <a:t>Next)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500" dirty="0" err="1" smtClean="0"/>
              <a:t>Pada</a:t>
            </a:r>
            <a:r>
              <a:rPr lang="en-US" sz="2500" dirty="0" smtClean="0"/>
              <a:t> </a:t>
            </a:r>
            <a:r>
              <a:rPr lang="en-US" sz="2500" dirty="0"/>
              <a:t>proses </a:t>
            </a:r>
            <a:r>
              <a:rPr lang="en-US" sz="2500" dirty="0" err="1"/>
              <a:t>semacam</a:t>
            </a:r>
            <a:r>
              <a:rPr lang="en-US" sz="2500" dirty="0"/>
              <a:t> </a:t>
            </a:r>
            <a:r>
              <a:rPr lang="en-US" sz="2500" dirty="0" err="1"/>
              <a:t>ini</a:t>
            </a:r>
            <a:r>
              <a:rPr lang="en-US" sz="2500" dirty="0"/>
              <a:t>, </a:t>
            </a:r>
            <a:r>
              <a:rPr lang="id-ID" sz="2500" dirty="0"/>
              <a:t>dengan menggunakan </a:t>
            </a:r>
            <a:r>
              <a:rPr lang="id-ID" sz="2500" b="1" dirty="0"/>
              <a:t>Step </a:t>
            </a:r>
            <a:r>
              <a:rPr lang="id-ID" sz="2500" dirty="0"/>
              <a:t>yang </a:t>
            </a:r>
            <a:r>
              <a:rPr lang="id-ID" sz="2500" b="1" dirty="0" smtClean="0"/>
              <a:t>&lt; 0</a:t>
            </a:r>
            <a:r>
              <a:rPr lang="id-ID" sz="2500" dirty="0" smtClean="0"/>
              <a:t> </a:t>
            </a:r>
            <a:r>
              <a:rPr lang="id-ID" sz="2500" b="1" dirty="0"/>
              <a:t>(</a:t>
            </a:r>
            <a:r>
              <a:rPr lang="id-ID" sz="2500" b="1" dirty="0">
                <a:solidFill>
                  <a:srgbClr val="FF0000"/>
                </a:solidFill>
              </a:rPr>
              <a:t>nilai negatif</a:t>
            </a:r>
            <a:r>
              <a:rPr lang="id-ID" sz="2500" b="1" dirty="0"/>
              <a:t>), </a:t>
            </a:r>
            <a:r>
              <a:rPr lang="en-US" sz="2500" dirty="0" smtClean="0"/>
              <a:t>proses </a:t>
            </a:r>
            <a:r>
              <a:rPr lang="en-US" sz="2500" dirty="0" err="1"/>
              <a:t>pengulangan</a:t>
            </a:r>
            <a:r>
              <a:rPr lang="en-US" sz="2500" dirty="0"/>
              <a:t> di </a:t>
            </a:r>
            <a:r>
              <a:rPr lang="en-US" sz="2500" dirty="0" err="1"/>
              <a:t>struktur</a:t>
            </a:r>
            <a:r>
              <a:rPr lang="en-US" sz="2500" dirty="0"/>
              <a:t> </a:t>
            </a:r>
            <a:r>
              <a:rPr lang="id-ID" sz="2500" dirty="0"/>
              <a:t>Backward For – Next </a:t>
            </a:r>
            <a:r>
              <a:rPr lang="id-ID" sz="2500" dirty="0" smtClean="0"/>
              <a:t>dapat dilakukan </a:t>
            </a:r>
            <a:r>
              <a:rPr lang="id-ID" sz="2500" b="1" dirty="0" smtClean="0">
                <a:solidFill>
                  <a:srgbClr val="FF0000"/>
                </a:solidFill>
              </a:rPr>
              <a:t>ke </a:t>
            </a:r>
            <a:r>
              <a:rPr lang="en-US" sz="2500" b="1" dirty="0" err="1" smtClean="0">
                <a:solidFill>
                  <a:srgbClr val="FF0000"/>
                </a:solidFill>
              </a:rPr>
              <a:t>bagian</a:t>
            </a:r>
            <a:r>
              <a:rPr lang="en-US" sz="2500" b="1" dirty="0" smtClean="0">
                <a:solidFill>
                  <a:srgbClr val="FF0000"/>
                </a:solidFill>
              </a:rPr>
              <a:t> </a:t>
            </a:r>
            <a:r>
              <a:rPr lang="id-ID" sz="2500" b="1" dirty="0" smtClean="0">
                <a:solidFill>
                  <a:srgbClr val="FF0000"/>
                </a:solidFill>
              </a:rPr>
              <a:t>belakang</a:t>
            </a:r>
            <a:r>
              <a:rPr lang="id-ID" sz="2500" b="1" dirty="0" smtClean="0"/>
              <a:t> bukan</a:t>
            </a:r>
            <a:r>
              <a:rPr lang="id-ID" sz="2500" dirty="0" smtClean="0"/>
              <a:t> di </a:t>
            </a:r>
            <a:r>
              <a:rPr lang="id-ID" sz="2500" b="1" dirty="0" smtClean="0">
                <a:solidFill>
                  <a:srgbClr val="FF0000"/>
                </a:solidFill>
              </a:rPr>
              <a:t>bagian depan </a:t>
            </a:r>
            <a:endParaRPr lang="id-ID" sz="2500" b="1" dirty="0">
              <a:solidFill>
                <a:srgbClr val="FF0000"/>
              </a:solidFill>
            </a:endParaRPr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1" name="Folded Corner 47"/>
          <p:cNvSpPr>
            <a:spLocks noChangeArrowheads="1"/>
          </p:cNvSpPr>
          <p:nvPr/>
        </p:nvSpPr>
        <p:spPr bwMode="auto">
          <a:xfrm>
            <a:off x="827584" y="2997846"/>
            <a:ext cx="7675761" cy="1440160"/>
          </a:xfrm>
          <a:prstGeom prst="foldedCorner">
            <a:avLst>
              <a:gd name="adj" fmla="val 15801"/>
            </a:avLst>
          </a:prstGeom>
          <a:solidFill>
            <a:srgbClr val="D07C79">
              <a:alpha val="30196"/>
            </a:srgbClr>
          </a:solidFill>
          <a:ln w="6350">
            <a:solidFill>
              <a:srgbClr val="969696"/>
            </a:solidFill>
            <a:round/>
            <a:headEnd/>
            <a:tailEnd/>
          </a:ln>
        </p:spPr>
        <p:txBody>
          <a:bodyPr vert="horz" wrap="square" lIns="137160" tIns="91440" rIns="13716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3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For </a:t>
            </a:r>
            <a:r>
              <a:rPr kumimoji="0" lang="id-ID" altLang="ko-KR" sz="2300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var</a:t>
            </a:r>
            <a:r>
              <a:rPr kumimoji="0" lang="id-ID" altLang="ko-KR" sz="23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= </a:t>
            </a:r>
            <a:r>
              <a:rPr kumimoji="0" lang="id-ID" altLang="ko-KR" sz="23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awal</a:t>
            </a:r>
            <a:r>
              <a:rPr kumimoji="0" lang="id-ID" altLang="ko-KR" sz="23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To </a:t>
            </a:r>
            <a:r>
              <a:rPr kumimoji="0" lang="id-ID" altLang="ko-KR" sz="23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akhir</a:t>
            </a:r>
            <a:r>
              <a:rPr kumimoji="0" lang="id-ID" altLang="ko-KR" sz="23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Step </a:t>
            </a:r>
            <a:r>
              <a:rPr kumimoji="0" lang="id-ID" altLang="ko-KR" sz="2300" b="1" i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pengurangan</a:t>
            </a:r>
            <a:endParaRPr kumimoji="0" lang="id-ID" altLang="ko-KR" sz="23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3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           … </a:t>
            </a:r>
            <a:r>
              <a:rPr kumimoji="0" lang="id-ID" altLang="ko-KR" sz="2300" b="1" i="1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ekspresi</a:t>
            </a:r>
            <a:r>
              <a:rPr kumimoji="0" lang="id-ID" altLang="ko-KR" sz="23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…</a:t>
            </a:r>
            <a:endParaRPr kumimoji="0" lang="id-ID" altLang="ko-KR" sz="2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3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Next </a:t>
            </a:r>
            <a:endParaRPr kumimoji="0" lang="id-ID" altLang="ko-KR" sz="2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91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103" y="455612"/>
            <a:ext cx="8538370" cy="742951"/>
          </a:xfrm>
        </p:spPr>
        <p:txBody>
          <a:bodyPr/>
          <a:lstStyle/>
          <a:p>
            <a:r>
              <a:rPr lang="id-ID" sz="3200" dirty="0" smtClean="0"/>
              <a:t>Program Perulangan </a:t>
            </a:r>
            <a:r>
              <a:rPr lang="id-ID" sz="3200" dirty="0"/>
              <a:t>(frmStrukturKontrol)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1880" y="1221433"/>
            <a:ext cx="5563221" cy="4895850"/>
          </a:xfrm>
        </p:spPr>
        <p:txBody>
          <a:bodyPr/>
          <a:lstStyle/>
          <a:p>
            <a:pPr marL="271463" indent="-271463"/>
            <a:r>
              <a:rPr lang="en-US" sz="2000" dirty="0" err="1"/>
              <a:t>Ketikkan</a:t>
            </a:r>
            <a:r>
              <a:rPr lang="en-US" sz="2000" dirty="0"/>
              <a:t> program (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Kotak</a:t>
            </a:r>
            <a:r>
              <a:rPr lang="en-US" sz="2000" dirty="0"/>
              <a:t> </a:t>
            </a:r>
            <a:r>
              <a:rPr lang="en-US" sz="2000" dirty="0" err="1"/>
              <a:t>Merah</a:t>
            </a:r>
            <a:r>
              <a:rPr lang="en-US" sz="2000" dirty="0"/>
              <a:t>) </a:t>
            </a:r>
            <a:r>
              <a:rPr lang="en-US" sz="2000" dirty="0" err="1"/>
              <a:t>antara</a:t>
            </a:r>
            <a:r>
              <a:rPr lang="en-US" sz="2000" dirty="0"/>
              <a:t> </a:t>
            </a:r>
            <a:r>
              <a:rPr lang="en-US" sz="2000" b="1" dirty="0"/>
              <a:t>Private Sub … End Sub</a:t>
            </a:r>
          </a:p>
          <a:p>
            <a:endParaRPr lang="id-ID" dirty="0"/>
          </a:p>
        </p:txBody>
      </p:sp>
      <p:pic>
        <p:nvPicPr>
          <p:cNvPr id="3076" name="Picture 4" descr="C:\Users\sinar\AppData\Local\Temp\SNAGHTML25dca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2952328" cy="38884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2132856"/>
            <a:ext cx="5779245" cy="316835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26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 Part </a:t>
            </a:r>
            <a:r>
              <a:rPr lang="id-ID" b="1" dirty="0" smtClean="0"/>
              <a:t>3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556791"/>
            <a:ext cx="8229600" cy="4609059"/>
          </a:xfrm>
        </p:spPr>
        <p:txBody>
          <a:bodyPr/>
          <a:lstStyle/>
          <a:p>
            <a:pPr algn="just"/>
            <a:r>
              <a:rPr lang="en-US" dirty="0" err="1"/>
              <a:t>Jalankan</a:t>
            </a:r>
            <a:r>
              <a:rPr lang="en-US" dirty="0"/>
              <a:t> Form </a:t>
            </a:r>
            <a:r>
              <a:rPr lang="id-ID" dirty="0" smtClean="0"/>
              <a:t>Struktur Kontrol</a:t>
            </a:r>
            <a:r>
              <a:rPr lang="en-US" dirty="0" smtClean="0"/>
              <a:t> </a:t>
            </a:r>
            <a:r>
              <a:rPr lang="en-US" dirty="0" err="1"/>
              <a:t>melalui</a:t>
            </a:r>
            <a:r>
              <a:rPr lang="en-US" dirty="0"/>
              <a:t> Menu </a:t>
            </a:r>
            <a:r>
              <a:rPr lang="id-ID" dirty="0" smtClean="0"/>
              <a:t>Struktur </a:t>
            </a:r>
            <a:r>
              <a:rPr lang="id-ID" dirty="0" err="1" smtClean="0"/>
              <a:t>Kontro</a:t>
            </a:r>
            <a:r>
              <a:rPr lang="en-US" dirty="0" smtClean="0"/>
              <a:t>l</a:t>
            </a:r>
            <a:r>
              <a:rPr lang="id-ID" dirty="0" smtClean="0"/>
              <a:t>. </a:t>
            </a:r>
          </a:p>
          <a:p>
            <a:pPr algn="just"/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id-ID" b="1" dirty="0" smtClean="0">
                <a:solidFill>
                  <a:srgbClr val="FF0000"/>
                </a:solidFill>
              </a:rPr>
              <a:t>Klik Tombol Backward For-Next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id-ID" dirty="0" smtClean="0"/>
              <a:t>tab Pengulangan.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?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62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Pengulangan</a:t>
            </a:r>
            <a:r>
              <a:rPr lang="en-US" dirty="0" smtClean="0"/>
              <a:t> (For – Each – Next)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err="1" smtClean="0"/>
              <a:t>Struktur</a:t>
            </a:r>
            <a:r>
              <a:rPr lang="en-US" sz="2400" dirty="0" smtClean="0"/>
              <a:t> </a:t>
            </a:r>
            <a:r>
              <a:rPr lang="en-US" sz="2400" b="1" dirty="0" smtClean="0"/>
              <a:t>For Each – Next </a:t>
            </a:r>
            <a:r>
              <a:rPr lang="id-ID" sz="2400" b="1" dirty="0" smtClean="0"/>
              <a:t>Loop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b="1" dirty="0" err="1" smtClean="0"/>
              <a:t>mengulang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satu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blok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perintah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bagi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tiap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elemen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pada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suatu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koleksi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obyek</a:t>
            </a:r>
            <a:r>
              <a:rPr lang="en-US" sz="2400" dirty="0" smtClean="0"/>
              <a:t>. </a:t>
            </a:r>
            <a:endParaRPr lang="id-ID" sz="2400" dirty="0" smtClean="0"/>
          </a:p>
          <a:p>
            <a:pPr algn="just"/>
            <a:r>
              <a:rPr lang="en-US" sz="2400" dirty="0" err="1" smtClean="0"/>
              <a:t>Koleksi</a:t>
            </a:r>
            <a:r>
              <a:rPr lang="en-US" sz="2400" dirty="0" smtClean="0"/>
              <a:t> </a:t>
            </a:r>
            <a:r>
              <a:rPr lang="en-US" sz="2400" dirty="0" err="1" smtClean="0"/>
              <a:t>obyek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misalnya</a:t>
            </a:r>
            <a:r>
              <a:rPr lang="en-US" sz="2400" dirty="0" smtClean="0"/>
              <a:t> </a:t>
            </a:r>
            <a:r>
              <a:rPr lang="en-US" sz="2400" dirty="0" err="1" smtClean="0"/>
              <a:t>berupa</a:t>
            </a:r>
            <a:r>
              <a:rPr lang="en-US" sz="2400" dirty="0" smtClean="0"/>
              <a:t> </a:t>
            </a:r>
            <a:r>
              <a:rPr lang="en-US" sz="2400" dirty="0" err="1" smtClean="0"/>
              <a:t>kumpulan</a:t>
            </a:r>
            <a:r>
              <a:rPr lang="en-US" sz="2400" dirty="0" smtClean="0"/>
              <a:t> </a:t>
            </a:r>
            <a:r>
              <a:rPr lang="en-US" sz="2400" dirty="0" err="1" smtClean="0"/>
              <a:t>kontrol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modul</a:t>
            </a:r>
            <a:r>
              <a:rPr lang="en-US" sz="2400" dirty="0" smtClean="0"/>
              <a:t> form, </a:t>
            </a:r>
            <a:r>
              <a:rPr lang="en-US" sz="2400" dirty="0" err="1" smtClean="0"/>
              <a:t>dimana</a:t>
            </a:r>
            <a:r>
              <a:rPr lang="en-US" sz="2400" dirty="0" smtClean="0"/>
              <a:t> </a:t>
            </a:r>
            <a:r>
              <a:rPr lang="en-US" sz="2400" dirty="0" err="1" smtClean="0"/>
              <a:t>masing-masing</a:t>
            </a:r>
            <a:r>
              <a:rPr lang="en-US" sz="2400" dirty="0" smtClean="0"/>
              <a:t> </a:t>
            </a:r>
            <a:r>
              <a:rPr lang="en-US" sz="2400" dirty="0" err="1" smtClean="0"/>
              <a:t>kontrol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elemennya</a:t>
            </a:r>
            <a:r>
              <a:rPr lang="en-US" sz="2400" dirty="0" smtClean="0"/>
              <a:t>. </a:t>
            </a:r>
            <a:endParaRPr lang="id-ID" sz="2400" dirty="0" smtClean="0"/>
          </a:p>
          <a:p>
            <a:pPr algn="just"/>
            <a:r>
              <a:rPr lang="en-US" sz="2400" dirty="0" err="1" smtClean="0"/>
              <a:t>Pemakaian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struktur</a:t>
            </a:r>
            <a:r>
              <a:rPr lang="en-US" sz="2400" b="1" dirty="0" smtClean="0"/>
              <a:t> For Each – Next</a:t>
            </a:r>
            <a:r>
              <a:rPr lang="en-US" sz="2400" dirty="0" smtClean="0"/>
              <a:t> </a:t>
            </a:r>
            <a:r>
              <a:rPr lang="en-US" sz="2400" dirty="0" err="1" smtClean="0"/>
              <a:t>sangat</a:t>
            </a:r>
            <a:r>
              <a:rPr lang="en-US" sz="2400" dirty="0" smtClean="0"/>
              <a:t> </a:t>
            </a:r>
            <a:r>
              <a:rPr lang="en-US" sz="2400" dirty="0" err="1" smtClean="0"/>
              <a:t>cocok</a:t>
            </a:r>
            <a:r>
              <a:rPr lang="en-US" sz="2400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ingin</a:t>
            </a:r>
            <a:r>
              <a:rPr lang="en-US" sz="2400" dirty="0" smtClean="0"/>
              <a:t> </a:t>
            </a:r>
            <a:r>
              <a:rPr lang="en-US" sz="2400" dirty="0" err="1" smtClean="0"/>
              <a:t>mengetahui</a:t>
            </a:r>
            <a:r>
              <a:rPr lang="en-US" sz="2400" dirty="0" smtClean="0"/>
              <a:t>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obyek</a:t>
            </a:r>
            <a:r>
              <a:rPr lang="en-US" sz="2400" dirty="0" smtClean="0"/>
              <a:t>.</a:t>
            </a:r>
            <a:endParaRPr lang="id-ID" sz="2400" dirty="0"/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7825" name="Folded Corner 50"/>
          <p:cNvSpPr>
            <a:spLocks noChangeArrowheads="1"/>
          </p:cNvSpPr>
          <p:nvPr/>
        </p:nvSpPr>
        <p:spPr bwMode="auto">
          <a:xfrm>
            <a:off x="2123728" y="4653136"/>
            <a:ext cx="5302942" cy="1376132"/>
          </a:xfrm>
          <a:prstGeom prst="foldedCorner">
            <a:avLst>
              <a:gd name="adj" fmla="val 8806"/>
            </a:avLst>
          </a:prstGeom>
          <a:solidFill>
            <a:srgbClr val="D07C79">
              <a:alpha val="30196"/>
            </a:srgbClr>
          </a:solidFill>
          <a:ln w="6350">
            <a:solidFill>
              <a:srgbClr val="969696"/>
            </a:solidFill>
            <a:round/>
            <a:headEnd/>
            <a:tailEnd/>
          </a:ln>
        </p:spPr>
        <p:txBody>
          <a:bodyPr vert="horz" wrap="square" lIns="137160" tIns="91440" rIns="13716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6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For </a:t>
            </a:r>
            <a:r>
              <a:rPr kumimoji="0" lang="id-ID" altLang="ko-KR" sz="26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Each</a:t>
            </a:r>
            <a:r>
              <a:rPr kumimoji="0" lang="id-ID" altLang="ko-KR" sz="26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id-ID" altLang="ko-KR" sz="2600" b="0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elemen </a:t>
            </a:r>
            <a:r>
              <a:rPr kumimoji="0" lang="id-ID" altLang="ko-KR" sz="2600" b="1" i="1" u="none" strike="noStrike" cap="none" normalizeH="0" baseline="0" dirty="0" smtClean="0">
                <a:ln>
                  <a:noFill/>
                </a:ln>
                <a:solidFill>
                  <a:srgbClr val="0C3CA8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In</a:t>
            </a:r>
            <a:r>
              <a:rPr kumimoji="0" lang="id-ID" altLang="ko-KR" sz="26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id-ID" altLang="ko-KR" sz="2600" b="0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group</a:t>
            </a:r>
            <a:endParaRPr kumimoji="0" lang="id-ID" altLang="ko-KR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600" b="0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    … </a:t>
            </a:r>
            <a:r>
              <a:rPr kumimoji="0" lang="id-ID" altLang="ko-KR" sz="2600" b="0" i="1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ekspresi</a:t>
            </a:r>
            <a:r>
              <a:rPr kumimoji="0" lang="id-ID" altLang="ko-KR" sz="2600" b="0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…</a:t>
            </a:r>
            <a:endParaRPr kumimoji="0" lang="id-ID" altLang="ko-KR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6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Next</a:t>
            </a:r>
            <a:endParaRPr kumimoji="0" lang="id-ID" altLang="ko-KR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103" y="455612"/>
            <a:ext cx="8538370" cy="742951"/>
          </a:xfrm>
        </p:spPr>
        <p:txBody>
          <a:bodyPr/>
          <a:lstStyle/>
          <a:p>
            <a:r>
              <a:rPr lang="id-ID" sz="3200" dirty="0" smtClean="0"/>
              <a:t>Program Perulangan </a:t>
            </a:r>
            <a:r>
              <a:rPr lang="id-ID" sz="3200" dirty="0"/>
              <a:t>(frmStrukturKontrol)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1880" y="1221433"/>
            <a:ext cx="5563221" cy="4895850"/>
          </a:xfrm>
        </p:spPr>
        <p:txBody>
          <a:bodyPr/>
          <a:lstStyle/>
          <a:p>
            <a:pPr marL="271463" indent="-271463"/>
            <a:r>
              <a:rPr lang="en-US" sz="2000" dirty="0" err="1"/>
              <a:t>Ketikkan</a:t>
            </a:r>
            <a:r>
              <a:rPr lang="en-US" sz="2000" dirty="0"/>
              <a:t> program (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Kotak</a:t>
            </a:r>
            <a:r>
              <a:rPr lang="en-US" sz="2000" dirty="0"/>
              <a:t> </a:t>
            </a:r>
            <a:r>
              <a:rPr lang="en-US" sz="2000" dirty="0" err="1"/>
              <a:t>Merah</a:t>
            </a:r>
            <a:r>
              <a:rPr lang="en-US" sz="2000" dirty="0"/>
              <a:t>) </a:t>
            </a:r>
            <a:r>
              <a:rPr lang="en-US" sz="2000" dirty="0" err="1"/>
              <a:t>antara</a:t>
            </a:r>
            <a:r>
              <a:rPr lang="en-US" sz="2000" dirty="0"/>
              <a:t> </a:t>
            </a:r>
            <a:r>
              <a:rPr lang="en-US" sz="2000" b="1" dirty="0"/>
              <a:t>Private Sub … End Sub</a:t>
            </a:r>
          </a:p>
          <a:p>
            <a:endParaRPr lang="id-ID" dirty="0"/>
          </a:p>
        </p:txBody>
      </p:sp>
      <p:pic>
        <p:nvPicPr>
          <p:cNvPr id="7170" name="Picture 2" descr="C:\Users\sinar\AppData\Local\Temp\SNAGHTML25b1c9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42442"/>
            <a:ext cx="2832249" cy="38587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2132856"/>
            <a:ext cx="5711135" cy="3456384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6707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 Part </a:t>
            </a:r>
            <a:r>
              <a:rPr lang="id-ID" b="1" dirty="0" smtClean="0"/>
              <a:t>4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556791"/>
            <a:ext cx="8229600" cy="4609059"/>
          </a:xfrm>
        </p:spPr>
        <p:txBody>
          <a:bodyPr/>
          <a:lstStyle/>
          <a:p>
            <a:pPr algn="just"/>
            <a:r>
              <a:rPr lang="en-US" dirty="0" err="1"/>
              <a:t>Jalankan</a:t>
            </a:r>
            <a:r>
              <a:rPr lang="en-US" dirty="0"/>
              <a:t> Form </a:t>
            </a:r>
            <a:r>
              <a:rPr lang="id-ID" dirty="0" smtClean="0"/>
              <a:t>Struktur Kontrol</a:t>
            </a:r>
            <a:r>
              <a:rPr lang="en-US" dirty="0" smtClean="0"/>
              <a:t> </a:t>
            </a:r>
            <a:r>
              <a:rPr lang="en-US" dirty="0" err="1"/>
              <a:t>melalui</a:t>
            </a:r>
            <a:r>
              <a:rPr lang="en-US" dirty="0"/>
              <a:t> Menu </a:t>
            </a:r>
            <a:r>
              <a:rPr lang="id-ID" dirty="0" smtClean="0"/>
              <a:t>Struktur </a:t>
            </a:r>
            <a:r>
              <a:rPr lang="id-ID" dirty="0" err="1" smtClean="0"/>
              <a:t>Kontro</a:t>
            </a:r>
            <a:r>
              <a:rPr lang="en-US" dirty="0" smtClean="0"/>
              <a:t>l</a:t>
            </a:r>
            <a:r>
              <a:rPr lang="id-ID" dirty="0" smtClean="0"/>
              <a:t>. </a:t>
            </a:r>
          </a:p>
          <a:p>
            <a:pPr algn="just"/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id-ID" b="1" dirty="0" smtClean="0">
                <a:solidFill>
                  <a:srgbClr val="FF0000"/>
                </a:solidFill>
              </a:rPr>
              <a:t>Klik Tombol For Each - Next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id-ID" dirty="0" smtClean="0"/>
              <a:t>tab Pengulangan.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?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01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Pengulangan</a:t>
            </a:r>
            <a:r>
              <a:rPr lang="en-US" dirty="0" smtClean="0"/>
              <a:t> (Do Until – Loop)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err="1" smtClean="0"/>
              <a:t>Struktur</a:t>
            </a:r>
            <a:r>
              <a:rPr lang="en-US" sz="2400" dirty="0" smtClean="0"/>
              <a:t> </a:t>
            </a:r>
            <a:r>
              <a:rPr lang="en-US" sz="2400" b="1" dirty="0" smtClean="0"/>
              <a:t>Do Until – Loop </a:t>
            </a:r>
            <a:r>
              <a:rPr lang="en-US" sz="2400" dirty="0" err="1" smtClean="0"/>
              <a:t>modelnya</a:t>
            </a:r>
            <a:r>
              <a:rPr lang="en-US" sz="2400" dirty="0" smtClean="0"/>
              <a:t> </a:t>
            </a:r>
            <a:r>
              <a:rPr lang="en-US" sz="2400" b="1" dirty="0" err="1" smtClean="0"/>
              <a:t>hampir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sama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dengan</a:t>
            </a:r>
            <a:r>
              <a:rPr lang="en-US" sz="2400" b="1" dirty="0" smtClean="0"/>
              <a:t> Do While – Loop</a:t>
            </a:r>
            <a:r>
              <a:rPr lang="en-US" sz="2400" dirty="0" smtClean="0"/>
              <a:t>. </a:t>
            </a:r>
            <a:r>
              <a:rPr lang="en-US" sz="2400" b="1" dirty="0" err="1" smtClean="0">
                <a:solidFill>
                  <a:srgbClr val="FF0000"/>
                </a:solidFill>
              </a:rPr>
              <a:t>Perbedaannya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Do Until – Loop </a:t>
            </a:r>
            <a:r>
              <a:rPr lang="en-US" sz="2400" b="1" dirty="0" err="1" smtClean="0"/>
              <a:t>perulangan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terus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berjalan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selama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pengujian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kondisinya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salah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/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False</a:t>
            </a:r>
            <a:r>
              <a:rPr lang="en-US" sz="2400" b="1" dirty="0" smtClean="0"/>
              <a:t>)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berhenti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jika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kondisi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sudah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bernilai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/>
              <a:t>“</a:t>
            </a:r>
            <a:r>
              <a:rPr lang="en-US" sz="2400" b="1" dirty="0" err="1" smtClean="0">
                <a:solidFill>
                  <a:srgbClr val="FF0000"/>
                </a:solidFill>
              </a:rPr>
              <a:t>Benar</a:t>
            </a:r>
            <a:r>
              <a:rPr lang="en-US" sz="2400" b="1" dirty="0" smtClean="0"/>
              <a:t>” (</a:t>
            </a:r>
            <a:r>
              <a:rPr lang="en-US" sz="2400" b="1" dirty="0" smtClean="0">
                <a:solidFill>
                  <a:srgbClr val="FF0000"/>
                </a:solidFill>
              </a:rPr>
              <a:t>True</a:t>
            </a:r>
            <a:r>
              <a:rPr lang="en-US" sz="2400" b="1" dirty="0" smtClean="0"/>
              <a:t>)</a:t>
            </a:r>
            <a:r>
              <a:rPr lang="en-US" sz="2400" dirty="0" smtClean="0"/>
              <a:t>.</a:t>
            </a:r>
            <a:endParaRPr lang="id-ID" sz="2400" dirty="0" smtClean="0"/>
          </a:p>
          <a:p>
            <a:pPr algn="just">
              <a:buNone/>
            </a:pPr>
            <a:endParaRPr lang="id-ID" sz="2400" dirty="0"/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Pengulangan</a:t>
            </a:r>
            <a:r>
              <a:rPr lang="en-US" dirty="0" smtClean="0"/>
              <a:t> (Do Until – Loop)</a:t>
            </a:r>
            <a:endParaRPr lang="id-ID" dirty="0"/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5" name="Folded Corner 54"/>
          <p:cNvSpPr>
            <a:spLocks noChangeArrowheads="1"/>
          </p:cNvSpPr>
          <p:nvPr/>
        </p:nvSpPr>
        <p:spPr bwMode="auto">
          <a:xfrm>
            <a:off x="468313" y="1340768"/>
            <a:ext cx="2779242" cy="1443580"/>
          </a:xfrm>
          <a:prstGeom prst="foldedCorner">
            <a:avLst>
              <a:gd name="adj" fmla="val 0"/>
            </a:avLst>
          </a:prstGeom>
          <a:solidFill>
            <a:srgbClr val="D07C79">
              <a:alpha val="30196"/>
            </a:srgbClr>
          </a:solidFill>
          <a:ln w="6350">
            <a:solidFill>
              <a:srgbClr val="969696"/>
            </a:solidFill>
            <a:round/>
            <a:headEnd/>
            <a:tailEnd/>
          </a:ln>
        </p:spPr>
        <p:txBody>
          <a:bodyPr vert="horz" wrap="square" lIns="137160" tIns="91440" rIns="13716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4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Do Until (</a:t>
            </a:r>
            <a:r>
              <a:rPr kumimoji="0" lang="id-ID" altLang="ko-KR" sz="2400" b="1" i="1" u="none" strike="noStrike" cap="none" normalizeH="0" baseline="0" dirty="0" smtClean="0">
                <a:ln>
                  <a:noFill/>
                </a:ln>
                <a:solidFill>
                  <a:srgbClr val="2F853F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id-ID" altLang="ko-KR" sz="24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id-ID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4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    … </a:t>
            </a:r>
            <a:r>
              <a:rPr kumimoji="0" lang="id-ID" altLang="ko-KR" sz="2400" b="1" i="1" u="none" strike="noStrike" cap="none" normalizeH="0" baseline="0" dirty="0" smtClean="0">
                <a:ln>
                  <a:noFill/>
                </a:ln>
                <a:solidFill>
                  <a:srgbClr val="0C3CA8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ekspresi</a:t>
            </a:r>
            <a:r>
              <a:rPr kumimoji="0" lang="id-ID" altLang="ko-KR" sz="24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…</a:t>
            </a:r>
            <a:endParaRPr kumimoji="0" lang="id-ID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4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Loop</a:t>
            </a:r>
            <a:endParaRPr kumimoji="0" lang="id-ID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5" y="2885296"/>
            <a:ext cx="830237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/>
              <a:t>Keterangan</a:t>
            </a:r>
            <a:r>
              <a:rPr lang="en-US" b="1" u="sng" dirty="0" smtClean="0"/>
              <a:t>:</a:t>
            </a:r>
            <a:endParaRPr lang="id-ID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 smtClean="0"/>
              <a:t>Ketika</a:t>
            </a:r>
            <a:r>
              <a:rPr lang="en-US" sz="2400" dirty="0" smtClean="0"/>
              <a:t> program </a:t>
            </a:r>
            <a:r>
              <a:rPr lang="en-US" sz="2400" dirty="0" err="1" smtClean="0"/>
              <a:t>dijalankan</a:t>
            </a:r>
            <a:r>
              <a:rPr lang="en-US" sz="2400" dirty="0" smtClean="0"/>
              <a:t>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b="1" dirty="0" err="1" smtClean="0"/>
              <a:t>hal</a:t>
            </a:r>
            <a:r>
              <a:rPr lang="en-US" sz="2400" b="1" dirty="0" smtClean="0"/>
              <a:t> yang </a:t>
            </a:r>
            <a:r>
              <a:rPr lang="en-US" sz="2400" b="1" dirty="0" err="1" smtClean="0"/>
              <a:t>pertama</a:t>
            </a:r>
            <a:r>
              <a:rPr lang="en-US" sz="2400" b="1" dirty="0" smtClean="0"/>
              <a:t> kali </a:t>
            </a:r>
            <a:r>
              <a:rPr lang="en-US" sz="2400" b="1" dirty="0" err="1" smtClean="0"/>
              <a:t>dikerjakan</a:t>
            </a:r>
            <a:r>
              <a:rPr lang="en-US" sz="2400" b="1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b="1" dirty="0" err="1" smtClean="0"/>
              <a:t>menguji</a:t>
            </a:r>
            <a:r>
              <a:rPr lang="en-US" sz="2400" b="1" dirty="0" smtClean="0"/>
              <a:t> </a:t>
            </a:r>
            <a:r>
              <a:rPr lang="en-US" sz="2400" b="1" i="1" dirty="0" err="1" smtClean="0">
                <a:solidFill>
                  <a:srgbClr val="2F853F"/>
                </a:solidFill>
              </a:rPr>
              <a:t>kondisi</a:t>
            </a:r>
            <a:r>
              <a:rPr lang="en-US" sz="2400" dirty="0" smtClean="0"/>
              <a:t>. </a:t>
            </a:r>
            <a:endParaRPr lang="id-ID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2F853F"/>
                </a:solidFill>
              </a:rPr>
              <a:t>kondisinya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terpenuhi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b="1" i="1" dirty="0" err="1" smtClean="0">
                <a:solidFill>
                  <a:srgbClr val="0C3CA8"/>
                </a:solidFill>
              </a:rPr>
              <a:t>ekspresi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diabaikan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melanjutkan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menjalankan</a:t>
            </a:r>
            <a:r>
              <a:rPr lang="en-US" sz="2400" dirty="0" smtClean="0"/>
              <a:t> program di </a:t>
            </a:r>
            <a:r>
              <a:rPr lang="en-US" sz="2400" dirty="0" err="1" smtClean="0"/>
              <a:t>bawah</a:t>
            </a:r>
            <a:r>
              <a:rPr lang="en-US" sz="2400" dirty="0" smtClean="0"/>
              <a:t> Loop, </a:t>
            </a:r>
            <a:r>
              <a:rPr lang="en-US" sz="2400" dirty="0" err="1" smtClean="0"/>
              <a:t>sebaliknya</a:t>
            </a:r>
            <a:r>
              <a:rPr lang="en-US" sz="2400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b="1" i="1" dirty="0" err="1" smtClean="0">
                <a:solidFill>
                  <a:srgbClr val="2F853F"/>
                </a:solidFill>
              </a:rPr>
              <a:t>kondisi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tidak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terpenuhi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b="1" i="1" dirty="0" err="1" smtClean="0">
                <a:solidFill>
                  <a:srgbClr val="0C3CA8"/>
                </a:solidFill>
              </a:rPr>
              <a:t>ekspresi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/>
              <a:t>akan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dikerjakan</a:t>
            </a:r>
            <a:r>
              <a:rPr lang="en-US" sz="2400" dirty="0" smtClean="0"/>
              <a:t>.</a:t>
            </a:r>
            <a:endParaRPr lang="id-ID" sz="2400" dirty="0" smtClean="0"/>
          </a:p>
          <a:p>
            <a:pPr algn="just"/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661352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frmStrukturKontrol</a:t>
            </a:r>
            <a:r>
              <a:rPr lang="en-US" dirty="0" smtClean="0"/>
              <a:t> (Tab: </a:t>
            </a:r>
            <a:r>
              <a:rPr lang="en-US" dirty="0" err="1" smtClean="0"/>
              <a:t>Pengulangan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Percabangan</a:t>
            </a:r>
            <a:endParaRPr lang="en-US" dirty="0" smtClean="0"/>
          </a:p>
          <a:p>
            <a:pPr lvl="1"/>
            <a:r>
              <a:rPr lang="en-US" dirty="0" err="1" smtClean="0"/>
              <a:t>Pengulangan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293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103" y="455612"/>
            <a:ext cx="8538370" cy="742951"/>
          </a:xfrm>
        </p:spPr>
        <p:txBody>
          <a:bodyPr/>
          <a:lstStyle/>
          <a:p>
            <a:r>
              <a:rPr lang="id-ID" sz="3200" dirty="0" smtClean="0"/>
              <a:t>Program Perulangan </a:t>
            </a:r>
            <a:r>
              <a:rPr lang="id-ID" sz="3200" dirty="0"/>
              <a:t>(frmStrukturKontrol)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1880" y="1221433"/>
            <a:ext cx="5563221" cy="4895850"/>
          </a:xfrm>
        </p:spPr>
        <p:txBody>
          <a:bodyPr/>
          <a:lstStyle/>
          <a:p>
            <a:pPr marL="271463" indent="-271463"/>
            <a:r>
              <a:rPr lang="en-US" sz="2000" dirty="0" err="1"/>
              <a:t>Ketikkan</a:t>
            </a:r>
            <a:r>
              <a:rPr lang="en-US" sz="2000" dirty="0"/>
              <a:t> program (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Kotak</a:t>
            </a:r>
            <a:r>
              <a:rPr lang="en-US" sz="2000" dirty="0"/>
              <a:t> </a:t>
            </a:r>
            <a:r>
              <a:rPr lang="en-US" sz="2000" dirty="0" err="1"/>
              <a:t>Merah</a:t>
            </a:r>
            <a:r>
              <a:rPr lang="en-US" sz="2000" dirty="0"/>
              <a:t>) </a:t>
            </a:r>
            <a:r>
              <a:rPr lang="en-US" sz="2000" dirty="0" err="1"/>
              <a:t>antara</a:t>
            </a:r>
            <a:r>
              <a:rPr lang="en-US" sz="2000" dirty="0"/>
              <a:t> </a:t>
            </a:r>
            <a:r>
              <a:rPr lang="en-US" sz="2000" b="1" dirty="0"/>
              <a:t>Private Sub … End Sub</a:t>
            </a:r>
          </a:p>
          <a:p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1988840"/>
            <a:ext cx="5544617" cy="352060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5122" name="Picture 2" descr="C:\Users\sinar\AppData\Local\Temp\SNAGHTML285da8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50" y="1415990"/>
            <a:ext cx="2867049" cy="40747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35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 Part </a:t>
            </a:r>
            <a:r>
              <a:rPr lang="id-ID" b="1" dirty="0" smtClean="0"/>
              <a:t>5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556791"/>
            <a:ext cx="8229600" cy="4609059"/>
          </a:xfrm>
        </p:spPr>
        <p:txBody>
          <a:bodyPr/>
          <a:lstStyle/>
          <a:p>
            <a:pPr algn="just"/>
            <a:r>
              <a:rPr lang="en-US" dirty="0" err="1"/>
              <a:t>Jalankan</a:t>
            </a:r>
            <a:r>
              <a:rPr lang="en-US" dirty="0"/>
              <a:t> Form </a:t>
            </a:r>
            <a:r>
              <a:rPr lang="id-ID" dirty="0" smtClean="0"/>
              <a:t>Struktur Kontrol</a:t>
            </a:r>
            <a:r>
              <a:rPr lang="en-US" dirty="0" smtClean="0"/>
              <a:t> </a:t>
            </a:r>
            <a:r>
              <a:rPr lang="en-US" dirty="0" err="1"/>
              <a:t>melalui</a:t>
            </a:r>
            <a:r>
              <a:rPr lang="en-US" dirty="0"/>
              <a:t> Menu </a:t>
            </a:r>
            <a:r>
              <a:rPr lang="id-ID" dirty="0" smtClean="0"/>
              <a:t>Struktur </a:t>
            </a:r>
            <a:r>
              <a:rPr lang="id-ID" dirty="0" err="1" smtClean="0"/>
              <a:t>Kontro</a:t>
            </a:r>
            <a:r>
              <a:rPr lang="en-US" dirty="0" smtClean="0"/>
              <a:t>l</a:t>
            </a:r>
            <a:r>
              <a:rPr lang="id-ID" dirty="0" smtClean="0"/>
              <a:t>. </a:t>
            </a:r>
          </a:p>
          <a:p>
            <a:pPr algn="just"/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id-ID" b="1" dirty="0" smtClean="0">
                <a:solidFill>
                  <a:srgbClr val="FF0000"/>
                </a:solidFill>
              </a:rPr>
              <a:t>Klik Tombol Do Until-Loop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id-ID" dirty="0" smtClean="0"/>
              <a:t>tab Pengulangan.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?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05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Pengulangan</a:t>
            </a:r>
            <a:r>
              <a:rPr lang="en-US" dirty="0" smtClean="0"/>
              <a:t> (Do While – Loop)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err="1" smtClean="0"/>
              <a:t>Struktur</a:t>
            </a:r>
            <a:r>
              <a:rPr lang="en-US" sz="2400" dirty="0" smtClean="0"/>
              <a:t> </a:t>
            </a:r>
            <a:r>
              <a:rPr lang="en-US" sz="2400" dirty="0"/>
              <a:t>Do </a:t>
            </a:r>
            <a:r>
              <a:rPr lang="id-ID" sz="2400" dirty="0" smtClean="0"/>
              <a:t>While</a:t>
            </a:r>
            <a:r>
              <a:rPr lang="en-US" sz="2400" dirty="0" smtClean="0"/>
              <a:t> </a:t>
            </a:r>
            <a:r>
              <a:rPr lang="en-US" sz="2400" dirty="0"/>
              <a:t>– Loop </a:t>
            </a:r>
            <a:r>
              <a:rPr lang="en-US" sz="2400" b="1" dirty="0" err="1"/>
              <a:t>modelnya</a:t>
            </a:r>
            <a:r>
              <a:rPr lang="en-US" sz="2400" b="1" dirty="0"/>
              <a:t> </a:t>
            </a:r>
            <a:r>
              <a:rPr lang="en-US" sz="2400" b="1" dirty="0" err="1"/>
              <a:t>hampir</a:t>
            </a:r>
            <a:r>
              <a:rPr lang="en-US" sz="2400" b="1" dirty="0"/>
              <a:t> </a:t>
            </a:r>
            <a:r>
              <a:rPr lang="en-US" sz="2400" b="1" dirty="0" err="1"/>
              <a:t>sama</a:t>
            </a:r>
            <a:r>
              <a:rPr lang="en-US" sz="2400" b="1" dirty="0"/>
              <a:t> </a:t>
            </a:r>
            <a:r>
              <a:rPr lang="en-US" sz="2400" b="1" dirty="0" err="1"/>
              <a:t>dengan</a:t>
            </a:r>
            <a:r>
              <a:rPr lang="en-US" sz="2400" b="1" dirty="0"/>
              <a:t> Do </a:t>
            </a:r>
            <a:r>
              <a:rPr lang="id-ID" sz="2400" b="1" dirty="0" smtClean="0"/>
              <a:t>Until</a:t>
            </a:r>
            <a:r>
              <a:rPr lang="en-US" sz="2400" b="1" dirty="0" smtClean="0"/>
              <a:t> </a:t>
            </a:r>
            <a:r>
              <a:rPr lang="en-US" sz="2400" b="1" dirty="0"/>
              <a:t>– </a:t>
            </a:r>
            <a:r>
              <a:rPr lang="en-US" sz="2400" b="1" dirty="0" smtClean="0"/>
              <a:t>Loop</a:t>
            </a:r>
            <a:r>
              <a:rPr lang="en-US" sz="2400" dirty="0" smtClean="0"/>
              <a:t>, </a:t>
            </a:r>
            <a:r>
              <a:rPr lang="en-US" sz="2400" b="1" dirty="0" err="1">
                <a:solidFill>
                  <a:srgbClr val="FF0000"/>
                </a:solidFill>
              </a:rPr>
              <a:t>perulangan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terus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berjalan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/>
              <a:t>selama</a:t>
            </a:r>
            <a:r>
              <a:rPr lang="en-US" sz="2400" b="1" dirty="0"/>
              <a:t> </a:t>
            </a:r>
            <a:r>
              <a:rPr lang="en-US" sz="2400" b="1" dirty="0" err="1"/>
              <a:t>pengujian</a:t>
            </a:r>
            <a:r>
              <a:rPr lang="en-US" sz="2400" b="1" dirty="0"/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kondisinya</a:t>
            </a:r>
            <a:r>
              <a:rPr lang="id-ID" sz="2400" b="1" dirty="0" smtClean="0"/>
              <a:t> “</a:t>
            </a:r>
            <a:r>
              <a:rPr lang="id-ID" sz="2400" b="1" dirty="0" smtClean="0">
                <a:solidFill>
                  <a:srgbClr val="FF0000"/>
                </a:solidFill>
              </a:rPr>
              <a:t>Benar</a:t>
            </a:r>
            <a:r>
              <a:rPr lang="id-ID" sz="2400" b="1" dirty="0" smtClean="0"/>
              <a:t>”</a:t>
            </a:r>
            <a:r>
              <a:rPr lang="en-US" sz="2400" b="1" dirty="0" smtClean="0"/>
              <a:t> (</a:t>
            </a:r>
            <a:r>
              <a:rPr lang="id-ID" sz="2400" b="1" dirty="0" smtClean="0"/>
              <a:t>True</a:t>
            </a:r>
            <a:r>
              <a:rPr lang="en-US" sz="2400" b="1" dirty="0" smtClean="0"/>
              <a:t>)</a:t>
            </a:r>
            <a:r>
              <a:rPr lang="en-US" sz="2400" dirty="0" smtClean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berhenti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b="1" dirty="0" err="1"/>
              <a:t>kondisi</a:t>
            </a:r>
            <a:r>
              <a:rPr lang="en-US" sz="2400" b="1" dirty="0"/>
              <a:t> </a:t>
            </a:r>
            <a:r>
              <a:rPr lang="en-US" sz="2400" b="1" dirty="0" err="1"/>
              <a:t>sudah</a:t>
            </a:r>
            <a:r>
              <a:rPr lang="en-US" sz="2400" b="1" dirty="0"/>
              <a:t> </a:t>
            </a:r>
            <a:r>
              <a:rPr lang="en-US" sz="2400" b="1" dirty="0" err="1"/>
              <a:t>bernilai</a:t>
            </a:r>
            <a:r>
              <a:rPr lang="en-US" sz="2400" b="1" dirty="0"/>
              <a:t> </a:t>
            </a:r>
            <a:r>
              <a:rPr lang="en-US" sz="2400" b="1" dirty="0" smtClean="0"/>
              <a:t>“</a:t>
            </a:r>
            <a:r>
              <a:rPr lang="id-ID" sz="2400" b="1" dirty="0" smtClean="0">
                <a:solidFill>
                  <a:srgbClr val="FF0000"/>
                </a:solidFill>
              </a:rPr>
              <a:t>Salah</a:t>
            </a:r>
            <a:r>
              <a:rPr lang="en-US" sz="2400" b="1" dirty="0" smtClean="0"/>
              <a:t>” (</a:t>
            </a:r>
            <a:r>
              <a:rPr lang="id-ID" sz="2400" b="1" dirty="0" smtClean="0">
                <a:solidFill>
                  <a:srgbClr val="FF0000"/>
                </a:solidFill>
              </a:rPr>
              <a:t>False</a:t>
            </a:r>
            <a:r>
              <a:rPr lang="en-US" sz="2400" b="1" dirty="0" smtClean="0"/>
              <a:t>)</a:t>
            </a:r>
            <a:r>
              <a:rPr lang="en-US" sz="2400" dirty="0" smtClean="0"/>
              <a:t>.</a:t>
            </a:r>
            <a:endParaRPr lang="id-ID" sz="2400" dirty="0"/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Pengulangan</a:t>
            </a:r>
            <a:r>
              <a:rPr lang="en-US" dirty="0"/>
              <a:t> (Do While – Loop)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2877028"/>
            <a:ext cx="8229600" cy="3576308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r>
              <a:rPr lang="en-US" b="1" u="sng" dirty="0" err="1" smtClean="0"/>
              <a:t>Keterangan</a:t>
            </a:r>
            <a:r>
              <a:rPr lang="en-US" b="1" u="sng" dirty="0" smtClean="0"/>
              <a:t>:</a:t>
            </a:r>
            <a:endParaRPr lang="id-ID" dirty="0" smtClean="0"/>
          </a:p>
          <a:p>
            <a:pPr algn="just"/>
            <a:r>
              <a:rPr lang="en-US" dirty="0" err="1" smtClean="0"/>
              <a:t>Ketika</a:t>
            </a:r>
            <a:r>
              <a:rPr lang="en-US" dirty="0" smtClean="0"/>
              <a:t> program </a:t>
            </a:r>
            <a:r>
              <a:rPr lang="en-US" dirty="0" err="1" smtClean="0"/>
              <a:t>dijalankan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b="1" dirty="0" err="1" smtClean="0"/>
              <a:t>hal</a:t>
            </a:r>
            <a:r>
              <a:rPr lang="en-US" dirty="0" smtClean="0"/>
              <a:t> yang </a:t>
            </a:r>
            <a:r>
              <a:rPr lang="en-US" b="1" dirty="0" err="1" smtClean="0"/>
              <a:t>pertama</a:t>
            </a:r>
            <a:r>
              <a:rPr lang="en-US" b="1" dirty="0" smtClean="0"/>
              <a:t> kali </a:t>
            </a:r>
            <a:r>
              <a:rPr lang="en-US" b="1" dirty="0" err="1" smtClean="0"/>
              <a:t>dikerjakan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b="1" dirty="0" err="1" smtClean="0"/>
              <a:t>menguji</a:t>
            </a:r>
            <a:r>
              <a:rPr lang="en-US" b="1" dirty="0" smtClean="0"/>
              <a:t> </a:t>
            </a:r>
            <a:r>
              <a:rPr lang="en-US" b="1" i="1" dirty="0" err="1" smtClean="0">
                <a:solidFill>
                  <a:srgbClr val="2F853F"/>
                </a:solidFill>
              </a:rPr>
              <a:t>kondisi</a:t>
            </a:r>
            <a:r>
              <a:rPr lang="en-US" dirty="0" smtClean="0"/>
              <a:t>. </a:t>
            </a:r>
            <a:endParaRPr lang="en-US" dirty="0" smtClean="0"/>
          </a:p>
          <a:p>
            <a:pPr algn="just"/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b="1" i="1" dirty="0" err="1" smtClean="0">
                <a:solidFill>
                  <a:srgbClr val="2F853F"/>
                </a:solidFill>
              </a:rPr>
              <a:t>kondisinya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terpenuhi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blok</a:t>
            </a:r>
            <a:r>
              <a:rPr lang="en-US" b="1" dirty="0" smtClean="0">
                <a:solidFill>
                  <a:srgbClr val="FF0000"/>
                </a:solidFill>
              </a:rPr>
              <a:t> program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di </a:t>
            </a:r>
            <a:r>
              <a:rPr lang="en-US" b="1" i="1" dirty="0" err="1" smtClean="0">
                <a:solidFill>
                  <a:srgbClr val="0C3CA8"/>
                </a:solidFill>
              </a:rPr>
              <a:t>ekspresi</a:t>
            </a:r>
            <a:r>
              <a:rPr lang="en-US" b="1" dirty="0" smtClean="0">
                <a:solidFill>
                  <a:srgbClr val="0C3CA8"/>
                </a:solidFill>
              </a:rPr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dijalankan</a:t>
            </a:r>
            <a:r>
              <a:rPr lang="en-US" dirty="0" smtClean="0"/>
              <a:t>, </a:t>
            </a:r>
            <a:r>
              <a:rPr lang="en-US" dirty="0" err="1" smtClean="0"/>
              <a:t>sebaliknya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b="1" i="1" dirty="0" err="1" smtClean="0">
                <a:solidFill>
                  <a:srgbClr val="2F853F"/>
                </a:solidFill>
              </a:rPr>
              <a:t>kondisi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tidak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terpenuhi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b="1" i="1" dirty="0" err="1" smtClean="0">
                <a:solidFill>
                  <a:srgbClr val="0C3CA8"/>
                </a:solidFill>
              </a:rPr>
              <a:t>ekspresi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akan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diabaikan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melanjutkan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program di </a:t>
            </a:r>
            <a:r>
              <a:rPr lang="en-US" dirty="0" err="1" smtClean="0"/>
              <a:t>bawah</a:t>
            </a:r>
            <a:r>
              <a:rPr lang="en-US" dirty="0" smtClean="0"/>
              <a:t> Loop.</a:t>
            </a:r>
            <a:endParaRPr lang="id-ID" dirty="0" smtClean="0"/>
          </a:p>
          <a:p>
            <a:pPr algn="just"/>
            <a:endParaRPr lang="id-ID" dirty="0"/>
          </a:p>
        </p:txBody>
      </p:sp>
      <p:sp>
        <p:nvSpPr>
          <p:cNvPr id="4" name="Folded Corner 54"/>
          <p:cNvSpPr>
            <a:spLocks noChangeArrowheads="1"/>
          </p:cNvSpPr>
          <p:nvPr/>
        </p:nvSpPr>
        <p:spPr bwMode="auto">
          <a:xfrm>
            <a:off x="539552" y="1268760"/>
            <a:ext cx="4438848" cy="1522140"/>
          </a:xfrm>
          <a:prstGeom prst="foldedCorner">
            <a:avLst>
              <a:gd name="adj" fmla="val 0"/>
            </a:avLst>
          </a:prstGeom>
          <a:solidFill>
            <a:srgbClr val="D07C79">
              <a:alpha val="30196"/>
            </a:srgbClr>
          </a:solidFill>
          <a:ln w="6350">
            <a:solidFill>
              <a:srgbClr val="969696"/>
            </a:solidFill>
            <a:round/>
            <a:headEnd/>
            <a:tailEnd/>
          </a:ln>
        </p:spPr>
        <p:txBody>
          <a:bodyPr vert="horz" wrap="square" lIns="137160" tIns="91440" rIns="13716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8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Do While (</a:t>
            </a:r>
            <a:r>
              <a:rPr kumimoji="0" lang="id-ID" altLang="ko-KR" sz="2800" b="1" i="1" u="none" strike="noStrike" cap="none" normalizeH="0" baseline="0" dirty="0" smtClean="0">
                <a:ln>
                  <a:noFill/>
                </a:ln>
                <a:solidFill>
                  <a:srgbClr val="2F853F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id-ID" altLang="ko-KR" sz="28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id-ID" altLang="ko-K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8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    … </a:t>
            </a:r>
            <a:r>
              <a:rPr kumimoji="0" lang="id-ID" altLang="ko-KR" sz="2800" b="1" i="1" u="none" strike="noStrike" cap="none" normalizeH="0" baseline="0" dirty="0" smtClean="0">
                <a:ln>
                  <a:noFill/>
                </a:ln>
                <a:solidFill>
                  <a:srgbClr val="0C3CA8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ekspresi</a:t>
            </a:r>
            <a:r>
              <a:rPr kumimoji="0" lang="id-ID" altLang="ko-KR" sz="28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…</a:t>
            </a:r>
            <a:endParaRPr kumimoji="0" lang="id-ID" altLang="ko-K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8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Loop</a:t>
            </a:r>
            <a:endParaRPr kumimoji="0" lang="id-ID" altLang="ko-K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103" y="455612"/>
            <a:ext cx="8538370" cy="742951"/>
          </a:xfrm>
        </p:spPr>
        <p:txBody>
          <a:bodyPr/>
          <a:lstStyle/>
          <a:p>
            <a:r>
              <a:rPr lang="id-ID" sz="3200" dirty="0" smtClean="0"/>
              <a:t>Program Perulangan </a:t>
            </a:r>
            <a:r>
              <a:rPr lang="id-ID" sz="3200" dirty="0"/>
              <a:t>(frmStrukturKontrol)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1880" y="1221433"/>
            <a:ext cx="5563221" cy="4895850"/>
          </a:xfrm>
        </p:spPr>
        <p:txBody>
          <a:bodyPr/>
          <a:lstStyle/>
          <a:p>
            <a:pPr marL="271463" indent="-271463"/>
            <a:r>
              <a:rPr lang="en-US" sz="2000" dirty="0" err="1"/>
              <a:t>Ketikkan</a:t>
            </a:r>
            <a:r>
              <a:rPr lang="en-US" sz="2000" dirty="0"/>
              <a:t> program (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Kotak</a:t>
            </a:r>
            <a:r>
              <a:rPr lang="en-US" sz="2000" dirty="0"/>
              <a:t> </a:t>
            </a:r>
            <a:r>
              <a:rPr lang="en-US" sz="2000" dirty="0" err="1"/>
              <a:t>Merah</a:t>
            </a:r>
            <a:r>
              <a:rPr lang="en-US" sz="2000" dirty="0"/>
              <a:t>) </a:t>
            </a:r>
            <a:r>
              <a:rPr lang="en-US" sz="2000" dirty="0" err="1"/>
              <a:t>antara</a:t>
            </a:r>
            <a:r>
              <a:rPr lang="en-US" sz="2000" dirty="0"/>
              <a:t> </a:t>
            </a:r>
            <a:r>
              <a:rPr lang="en-US" sz="2000" b="1" dirty="0"/>
              <a:t>Private Sub … End Sub</a:t>
            </a:r>
          </a:p>
          <a:p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2121599"/>
            <a:ext cx="5760641" cy="3683665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4102" name="Picture 6" descr="C:\Users\sinar\AppData\Local\Temp\SNAGHTML2854f7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03" y="1221432"/>
            <a:ext cx="2669629" cy="38637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11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 Part </a:t>
            </a:r>
            <a:r>
              <a:rPr lang="id-ID" b="1" dirty="0" smtClean="0"/>
              <a:t>6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556791"/>
            <a:ext cx="8229600" cy="4609059"/>
          </a:xfrm>
        </p:spPr>
        <p:txBody>
          <a:bodyPr/>
          <a:lstStyle/>
          <a:p>
            <a:pPr algn="just"/>
            <a:r>
              <a:rPr lang="en-US" dirty="0" err="1"/>
              <a:t>Jalankan</a:t>
            </a:r>
            <a:r>
              <a:rPr lang="en-US" dirty="0"/>
              <a:t> Form </a:t>
            </a:r>
            <a:r>
              <a:rPr lang="id-ID" dirty="0" smtClean="0"/>
              <a:t>Struktur Kontrol</a:t>
            </a:r>
            <a:r>
              <a:rPr lang="en-US" dirty="0" smtClean="0"/>
              <a:t> </a:t>
            </a:r>
            <a:r>
              <a:rPr lang="en-US" dirty="0" err="1"/>
              <a:t>melalui</a:t>
            </a:r>
            <a:r>
              <a:rPr lang="en-US" dirty="0"/>
              <a:t> Menu </a:t>
            </a:r>
            <a:r>
              <a:rPr lang="id-ID" dirty="0" smtClean="0"/>
              <a:t>Struktur </a:t>
            </a:r>
            <a:r>
              <a:rPr lang="id-ID" dirty="0" err="1" smtClean="0"/>
              <a:t>Kontro</a:t>
            </a:r>
            <a:r>
              <a:rPr lang="en-US" dirty="0" smtClean="0"/>
              <a:t>l</a:t>
            </a:r>
            <a:r>
              <a:rPr lang="id-ID" dirty="0" smtClean="0"/>
              <a:t>. </a:t>
            </a:r>
          </a:p>
          <a:p>
            <a:pPr algn="just"/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id-ID" b="1" dirty="0" smtClean="0">
                <a:solidFill>
                  <a:srgbClr val="FF0000"/>
                </a:solidFill>
              </a:rPr>
              <a:t>Klik Tombol Do While-Loop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id-ID" dirty="0" smtClean="0"/>
              <a:t>tab Pengulangan.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?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71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Pengulangan</a:t>
            </a:r>
            <a:r>
              <a:rPr lang="en-US" dirty="0" smtClean="0"/>
              <a:t> (Nested Loop)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70001"/>
            <a:ext cx="8446393" cy="4895850"/>
          </a:xfrm>
        </p:spPr>
        <p:txBody>
          <a:bodyPr/>
          <a:lstStyle/>
          <a:p>
            <a:pPr algn="just"/>
            <a:r>
              <a:rPr lang="en-US" sz="2400" dirty="0" err="1" smtClean="0">
                <a:ea typeface="Calibri" panose="020F0502020204030204" pitchFamily="34" charset="0"/>
              </a:rPr>
              <a:t>Pada</a:t>
            </a:r>
            <a:r>
              <a:rPr lang="en-US" sz="2400" dirty="0" smtClean="0">
                <a:ea typeface="Calibri" panose="020F0502020204030204" pitchFamily="34" charset="0"/>
              </a:rPr>
              <a:t> </a:t>
            </a:r>
            <a:r>
              <a:rPr lang="en-US" sz="2400" dirty="0">
                <a:ea typeface="Calibri" panose="020F0502020204030204" pitchFamily="34" charset="0"/>
              </a:rPr>
              <a:t>proses </a:t>
            </a:r>
            <a:r>
              <a:rPr lang="en-US" sz="2400" dirty="0" err="1">
                <a:ea typeface="Calibri" panose="020F0502020204030204" pitchFamily="34" charset="0"/>
              </a:rPr>
              <a:t>semacam</a:t>
            </a:r>
            <a:r>
              <a:rPr lang="en-US" sz="2400" dirty="0">
                <a:ea typeface="Calibri" panose="020F0502020204030204" pitchFamily="34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</a:rPr>
              <a:t>ini</a:t>
            </a:r>
            <a:r>
              <a:rPr lang="en-US" sz="2400" dirty="0">
                <a:ea typeface="Calibri" panose="020F0502020204030204" pitchFamily="34" charset="0"/>
              </a:rPr>
              <a:t>, </a:t>
            </a:r>
            <a:r>
              <a:rPr lang="en-US" sz="2400" dirty="0" err="1">
                <a:ea typeface="Calibri" panose="020F0502020204030204" pitchFamily="34" charset="0"/>
              </a:rPr>
              <a:t>setiap</a:t>
            </a:r>
            <a:r>
              <a:rPr lang="en-US" sz="2400" dirty="0">
                <a:ea typeface="Calibri" panose="020F0502020204030204" pitchFamily="34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</a:rPr>
              <a:t>satu</a:t>
            </a:r>
            <a:r>
              <a:rPr lang="en-US" sz="2400" dirty="0">
                <a:ea typeface="Calibri" panose="020F0502020204030204" pitchFamily="34" charset="0"/>
              </a:rPr>
              <a:t> proses </a:t>
            </a:r>
            <a:r>
              <a:rPr lang="en-US" sz="2400" dirty="0" err="1">
                <a:ea typeface="Calibri" panose="020F0502020204030204" pitchFamily="34" charset="0"/>
              </a:rPr>
              <a:t>pengulangan</a:t>
            </a:r>
            <a:r>
              <a:rPr lang="en-US" sz="2400" b="1" dirty="0">
                <a:ea typeface="Calibri" panose="020F0502020204030204" pitchFamily="34" charset="0"/>
              </a:rPr>
              <a:t> </a:t>
            </a:r>
            <a:r>
              <a:rPr lang="en-US" sz="2400" dirty="0">
                <a:ea typeface="Calibri" panose="020F0502020204030204" pitchFamily="34" charset="0"/>
              </a:rPr>
              <a:t>di </a:t>
            </a:r>
            <a:r>
              <a:rPr lang="en-US" sz="2400" dirty="0" err="1">
                <a:ea typeface="Calibri" panose="020F0502020204030204" pitchFamily="34" charset="0"/>
              </a:rPr>
              <a:t>struktur</a:t>
            </a:r>
            <a:r>
              <a:rPr lang="en-US" sz="2400" dirty="0">
                <a:ea typeface="Calibri" panose="020F050202020403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ea typeface="Calibri" panose="020F0502020204030204" pitchFamily="34" charset="0"/>
              </a:rPr>
              <a:t>For–Next </a:t>
            </a:r>
            <a:r>
              <a:rPr lang="en-US" sz="2400" b="1" dirty="0" err="1">
                <a:solidFill>
                  <a:srgbClr val="FF0000"/>
                </a:solidFill>
                <a:ea typeface="Calibri" panose="020F0502020204030204" pitchFamily="34" charset="0"/>
              </a:rPr>
              <a:t>bagian</a:t>
            </a:r>
            <a:r>
              <a:rPr lang="en-US" sz="2400" b="1" dirty="0">
                <a:solidFill>
                  <a:srgbClr val="FF0000"/>
                </a:solidFill>
                <a:ea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ea typeface="Calibri" panose="020F0502020204030204" pitchFamily="34" charset="0"/>
              </a:rPr>
              <a:t>luar</a:t>
            </a:r>
            <a:r>
              <a:rPr lang="en-US" sz="2400" b="1" dirty="0">
                <a:solidFill>
                  <a:srgbClr val="FF0000"/>
                </a:solidFill>
                <a:ea typeface="Calibri" panose="020F0502020204030204" pitchFamily="34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</a:rPr>
              <a:t>akan</a:t>
            </a:r>
            <a:r>
              <a:rPr lang="en-US" sz="2400" dirty="0"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a typeface="Calibri" panose="020F0502020204030204" pitchFamily="34" charset="0"/>
              </a:rPr>
              <a:t>mengerjakan</a:t>
            </a:r>
            <a:r>
              <a:rPr lang="en-US" sz="2400" dirty="0">
                <a:ea typeface="Calibri" panose="020F0502020204030204" pitchFamily="34" charset="0"/>
              </a:rPr>
              <a:t> proses </a:t>
            </a:r>
            <a:r>
              <a:rPr lang="en-US" sz="2400" dirty="0" err="1">
                <a:ea typeface="Calibri" panose="020F0502020204030204" pitchFamily="34" charset="0"/>
              </a:rPr>
              <a:t>pengulangan</a:t>
            </a:r>
            <a:r>
              <a:rPr lang="en-US" sz="2400" dirty="0">
                <a:ea typeface="Calibri" panose="020F0502020204030204" pitchFamily="34" charset="0"/>
              </a:rPr>
              <a:t> di </a:t>
            </a:r>
            <a:r>
              <a:rPr lang="en-US" sz="2400" b="1" dirty="0" err="1">
                <a:solidFill>
                  <a:srgbClr val="FF0000"/>
                </a:solidFill>
                <a:ea typeface="Calibri" panose="020F0502020204030204" pitchFamily="34" charset="0"/>
              </a:rPr>
              <a:t>struktur</a:t>
            </a:r>
            <a:r>
              <a:rPr lang="en-US" sz="2400" b="1" dirty="0">
                <a:solidFill>
                  <a:srgbClr val="FF0000"/>
                </a:solidFill>
                <a:ea typeface="Calibri" panose="020F0502020204030204" pitchFamily="34" charset="0"/>
              </a:rPr>
              <a:t> For – Next </a:t>
            </a:r>
            <a:r>
              <a:rPr lang="en-US" sz="2400" b="1" dirty="0" err="1">
                <a:solidFill>
                  <a:srgbClr val="FF0000"/>
                </a:solidFill>
                <a:ea typeface="Calibri" panose="020F0502020204030204" pitchFamily="34" charset="0"/>
              </a:rPr>
              <a:t>bagian</a:t>
            </a:r>
            <a:r>
              <a:rPr lang="en-US" sz="2400" b="1" dirty="0">
                <a:solidFill>
                  <a:srgbClr val="FF0000"/>
                </a:solidFill>
                <a:ea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ea typeface="Calibri" panose="020F0502020204030204" pitchFamily="34" charset="0"/>
              </a:rPr>
              <a:t>dalam</a:t>
            </a:r>
            <a:r>
              <a:rPr lang="en-US" sz="2400" b="1" dirty="0">
                <a:solidFill>
                  <a:srgbClr val="FF0000"/>
                </a:solidFill>
                <a:ea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ea typeface="Calibri" panose="020F0502020204030204" pitchFamily="34" charset="0"/>
              </a:rPr>
              <a:t>sekian</a:t>
            </a:r>
            <a:r>
              <a:rPr lang="en-US" sz="2400" b="1" dirty="0">
                <a:solidFill>
                  <a:srgbClr val="FF0000"/>
                </a:solidFill>
                <a:ea typeface="Calibri" panose="020F0502020204030204" pitchFamily="34" charset="0"/>
              </a:rPr>
              <a:t> kali,</a:t>
            </a:r>
            <a:r>
              <a:rPr lang="en-US" sz="2400" dirty="0">
                <a:ea typeface="Calibri" panose="020F0502020204030204" pitchFamily="34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</a:rPr>
              <a:t>sesuai</a:t>
            </a:r>
            <a:r>
              <a:rPr lang="en-US" sz="2400" dirty="0">
                <a:ea typeface="Calibri" panose="020F0502020204030204" pitchFamily="34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</a:rPr>
              <a:t>dengan</a:t>
            </a:r>
            <a:r>
              <a:rPr lang="en-US" sz="2400" dirty="0"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a typeface="Calibri" panose="020F0502020204030204" pitchFamily="34" charset="0"/>
              </a:rPr>
              <a:t>seberapa</a:t>
            </a:r>
            <a:r>
              <a:rPr lang="en-US" sz="2400" b="1" dirty="0"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a typeface="Calibri" panose="020F0502020204030204" pitchFamily="34" charset="0"/>
              </a:rPr>
              <a:t>banyak</a:t>
            </a:r>
            <a:r>
              <a:rPr lang="en-US" sz="2400" b="1" dirty="0"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a typeface="Calibri" panose="020F0502020204030204" pitchFamily="34" charset="0"/>
              </a:rPr>
              <a:t>pengulangan</a:t>
            </a:r>
            <a:r>
              <a:rPr lang="en-US" sz="2400" b="1" dirty="0"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a typeface="Calibri" panose="020F0502020204030204" pitchFamily="34" charset="0"/>
              </a:rPr>
              <a:t>tersebut</a:t>
            </a:r>
            <a:r>
              <a:rPr lang="en-US" sz="2400" b="1" dirty="0">
                <a:ea typeface="Calibri" panose="020F0502020204030204" pitchFamily="34" charset="0"/>
              </a:rPr>
              <a:t> </a:t>
            </a:r>
            <a:r>
              <a:rPr lang="en-US" sz="2400" b="1" dirty="0" err="1">
                <a:ea typeface="Calibri" panose="020F0502020204030204" pitchFamily="34" charset="0"/>
              </a:rPr>
              <a:t>dilakukan</a:t>
            </a:r>
            <a:endParaRPr lang="id-ID" sz="2400" dirty="0"/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3" name="Folded Corner 47"/>
          <p:cNvSpPr>
            <a:spLocks noChangeArrowheads="1"/>
          </p:cNvSpPr>
          <p:nvPr/>
        </p:nvSpPr>
        <p:spPr bwMode="auto">
          <a:xfrm>
            <a:off x="734119" y="3429000"/>
            <a:ext cx="7675761" cy="1999927"/>
          </a:xfrm>
          <a:prstGeom prst="foldedCorner">
            <a:avLst>
              <a:gd name="adj" fmla="val 15801"/>
            </a:avLst>
          </a:prstGeom>
          <a:solidFill>
            <a:srgbClr val="D07C79">
              <a:alpha val="30196"/>
            </a:srgbClr>
          </a:solidFill>
          <a:ln w="6350">
            <a:solidFill>
              <a:srgbClr val="969696"/>
            </a:solidFill>
            <a:round/>
            <a:headEnd/>
            <a:tailEnd/>
          </a:ln>
        </p:spPr>
        <p:txBody>
          <a:bodyPr vert="horz" wrap="square" lIns="137160" tIns="91440" rIns="13716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3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For </a:t>
            </a:r>
            <a:r>
              <a:rPr kumimoji="0" lang="id-ID" altLang="ko-KR" sz="2300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var_1</a:t>
            </a:r>
            <a:r>
              <a:rPr kumimoji="0" lang="id-ID" altLang="ko-KR" sz="23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= </a:t>
            </a:r>
            <a:r>
              <a:rPr kumimoji="0" lang="id-ID" altLang="ko-KR" sz="23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awal_1</a:t>
            </a:r>
            <a:r>
              <a:rPr kumimoji="0" lang="id-ID" altLang="ko-KR" sz="23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To </a:t>
            </a:r>
            <a:r>
              <a:rPr kumimoji="0" lang="id-ID" altLang="ko-KR" sz="23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akhir_1</a:t>
            </a:r>
            <a:r>
              <a:rPr kumimoji="0" lang="id-ID" altLang="ko-KR" sz="23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Step </a:t>
            </a:r>
            <a:r>
              <a:rPr kumimoji="0" lang="id-ID" altLang="ko-KR" sz="2300" b="1" i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pertambahan_1</a:t>
            </a:r>
            <a:endParaRPr kumimoji="0" lang="id-ID" altLang="ko-KR" sz="23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3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    For </a:t>
            </a:r>
            <a:r>
              <a:rPr kumimoji="0" lang="id-ID" altLang="ko-KR" sz="2300" b="1" i="1" u="none" strike="noStrike" cap="none" normalizeH="0" baseline="0" dirty="0" smtClean="0">
                <a:ln>
                  <a:noFill/>
                </a:ln>
                <a:solidFill>
                  <a:srgbClr val="A70D91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var_2</a:t>
            </a:r>
            <a:r>
              <a:rPr kumimoji="0" lang="id-ID" altLang="ko-KR" sz="23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= </a:t>
            </a:r>
            <a:r>
              <a:rPr kumimoji="0" lang="id-ID" altLang="ko-KR" sz="2300" b="1" i="1" u="none" strike="noStrike" cap="none" normalizeH="0" baseline="0" dirty="0" smtClean="0">
                <a:ln>
                  <a:noFill/>
                </a:ln>
                <a:solidFill>
                  <a:srgbClr val="0C3CA8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awal_2</a:t>
            </a:r>
            <a:r>
              <a:rPr kumimoji="0" lang="id-ID" altLang="ko-KR" sz="23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To </a:t>
            </a:r>
            <a:r>
              <a:rPr kumimoji="0" lang="id-ID" altLang="ko-KR" sz="2300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akhir_2</a:t>
            </a:r>
            <a:r>
              <a:rPr kumimoji="0" lang="id-ID" altLang="ko-KR" sz="23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Step </a:t>
            </a:r>
            <a:r>
              <a:rPr kumimoji="0" lang="id-ID" altLang="ko-KR" sz="2300" b="1" i="1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pertambahan_2</a:t>
            </a:r>
            <a:endParaRPr kumimoji="0" lang="id-ID" altLang="ko-KR" sz="23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3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         … </a:t>
            </a:r>
            <a:r>
              <a:rPr kumimoji="0" lang="id-ID" altLang="ko-KR" sz="2300" b="1" i="1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ekspresi</a:t>
            </a:r>
            <a:r>
              <a:rPr kumimoji="0" lang="id-ID" altLang="ko-KR" sz="23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…</a:t>
            </a:r>
            <a:endParaRPr kumimoji="0" lang="id-ID" altLang="ko-KR" sz="2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3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    Next Counter </a:t>
            </a:r>
            <a:endParaRPr kumimoji="0" lang="id-ID" altLang="ko-KR" sz="2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3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Next Counter</a:t>
            </a:r>
            <a:endParaRPr kumimoji="0" lang="id-ID" altLang="ko-KR" sz="2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103" y="455612"/>
            <a:ext cx="8538370" cy="742951"/>
          </a:xfrm>
        </p:spPr>
        <p:txBody>
          <a:bodyPr/>
          <a:lstStyle/>
          <a:p>
            <a:r>
              <a:rPr lang="id-ID" sz="3200" dirty="0" smtClean="0"/>
              <a:t>Program Perulangan </a:t>
            </a:r>
            <a:r>
              <a:rPr lang="id-ID" sz="3200" dirty="0"/>
              <a:t>(frmStrukturKontrol)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9832" y="1221433"/>
            <a:ext cx="5995270" cy="4895850"/>
          </a:xfrm>
        </p:spPr>
        <p:txBody>
          <a:bodyPr/>
          <a:lstStyle/>
          <a:p>
            <a:pPr marL="271463" indent="-271463"/>
            <a:r>
              <a:rPr lang="en-US" sz="2000" dirty="0" err="1"/>
              <a:t>Ketikkan</a:t>
            </a:r>
            <a:r>
              <a:rPr lang="en-US" sz="2000" dirty="0"/>
              <a:t> program (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Kotak</a:t>
            </a:r>
            <a:r>
              <a:rPr lang="en-US" sz="2000" dirty="0"/>
              <a:t> </a:t>
            </a:r>
            <a:r>
              <a:rPr lang="en-US" sz="2000" dirty="0" err="1"/>
              <a:t>Merah</a:t>
            </a:r>
            <a:r>
              <a:rPr lang="en-US" sz="2000" dirty="0"/>
              <a:t>) </a:t>
            </a:r>
            <a:r>
              <a:rPr lang="en-US" sz="2000" dirty="0" err="1"/>
              <a:t>antara</a:t>
            </a:r>
            <a:r>
              <a:rPr lang="en-US" sz="2000" dirty="0"/>
              <a:t> </a:t>
            </a:r>
            <a:r>
              <a:rPr lang="en-US" sz="2000" b="1" dirty="0"/>
              <a:t>Private Sub … End Sub</a:t>
            </a:r>
          </a:p>
          <a:p>
            <a:endParaRPr lang="id-ID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123" y="2185353"/>
            <a:ext cx="5776462" cy="3503677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6148" name="Picture 4" descr="C:\Users\sinar\AppData\Local\Temp\SNAGHTML284513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5" y="1328040"/>
            <a:ext cx="2591995" cy="44052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29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 Part </a:t>
            </a:r>
            <a:r>
              <a:rPr lang="id-ID" b="1" dirty="0" smtClean="0"/>
              <a:t>7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556791"/>
            <a:ext cx="8229600" cy="4609059"/>
          </a:xfrm>
        </p:spPr>
        <p:txBody>
          <a:bodyPr/>
          <a:lstStyle/>
          <a:p>
            <a:pPr algn="just"/>
            <a:r>
              <a:rPr lang="en-US" dirty="0" err="1"/>
              <a:t>Jalankan</a:t>
            </a:r>
            <a:r>
              <a:rPr lang="en-US" dirty="0"/>
              <a:t> Form </a:t>
            </a:r>
            <a:r>
              <a:rPr lang="id-ID" dirty="0" smtClean="0"/>
              <a:t>Struktur Kontrol</a:t>
            </a:r>
            <a:r>
              <a:rPr lang="en-US" dirty="0" smtClean="0"/>
              <a:t> </a:t>
            </a:r>
            <a:r>
              <a:rPr lang="en-US" dirty="0" err="1"/>
              <a:t>melalui</a:t>
            </a:r>
            <a:r>
              <a:rPr lang="en-US" dirty="0"/>
              <a:t> Menu </a:t>
            </a:r>
            <a:r>
              <a:rPr lang="id-ID" dirty="0" smtClean="0"/>
              <a:t>Struktur </a:t>
            </a:r>
            <a:r>
              <a:rPr lang="id-ID" dirty="0" err="1" smtClean="0"/>
              <a:t>Kontro</a:t>
            </a:r>
            <a:r>
              <a:rPr lang="en-US" dirty="0" smtClean="0"/>
              <a:t>l</a:t>
            </a:r>
            <a:r>
              <a:rPr lang="id-ID" dirty="0" smtClean="0"/>
              <a:t>. </a:t>
            </a:r>
          </a:p>
          <a:p>
            <a:pPr algn="just"/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id-ID" b="1" dirty="0" smtClean="0">
                <a:solidFill>
                  <a:srgbClr val="FF0000"/>
                </a:solidFill>
              </a:rPr>
              <a:t>Klik Tombol Nested Loop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id-ID" dirty="0" smtClean="0"/>
              <a:t>tab Pengulangan.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?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98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Pengulangan</a:t>
            </a:r>
            <a:r>
              <a:rPr lang="en-US" dirty="0" smtClean="0"/>
              <a:t> (While – End While)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70001"/>
            <a:ext cx="8446393" cy="4895850"/>
          </a:xfrm>
        </p:spPr>
        <p:txBody>
          <a:bodyPr/>
          <a:lstStyle/>
          <a:p>
            <a:pPr algn="just"/>
            <a:r>
              <a:rPr lang="en-US" sz="2400" dirty="0" err="1" smtClean="0"/>
              <a:t>Struktur</a:t>
            </a:r>
            <a:r>
              <a:rPr lang="en-US" sz="2400" dirty="0" smtClean="0"/>
              <a:t> </a:t>
            </a:r>
            <a:r>
              <a:rPr lang="en-US" sz="2400" dirty="0" smtClean="0"/>
              <a:t>While – End While </a:t>
            </a:r>
            <a:r>
              <a:rPr lang="en-US" sz="2400" b="1" dirty="0" err="1" smtClean="0"/>
              <a:t>sama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dengan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struktur</a:t>
            </a:r>
            <a:r>
              <a:rPr lang="en-US" sz="2400" b="1" dirty="0" smtClean="0"/>
              <a:t> Do While – Loop</a:t>
            </a:r>
            <a:r>
              <a:rPr lang="en-US" sz="2400" dirty="0" smtClean="0"/>
              <a:t>,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bentuk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penulisannya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saja</a:t>
            </a:r>
            <a:r>
              <a:rPr lang="en-US" sz="2400" b="1" dirty="0" smtClean="0">
                <a:solidFill>
                  <a:srgbClr val="FF0000"/>
                </a:solidFill>
              </a:rPr>
              <a:t> yang </a:t>
            </a:r>
            <a:r>
              <a:rPr lang="en-US" sz="2400" b="1" dirty="0" err="1" smtClean="0">
                <a:solidFill>
                  <a:srgbClr val="FF0000"/>
                </a:solidFill>
              </a:rPr>
              <a:t>beda</a:t>
            </a:r>
            <a:r>
              <a:rPr lang="en-US" sz="2400" dirty="0" smtClean="0"/>
              <a:t>.</a:t>
            </a:r>
            <a:endParaRPr lang="id-ID" sz="2400" dirty="0" smtClean="0"/>
          </a:p>
          <a:p>
            <a:pPr algn="just">
              <a:buNone/>
            </a:pPr>
            <a:endParaRPr lang="id-ID" sz="2400" dirty="0"/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4" name="Folded Corner 56"/>
          <p:cNvSpPr>
            <a:spLocks noChangeArrowheads="1"/>
          </p:cNvSpPr>
          <p:nvPr/>
        </p:nvSpPr>
        <p:spPr bwMode="auto">
          <a:xfrm>
            <a:off x="275174" y="2482520"/>
            <a:ext cx="2707234" cy="1285884"/>
          </a:xfrm>
          <a:prstGeom prst="foldedCorner">
            <a:avLst>
              <a:gd name="adj" fmla="val 8106"/>
            </a:avLst>
          </a:prstGeom>
          <a:solidFill>
            <a:srgbClr val="D07C79">
              <a:alpha val="30196"/>
            </a:srgbClr>
          </a:solidFill>
          <a:ln w="6350">
            <a:solidFill>
              <a:srgbClr val="969696"/>
            </a:solidFill>
            <a:round/>
            <a:headEnd/>
            <a:tailEnd/>
          </a:ln>
        </p:spPr>
        <p:txBody>
          <a:bodyPr vert="horz" wrap="square" lIns="137160" tIns="91440" rIns="13716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4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While (</a:t>
            </a:r>
            <a:r>
              <a:rPr kumimoji="0" lang="id-ID" altLang="ko-KR" sz="2400" b="1" i="1" u="none" strike="noStrike" cap="none" normalizeH="0" baseline="0" dirty="0" smtClean="0">
                <a:ln>
                  <a:noFill/>
                </a:ln>
                <a:solidFill>
                  <a:srgbClr val="2F853F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id-ID" altLang="ko-KR" sz="24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id-ID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4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    … </a:t>
            </a:r>
            <a:r>
              <a:rPr kumimoji="0" lang="id-ID" altLang="ko-KR" sz="2400" b="1" i="1" u="none" strike="noStrike" cap="none" normalizeH="0" baseline="0" dirty="0" smtClean="0">
                <a:ln>
                  <a:noFill/>
                </a:ln>
                <a:solidFill>
                  <a:srgbClr val="0C3CA8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ekspresi</a:t>
            </a:r>
            <a:r>
              <a:rPr kumimoji="0" lang="id-ID" altLang="ko-KR" sz="24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…</a:t>
            </a:r>
            <a:endParaRPr kumimoji="0" lang="id-ID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4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End While</a:t>
            </a:r>
            <a:endParaRPr kumimoji="0" lang="id-ID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75856" y="2204864"/>
            <a:ext cx="56166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u="sng" dirty="0" err="1" smtClean="0">
                <a:latin typeface="+mn-lt"/>
              </a:rPr>
              <a:t>Keterangan</a:t>
            </a:r>
            <a:r>
              <a:rPr lang="en-US" sz="2000" b="1" u="sng" dirty="0" smtClean="0">
                <a:latin typeface="+mn-lt"/>
              </a:rPr>
              <a:t>:</a:t>
            </a:r>
            <a:endParaRPr lang="id-ID" sz="2000" dirty="0" smtClean="0"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+mn-lt"/>
              </a:rPr>
              <a:t>Ketika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program </a:t>
            </a:r>
            <a:r>
              <a:rPr lang="en-US" sz="2000" dirty="0" err="1" smtClean="0">
                <a:latin typeface="+mn-lt"/>
              </a:rPr>
              <a:t>dijalankan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maka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hal</a:t>
            </a:r>
            <a:r>
              <a:rPr lang="en-US" sz="2000" dirty="0" smtClean="0">
                <a:latin typeface="+mn-lt"/>
              </a:rPr>
              <a:t> yang </a:t>
            </a:r>
            <a:r>
              <a:rPr lang="en-US" sz="2000" dirty="0" err="1" smtClean="0">
                <a:latin typeface="+mn-lt"/>
              </a:rPr>
              <a:t>pertama</a:t>
            </a:r>
            <a:r>
              <a:rPr lang="en-US" sz="2000" dirty="0" smtClean="0">
                <a:latin typeface="+mn-lt"/>
              </a:rPr>
              <a:t> kali </a:t>
            </a:r>
            <a:r>
              <a:rPr lang="en-US" sz="2000" dirty="0" err="1" smtClean="0">
                <a:latin typeface="+mn-lt"/>
              </a:rPr>
              <a:t>dikerjakan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adalah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+mn-lt"/>
              </a:rPr>
              <a:t>menguji</a:t>
            </a:r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b="1" i="1" dirty="0" err="1" smtClean="0">
                <a:solidFill>
                  <a:srgbClr val="2F853F"/>
                </a:solidFill>
                <a:latin typeface="+mn-lt"/>
              </a:rPr>
              <a:t>kondisi</a:t>
            </a:r>
            <a:r>
              <a:rPr lang="en-US" sz="2000" dirty="0" smtClean="0">
                <a:latin typeface="+mn-lt"/>
              </a:rPr>
              <a:t>.</a:t>
            </a:r>
            <a:endParaRPr lang="id-ID" sz="2000" dirty="0" smtClean="0"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+mn-lt"/>
              </a:rPr>
              <a:t>Jika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b="1" i="1" dirty="0" err="1" smtClean="0">
                <a:solidFill>
                  <a:srgbClr val="2F853F"/>
                </a:solidFill>
                <a:latin typeface="+mn-lt"/>
              </a:rPr>
              <a:t>kondisi</a:t>
            </a:r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While</a:t>
            </a:r>
            <a:r>
              <a:rPr lang="en-US" sz="2000" b="1" dirty="0" smtClean="0">
                <a:latin typeface="+mn-lt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+mn-lt"/>
              </a:rPr>
              <a:t>bernilai</a:t>
            </a:r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+mn-lt"/>
              </a:rPr>
              <a:t>benar</a:t>
            </a:r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maka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b="1" i="1" dirty="0" err="1" smtClean="0">
                <a:solidFill>
                  <a:srgbClr val="0C3CA8"/>
                </a:solidFill>
                <a:latin typeface="+mn-lt"/>
              </a:rPr>
              <a:t>ekspresi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akan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dijalankan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b="1" dirty="0" err="1" smtClean="0">
                <a:latin typeface="+mn-lt"/>
              </a:rPr>
              <a:t>sampai</a:t>
            </a:r>
            <a:r>
              <a:rPr lang="en-US" sz="2000" b="1" dirty="0" smtClean="0">
                <a:latin typeface="+mn-lt"/>
              </a:rPr>
              <a:t> </a:t>
            </a:r>
            <a:r>
              <a:rPr lang="en-US" sz="2000" b="1" dirty="0" err="1" smtClean="0">
                <a:latin typeface="+mn-lt"/>
              </a:rPr>
              <a:t>dengan</a:t>
            </a:r>
            <a:r>
              <a:rPr lang="en-US" sz="2000" b="1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perintah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b="1" dirty="0" smtClean="0">
                <a:latin typeface="+mn-lt"/>
              </a:rPr>
              <a:t>End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b="1" dirty="0" smtClean="0">
                <a:latin typeface="+mn-lt"/>
              </a:rPr>
              <a:t>While</a:t>
            </a:r>
            <a:r>
              <a:rPr lang="en-US" sz="2000" dirty="0" smtClean="0">
                <a:latin typeface="+mn-lt"/>
              </a:rPr>
              <a:t>, </a:t>
            </a:r>
            <a:r>
              <a:rPr lang="en-US" sz="2000" dirty="0" err="1" smtClean="0">
                <a:latin typeface="+mn-lt"/>
              </a:rPr>
              <a:t>maka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b="1" dirty="0" err="1" smtClean="0">
                <a:latin typeface="+mn-lt"/>
              </a:rPr>
              <a:t>akan</a:t>
            </a:r>
            <a:r>
              <a:rPr lang="en-US" sz="2000" b="1" dirty="0" smtClean="0">
                <a:latin typeface="+mn-lt"/>
              </a:rPr>
              <a:t> </a:t>
            </a:r>
            <a:r>
              <a:rPr lang="en-US" sz="2000" b="1" dirty="0" err="1" smtClean="0">
                <a:latin typeface="+mn-lt"/>
              </a:rPr>
              <a:t>dikembalikan</a:t>
            </a:r>
            <a:r>
              <a:rPr lang="en-US" sz="2000" b="1" dirty="0" smtClean="0">
                <a:latin typeface="+mn-lt"/>
              </a:rPr>
              <a:t> </a:t>
            </a:r>
            <a:r>
              <a:rPr lang="en-US" sz="2000" b="1" dirty="0" err="1" smtClean="0">
                <a:latin typeface="+mn-lt"/>
              </a:rPr>
              <a:t>lagi</a:t>
            </a:r>
            <a:r>
              <a:rPr lang="en-US" sz="2000" b="1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ke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kondisi</a:t>
            </a:r>
            <a:r>
              <a:rPr lang="en-US" sz="2000" dirty="0" smtClean="0">
                <a:latin typeface="+mn-lt"/>
              </a:rPr>
              <a:t> While </a:t>
            </a:r>
            <a:r>
              <a:rPr lang="en-US" sz="2000" dirty="0" err="1" smtClean="0">
                <a:latin typeface="+mn-lt"/>
              </a:rPr>
              <a:t>untuk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b="1" dirty="0" err="1" smtClean="0">
                <a:latin typeface="+mn-lt"/>
              </a:rPr>
              <a:t>diuji</a:t>
            </a:r>
            <a:r>
              <a:rPr lang="en-US" sz="2000" b="1" dirty="0" smtClean="0">
                <a:latin typeface="+mn-lt"/>
              </a:rPr>
              <a:t> </a:t>
            </a:r>
            <a:r>
              <a:rPr lang="en-US" sz="2000" b="1" dirty="0" err="1" smtClean="0">
                <a:latin typeface="+mn-lt"/>
              </a:rPr>
              <a:t>kembali</a:t>
            </a:r>
            <a:r>
              <a:rPr lang="en-US" sz="2000" b="1" dirty="0" smtClean="0">
                <a:latin typeface="+mn-lt"/>
              </a:rPr>
              <a:t> </a:t>
            </a:r>
            <a:r>
              <a:rPr lang="en-US" sz="2000" b="1" i="1" dirty="0" err="1" smtClean="0">
                <a:solidFill>
                  <a:srgbClr val="2F853F"/>
                </a:solidFill>
                <a:latin typeface="+mn-lt"/>
              </a:rPr>
              <a:t>kondisi</a:t>
            </a:r>
            <a:r>
              <a:rPr lang="en-US" sz="2000" dirty="0" smtClean="0">
                <a:latin typeface="+mn-lt"/>
              </a:rPr>
              <a:t> yang </a:t>
            </a:r>
            <a:r>
              <a:rPr lang="en-US" sz="2000" dirty="0" err="1" smtClean="0">
                <a:latin typeface="+mn-lt"/>
              </a:rPr>
              <a:t>sama</a:t>
            </a:r>
            <a:r>
              <a:rPr lang="en-US" sz="2000" dirty="0" smtClean="0">
                <a:latin typeface="+mn-lt"/>
              </a:rPr>
              <a:t>. </a:t>
            </a:r>
            <a:endParaRPr lang="id-ID" sz="2000" dirty="0" smtClean="0"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latin typeface="+mn-lt"/>
              </a:rPr>
              <a:t>Jika</a:t>
            </a:r>
            <a:r>
              <a:rPr lang="en-US" sz="2000" b="1" dirty="0" smtClean="0">
                <a:latin typeface="+mn-lt"/>
              </a:rPr>
              <a:t> </a:t>
            </a:r>
            <a:r>
              <a:rPr lang="en-US" sz="2000" b="1" i="1" dirty="0" err="1" smtClean="0">
                <a:solidFill>
                  <a:srgbClr val="2F853F"/>
                </a:solidFill>
                <a:latin typeface="+mn-lt"/>
              </a:rPr>
              <a:t>kondisinya</a:t>
            </a:r>
            <a:r>
              <a:rPr lang="en-US" sz="2000" b="1" dirty="0" smtClean="0">
                <a:latin typeface="+mn-lt"/>
              </a:rPr>
              <a:t> </a:t>
            </a:r>
            <a:r>
              <a:rPr lang="en-US" sz="2000" b="1" dirty="0" err="1" smtClean="0">
                <a:latin typeface="+mn-lt"/>
              </a:rPr>
              <a:t>masih</a:t>
            </a:r>
            <a:r>
              <a:rPr lang="en-US" sz="2000" b="1" dirty="0" smtClean="0">
                <a:latin typeface="+mn-lt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+mn-lt"/>
              </a:rPr>
              <a:t>benar</a:t>
            </a:r>
            <a:r>
              <a:rPr lang="en-US" sz="2000" b="1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maka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prosesnya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b="1" dirty="0" err="1" smtClean="0">
                <a:latin typeface="+mn-lt"/>
              </a:rPr>
              <a:t>akan</a:t>
            </a:r>
            <a:r>
              <a:rPr lang="en-US" sz="2000" b="1" dirty="0" smtClean="0">
                <a:latin typeface="+mn-lt"/>
              </a:rPr>
              <a:t> </a:t>
            </a:r>
            <a:r>
              <a:rPr lang="en-US" sz="2000" b="1" dirty="0" err="1" smtClean="0">
                <a:latin typeface="+mn-lt"/>
              </a:rPr>
              <a:t>diulang</a:t>
            </a:r>
            <a:r>
              <a:rPr lang="en-US" sz="2000" dirty="0" smtClean="0">
                <a:latin typeface="+mn-lt"/>
              </a:rPr>
              <a:t>, </a:t>
            </a:r>
            <a:r>
              <a:rPr lang="en-US" sz="2000" dirty="0" err="1" smtClean="0">
                <a:latin typeface="+mn-lt"/>
              </a:rPr>
              <a:t>sedangkan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jika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b="1" i="1" dirty="0" err="1" smtClean="0">
                <a:solidFill>
                  <a:srgbClr val="2F853F"/>
                </a:solidFill>
                <a:latin typeface="+mn-lt"/>
              </a:rPr>
              <a:t>kondisinya</a:t>
            </a:r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+mn-lt"/>
              </a:rPr>
              <a:t>salah</a:t>
            </a:r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maka</a:t>
            </a:r>
            <a:r>
              <a:rPr lang="en-US" sz="2000" dirty="0" smtClean="0">
                <a:latin typeface="+mn-lt"/>
              </a:rPr>
              <a:t> program </a:t>
            </a:r>
            <a:r>
              <a:rPr lang="en-US" sz="2000" dirty="0" err="1" smtClean="0">
                <a:latin typeface="+mn-lt"/>
              </a:rPr>
              <a:t>akan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b="1" dirty="0" err="1" smtClean="0">
                <a:latin typeface="+mn-lt"/>
              </a:rPr>
              <a:t>dilanjutkan</a:t>
            </a:r>
            <a:r>
              <a:rPr lang="en-US" sz="2000" b="1" dirty="0" smtClean="0">
                <a:latin typeface="+mn-lt"/>
              </a:rPr>
              <a:t> </a:t>
            </a:r>
            <a:r>
              <a:rPr lang="en-US" sz="2000" b="1" dirty="0" err="1" smtClean="0">
                <a:latin typeface="+mn-lt"/>
              </a:rPr>
              <a:t>dengan</a:t>
            </a:r>
            <a:r>
              <a:rPr lang="en-US" sz="2000" b="1" dirty="0" smtClean="0">
                <a:latin typeface="+mn-lt"/>
              </a:rPr>
              <a:t> </a:t>
            </a:r>
            <a:r>
              <a:rPr lang="en-US" sz="2000" b="1" dirty="0" err="1" smtClean="0">
                <a:latin typeface="+mn-lt"/>
              </a:rPr>
              <a:t>menjalankan</a:t>
            </a:r>
            <a:r>
              <a:rPr lang="en-US" sz="2000" b="1" dirty="0" smtClean="0">
                <a:latin typeface="+mn-lt"/>
              </a:rPr>
              <a:t> </a:t>
            </a:r>
            <a:r>
              <a:rPr lang="en-US" sz="2000" b="1" dirty="0" err="1" smtClean="0">
                <a:latin typeface="+mn-lt"/>
              </a:rPr>
              <a:t>perintah</a:t>
            </a:r>
            <a:r>
              <a:rPr lang="en-US" sz="2000" b="1" dirty="0" smtClean="0">
                <a:latin typeface="+mn-lt"/>
              </a:rPr>
              <a:t> </a:t>
            </a:r>
            <a:r>
              <a:rPr lang="en-US" sz="2000" b="1" dirty="0" err="1" smtClean="0">
                <a:latin typeface="+mn-lt"/>
              </a:rPr>
              <a:t>dibawah</a:t>
            </a:r>
            <a:r>
              <a:rPr lang="en-US" sz="2000" b="1" dirty="0" smtClean="0">
                <a:latin typeface="+mn-lt"/>
              </a:rPr>
              <a:t> End While</a:t>
            </a:r>
            <a:r>
              <a:rPr lang="en-US" sz="2000" dirty="0" smtClean="0">
                <a:latin typeface="+mn-lt"/>
              </a:rPr>
              <a:t>.</a:t>
            </a:r>
            <a:endParaRPr lang="id-ID" sz="20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3720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Pengulangan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270001"/>
            <a:ext cx="8229600" cy="4587891"/>
          </a:xfrm>
        </p:spPr>
        <p:txBody>
          <a:bodyPr/>
          <a:lstStyle/>
          <a:p>
            <a:pPr algn="just"/>
            <a:r>
              <a:rPr lang="en-US" sz="2600" b="1" dirty="0" err="1" smtClean="0"/>
              <a:t>Struktur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pengulangan</a:t>
            </a:r>
            <a:r>
              <a:rPr lang="en-US" sz="2600" b="1" dirty="0" smtClean="0"/>
              <a:t> </a:t>
            </a:r>
            <a:r>
              <a:rPr lang="en-US" sz="2600" dirty="0" err="1" smtClean="0"/>
              <a:t>atau</a:t>
            </a:r>
            <a:r>
              <a:rPr lang="en-US" sz="2600" dirty="0" smtClean="0"/>
              <a:t> </a:t>
            </a:r>
            <a:r>
              <a:rPr lang="en-US" sz="2600" b="1" dirty="0" smtClean="0">
                <a:solidFill>
                  <a:srgbClr val="FF0000"/>
                </a:solidFill>
              </a:rPr>
              <a:t>Loop</a:t>
            </a:r>
            <a:r>
              <a:rPr lang="en-US" sz="2600" dirty="0" smtClean="0"/>
              <a:t> </a:t>
            </a:r>
            <a:r>
              <a:rPr lang="en-US" sz="2600" dirty="0" err="1" smtClean="0"/>
              <a:t>digunakan</a:t>
            </a:r>
            <a:r>
              <a:rPr lang="en-US" sz="2600" dirty="0" smtClean="0"/>
              <a:t> </a:t>
            </a:r>
            <a:r>
              <a:rPr lang="en-US" sz="2600" dirty="0" err="1" smtClean="0"/>
              <a:t>untuk</a:t>
            </a:r>
            <a:r>
              <a:rPr lang="en-US" sz="2600" dirty="0" smtClean="0"/>
              <a:t> </a:t>
            </a:r>
            <a:r>
              <a:rPr lang="en-US" sz="2600" b="1" dirty="0" err="1" smtClean="0"/>
              <a:t>mengulang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suatu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blok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perintah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sampai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kondisi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tertentu</a:t>
            </a:r>
            <a:r>
              <a:rPr lang="en-US" sz="2600" dirty="0" smtClean="0"/>
              <a:t>. </a:t>
            </a:r>
            <a:r>
              <a:rPr lang="en-US" sz="2600" dirty="0" err="1" smtClean="0"/>
              <a:t>Proses</a:t>
            </a:r>
            <a:r>
              <a:rPr lang="en-US" sz="2600" dirty="0" smtClean="0"/>
              <a:t> </a:t>
            </a:r>
            <a:r>
              <a:rPr lang="en-US" sz="2600" dirty="0" err="1" smtClean="0"/>
              <a:t>pengulangan</a:t>
            </a:r>
            <a:r>
              <a:rPr lang="en-US" sz="2600" dirty="0" smtClean="0"/>
              <a:t> </a:t>
            </a:r>
            <a:r>
              <a:rPr lang="en-US" sz="2600" dirty="0" err="1" smtClean="0"/>
              <a:t>ini</a:t>
            </a:r>
            <a:r>
              <a:rPr lang="en-US" sz="2600" dirty="0" smtClean="0"/>
              <a:t> </a:t>
            </a:r>
            <a:r>
              <a:rPr lang="en-US" sz="2600" dirty="0" err="1" smtClean="0"/>
              <a:t>dapat</a:t>
            </a:r>
            <a:r>
              <a:rPr lang="en-US" sz="2600" dirty="0" smtClean="0"/>
              <a:t> </a:t>
            </a:r>
            <a:r>
              <a:rPr lang="en-US" sz="2600" dirty="0" err="1" smtClean="0"/>
              <a:t>dikendalikan</a:t>
            </a:r>
            <a:r>
              <a:rPr lang="en-US" sz="2600" dirty="0" smtClean="0"/>
              <a:t> </a:t>
            </a:r>
            <a:r>
              <a:rPr lang="en-US" sz="2600" dirty="0" err="1" smtClean="0"/>
              <a:t>jumlahnya</a:t>
            </a:r>
            <a:r>
              <a:rPr lang="en-US" sz="2600" dirty="0" smtClean="0"/>
              <a:t> </a:t>
            </a:r>
            <a:r>
              <a:rPr lang="en-US" sz="2600" dirty="0" err="1" smtClean="0"/>
              <a:t>oleh</a:t>
            </a:r>
            <a:r>
              <a:rPr lang="en-US" sz="2600" dirty="0" smtClean="0"/>
              <a:t> </a:t>
            </a:r>
            <a:r>
              <a:rPr lang="en-US" sz="2600" dirty="0" err="1" smtClean="0"/>
              <a:t>aplikasi</a:t>
            </a:r>
            <a:r>
              <a:rPr lang="en-US" sz="2600" dirty="0" smtClean="0"/>
              <a:t> yang </a:t>
            </a:r>
            <a:r>
              <a:rPr lang="en-US" sz="2600" dirty="0" err="1" smtClean="0"/>
              <a:t>dibuat</a:t>
            </a:r>
            <a:r>
              <a:rPr lang="en-US" sz="2600" dirty="0" smtClean="0"/>
              <a:t> </a:t>
            </a:r>
            <a:r>
              <a:rPr lang="en-US" sz="2600" dirty="0" err="1" smtClean="0"/>
              <a:t>pada</a:t>
            </a:r>
            <a:r>
              <a:rPr lang="en-US" sz="2600" dirty="0" smtClean="0"/>
              <a:t> </a:t>
            </a:r>
            <a:r>
              <a:rPr lang="en-US" sz="2600" dirty="0" err="1" smtClean="0"/>
              <a:t>kondisi</a:t>
            </a:r>
            <a:r>
              <a:rPr lang="en-US" sz="2600" dirty="0" smtClean="0"/>
              <a:t> </a:t>
            </a:r>
            <a:r>
              <a:rPr lang="en-US" sz="2600" dirty="0" err="1" smtClean="0"/>
              <a:t>tertentu</a:t>
            </a:r>
            <a:r>
              <a:rPr lang="en-US" sz="2600" dirty="0" smtClean="0"/>
              <a:t>.</a:t>
            </a:r>
            <a:endParaRPr lang="id-ID" sz="2600" dirty="0" smtClean="0"/>
          </a:p>
          <a:p>
            <a:pPr algn="just"/>
            <a:r>
              <a:rPr lang="en-US" sz="2600" dirty="0" err="1" smtClean="0"/>
              <a:t>Proses</a:t>
            </a:r>
            <a:r>
              <a:rPr lang="en-US" sz="2600" dirty="0" smtClean="0"/>
              <a:t> </a:t>
            </a:r>
            <a:r>
              <a:rPr lang="en-US" sz="2600" dirty="0" err="1" smtClean="0"/>
              <a:t>pengulangan</a:t>
            </a:r>
            <a:r>
              <a:rPr lang="en-US" sz="2600" dirty="0" smtClean="0"/>
              <a:t> </a:t>
            </a:r>
            <a:r>
              <a:rPr lang="en-US" sz="2600" dirty="0" err="1" smtClean="0"/>
              <a:t>akan</a:t>
            </a:r>
            <a:r>
              <a:rPr lang="en-US" sz="2600" dirty="0" smtClean="0"/>
              <a:t> </a:t>
            </a:r>
            <a:r>
              <a:rPr lang="en-US" sz="2600" b="1" dirty="0" err="1" smtClean="0">
                <a:solidFill>
                  <a:srgbClr val="FF0000"/>
                </a:solidFill>
              </a:rPr>
              <a:t>terus</a:t>
            </a:r>
            <a:r>
              <a:rPr lang="en-US" sz="2600" b="1" dirty="0" smtClean="0">
                <a:solidFill>
                  <a:srgbClr val="FF0000"/>
                </a:solidFill>
              </a:rPr>
              <a:t> </a:t>
            </a:r>
            <a:r>
              <a:rPr lang="en-US" sz="2600" b="1" dirty="0" err="1" smtClean="0">
                <a:solidFill>
                  <a:srgbClr val="FF0000"/>
                </a:solidFill>
              </a:rPr>
              <a:t>dikerjakan</a:t>
            </a:r>
            <a:r>
              <a:rPr lang="en-US" sz="2600" b="1" dirty="0" smtClean="0">
                <a:solidFill>
                  <a:srgbClr val="FF0000"/>
                </a:solidFill>
              </a:rPr>
              <a:t> </a:t>
            </a:r>
            <a:r>
              <a:rPr lang="en-US" sz="2600" dirty="0" err="1" smtClean="0"/>
              <a:t>selama</a:t>
            </a:r>
            <a:r>
              <a:rPr lang="en-US" sz="2600" dirty="0" smtClean="0"/>
              <a:t> </a:t>
            </a:r>
            <a:r>
              <a:rPr lang="en-US" sz="2600" b="1" dirty="0" err="1" smtClean="0">
                <a:solidFill>
                  <a:srgbClr val="FF0000"/>
                </a:solidFill>
              </a:rPr>
              <a:t>kondisi</a:t>
            </a:r>
            <a:r>
              <a:rPr lang="en-US" sz="2600" b="1" dirty="0" smtClean="0">
                <a:solidFill>
                  <a:srgbClr val="FF0000"/>
                </a:solidFill>
              </a:rPr>
              <a:t> </a:t>
            </a:r>
            <a:r>
              <a:rPr lang="en-US" sz="2600" dirty="0" smtClean="0"/>
              <a:t>yang </a:t>
            </a:r>
            <a:r>
              <a:rPr lang="en-US" sz="2600" dirty="0" err="1" smtClean="0"/>
              <a:t>dibandingkan</a:t>
            </a:r>
            <a:r>
              <a:rPr lang="en-US" sz="2600" dirty="0" smtClean="0"/>
              <a:t> </a:t>
            </a:r>
            <a:r>
              <a:rPr lang="en-US" sz="2600" dirty="0" err="1" smtClean="0"/>
              <a:t>oleh</a:t>
            </a:r>
            <a:r>
              <a:rPr lang="en-US" sz="2600" dirty="0" smtClean="0"/>
              <a:t> </a:t>
            </a:r>
            <a:r>
              <a:rPr lang="en-US" sz="2600" dirty="0" err="1" smtClean="0"/>
              <a:t>proses</a:t>
            </a:r>
            <a:r>
              <a:rPr lang="en-US" sz="2600" dirty="0" smtClean="0"/>
              <a:t> </a:t>
            </a:r>
            <a:r>
              <a:rPr lang="en-US" sz="2600" dirty="0" err="1" smtClean="0"/>
              <a:t>tersebut</a:t>
            </a:r>
            <a:r>
              <a:rPr lang="en-US" sz="2600" dirty="0" smtClean="0"/>
              <a:t> </a:t>
            </a:r>
            <a:r>
              <a:rPr lang="en-US" sz="2600" dirty="0" err="1" smtClean="0"/>
              <a:t>masih</a:t>
            </a:r>
            <a:r>
              <a:rPr lang="en-US" sz="2600" dirty="0" smtClean="0"/>
              <a:t> </a:t>
            </a:r>
            <a:r>
              <a:rPr lang="en-US" sz="2600" b="1" dirty="0" err="1" smtClean="0">
                <a:solidFill>
                  <a:srgbClr val="FF0000"/>
                </a:solidFill>
              </a:rPr>
              <a:t>bernilai</a:t>
            </a:r>
            <a:r>
              <a:rPr lang="en-US" sz="2600" b="1" dirty="0" smtClean="0">
                <a:solidFill>
                  <a:srgbClr val="FF0000"/>
                </a:solidFill>
              </a:rPr>
              <a:t> “</a:t>
            </a:r>
            <a:r>
              <a:rPr lang="en-US" sz="2600" b="1" dirty="0" err="1" smtClean="0">
                <a:solidFill>
                  <a:srgbClr val="FF0000"/>
                </a:solidFill>
              </a:rPr>
              <a:t>Benar</a:t>
            </a:r>
            <a:r>
              <a:rPr lang="en-US" sz="2600" b="1" dirty="0" smtClean="0">
                <a:solidFill>
                  <a:srgbClr val="FF0000"/>
                </a:solidFill>
              </a:rPr>
              <a:t>” </a:t>
            </a:r>
            <a:r>
              <a:rPr lang="en-US" sz="2600" dirty="0" smtClean="0"/>
              <a:t>(</a:t>
            </a:r>
            <a:r>
              <a:rPr lang="en-US" sz="2600" b="1" dirty="0" smtClean="0">
                <a:solidFill>
                  <a:srgbClr val="FF0000"/>
                </a:solidFill>
              </a:rPr>
              <a:t>True</a:t>
            </a:r>
            <a:r>
              <a:rPr lang="en-US" sz="2600" dirty="0" smtClean="0"/>
              <a:t>). </a:t>
            </a:r>
            <a:r>
              <a:rPr lang="en-US" sz="2600" dirty="0" err="1" smtClean="0"/>
              <a:t>Jika</a:t>
            </a:r>
            <a:r>
              <a:rPr lang="en-US" sz="2600" dirty="0" smtClean="0"/>
              <a:t> </a:t>
            </a:r>
            <a:r>
              <a:rPr lang="en-US" sz="2600" b="1" dirty="0" err="1" smtClean="0">
                <a:solidFill>
                  <a:srgbClr val="FF0000"/>
                </a:solidFill>
              </a:rPr>
              <a:t>kondisi</a:t>
            </a:r>
            <a:r>
              <a:rPr lang="en-US" sz="2600" dirty="0" smtClean="0"/>
              <a:t> yang </a:t>
            </a:r>
            <a:r>
              <a:rPr lang="en-US" sz="2600" dirty="0" err="1" smtClean="0"/>
              <a:t>dibandingkan</a:t>
            </a:r>
            <a:r>
              <a:rPr lang="en-US" sz="2600" dirty="0" smtClean="0"/>
              <a:t> </a:t>
            </a:r>
            <a:r>
              <a:rPr lang="en-US" sz="2600" dirty="0" err="1" smtClean="0"/>
              <a:t>bernilai</a:t>
            </a:r>
            <a:r>
              <a:rPr lang="en-US" sz="2600" dirty="0" smtClean="0"/>
              <a:t> </a:t>
            </a:r>
            <a:r>
              <a:rPr lang="en-US" sz="2600" b="1" dirty="0" smtClean="0">
                <a:solidFill>
                  <a:srgbClr val="FF0000"/>
                </a:solidFill>
              </a:rPr>
              <a:t>“</a:t>
            </a:r>
            <a:r>
              <a:rPr lang="en-US" sz="2600" b="1" dirty="0" err="1" smtClean="0">
                <a:solidFill>
                  <a:srgbClr val="FF0000"/>
                </a:solidFill>
              </a:rPr>
              <a:t>Salah</a:t>
            </a:r>
            <a:r>
              <a:rPr lang="en-US" sz="2600" b="1" dirty="0" smtClean="0">
                <a:solidFill>
                  <a:srgbClr val="FF0000"/>
                </a:solidFill>
              </a:rPr>
              <a:t>”</a:t>
            </a:r>
            <a:r>
              <a:rPr lang="en-US" sz="2600" b="1" dirty="0" smtClean="0"/>
              <a:t> </a:t>
            </a:r>
            <a:r>
              <a:rPr lang="en-US" sz="2600" dirty="0" smtClean="0"/>
              <a:t>(</a:t>
            </a:r>
            <a:r>
              <a:rPr lang="en-US" sz="2600" b="1" dirty="0" smtClean="0">
                <a:solidFill>
                  <a:srgbClr val="FF0000"/>
                </a:solidFill>
              </a:rPr>
              <a:t>False</a:t>
            </a:r>
            <a:r>
              <a:rPr lang="en-US" sz="2600" dirty="0" smtClean="0"/>
              <a:t>), </a:t>
            </a:r>
            <a:r>
              <a:rPr lang="en-US" sz="2600" dirty="0" err="1" smtClean="0"/>
              <a:t>proses</a:t>
            </a:r>
            <a:r>
              <a:rPr lang="en-US" sz="2600" dirty="0" smtClean="0"/>
              <a:t> </a:t>
            </a:r>
            <a:r>
              <a:rPr lang="en-US" sz="2600" b="1" dirty="0" err="1" smtClean="0">
                <a:solidFill>
                  <a:srgbClr val="FF0000"/>
                </a:solidFill>
              </a:rPr>
              <a:t>pengulangan</a:t>
            </a:r>
            <a:r>
              <a:rPr lang="en-US" sz="2600" dirty="0" smtClean="0"/>
              <a:t> </a:t>
            </a:r>
            <a:r>
              <a:rPr lang="en-US" sz="2600" dirty="0" err="1" smtClean="0"/>
              <a:t>akan</a:t>
            </a:r>
            <a:r>
              <a:rPr lang="en-US" sz="2600" dirty="0" smtClean="0"/>
              <a:t> </a:t>
            </a:r>
            <a:r>
              <a:rPr lang="en-US" sz="2600" b="1" dirty="0" err="1" smtClean="0">
                <a:solidFill>
                  <a:srgbClr val="FF0000"/>
                </a:solidFill>
              </a:rPr>
              <a:t>berhenti</a:t>
            </a:r>
            <a:r>
              <a:rPr lang="en-US" sz="2600" dirty="0" smtClean="0"/>
              <a:t> </a:t>
            </a:r>
            <a:r>
              <a:rPr lang="en-US" sz="2600" dirty="0" err="1" smtClean="0"/>
              <a:t>dan</a:t>
            </a:r>
            <a:r>
              <a:rPr lang="en-US" sz="2600" dirty="0" smtClean="0"/>
              <a:t> </a:t>
            </a:r>
            <a:r>
              <a:rPr lang="en-US" sz="2600" dirty="0" err="1" smtClean="0"/>
              <a:t>jalannya</a:t>
            </a:r>
            <a:r>
              <a:rPr lang="en-US" sz="2600" dirty="0" smtClean="0"/>
              <a:t> program </a:t>
            </a:r>
            <a:r>
              <a:rPr lang="en-US" sz="2600" dirty="0" err="1" smtClean="0"/>
              <a:t>akan</a:t>
            </a:r>
            <a:r>
              <a:rPr lang="en-US" sz="2600" dirty="0" smtClean="0"/>
              <a:t> </a:t>
            </a:r>
            <a:r>
              <a:rPr lang="en-US" sz="2600" dirty="0" err="1" smtClean="0"/>
              <a:t>dilanjutkan</a:t>
            </a:r>
            <a:r>
              <a:rPr lang="en-US" sz="2600" dirty="0" smtClean="0"/>
              <a:t> </a:t>
            </a:r>
            <a:r>
              <a:rPr lang="en-US" sz="2600" dirty="0" err="1" smtClean="0"/>
              <a:t>setelah</a:t>
            </a:r>
            <a:r>
              <a:rPr lang="en-US" sz="2600" dirty="0" smtClean="0"/>
              <a:t> </a:t>
            </a:r>
            <a:r>
              <a:rPr lang="en-US" sz="2600" dirty="0" err="1" smtClean="0"/>
              <a:t>proses</a:t>
            </a:r>
            <a:r>
              <a:rPr lang="en-US" sz="2600" dirty="0" smtClean="0"/>
              <a:t> </a:t>
            </a:r>
            <a:r>
              <a:rPr lang="en-US" sz="2600" dirty="0" err="1" smtClean="0"/>
              <a:t>pengulangan</a:t>
            </a:r>
            <a:r>
              <a:rPr lang="en-US" sz="2600" dirty="0" smtClean="0"/>
              <a:t>.</a:t>
            </a:r>
            <a:endParaRPr lang="id-ID" sz="2600" dirty="0"/>
          </a:p>
        </p:txBody>
      </p:sp>
    </p:spTree>
    <p:extLst>
      <p:ext uri="{BB962C8B-B14F-4D97-AF65-F5344CB8AC3E}">
        <p14:creationId xmlns:p14="http://schemas.microsoft.com/office/powerpoint/2010/main" val="1584562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Pengulangan</a:t>
            </a:r>
            <a:r>
              <a:rPr lang="en-US" dirty="0" smtClean="0"/>
              <a:t> (Do – Loop Until)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err="1" smtClean="0"/>
              <a:t>Struktur</a:t>
            </a:r>
            <a:r>
              <a:rPr lang="en-US" sz="2400" dirty="0" smtClean="0"/>
              <a:t> </a:t>
            </a:r>
            <a:r>
              <a:rPr lang="en-US" sz="2400" dirty="0" smtClean="0"/>
              <a:t>Do – Loop Until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struktur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pengulangan</a:t>
            </a:r>
            <a:r>
              <a:rPr lang="en-US" sz="2400" b="1" dirty="0" smtClean="0"/>
              <a:t> yang </a:t>
            </a:r>
            <a:r>
              <a:rPr lang="en-US" sz="2400" b="1" dirty="0" err="1" smtClean="0"/>
              <a:t>metodenya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kebalikan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dari</a:t>
            </a:r>
            <a:r>
              <a:rPr lang="en-US" sz="2400" b="1" dirty="0" smtClean="0"/>
              <a:t> Do While – Loop</a:t>
            </a:r>
            <a:r>
              <a:rPr lang="en-US" sz="2400" dirty="0" smtClean="0"/>
              <a:t>.</a:t>
            </a:r>
            <a:endParaRPr lang="id-ID" sz="2400" dirty="0" smtClean="0"/>
          </a:p>
          <a:p>
            <a:pPr algn="just">
              <a:buNone/>
            </a:pPr>
            <a:endParaRPr lang="id-ID" sz="2400" dirty="0" smtClean="0"/>
          </a:p>
          <a:p>
            <a:pPr algn="just">
              <a:buNone/>
            </a:pPr>
            <a:endParaRPr lang="id-ID" sz="2400" dirty="0" smtClean="0"/>
          </a:p>
          <a:p>
            <a:pPr algn="just">
              <a:buNone/>
            </a:pPr>
            <a:endParaRPr lang="id-ID" sz="2400" dirty="0"/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3" name="TextBox 12"/>
          <p:cNvSpPr txBox="1"/>
          <p:nvPr/>
        </p:nvSpPr>
        <p:spPr>
          <a:xfrm>
            <a:off x="3541262" y="2684688"/>
            <a:ext cx="528637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u="sng" dirty="0" err="1" smtClean="0"/>
              <a:t>Keterangan</a:t>
            </a:r>
            <a:r>
              <a:rPr lang="en-US" sz="2000" b="1" u="sng" dirty="0" smtClean="0"/>
              <a:t>:</a:t>
            </a:r>
            <a:endParaRPr lang="id-ID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 smtClean="0"/>
              <a:t>Ketika</a:t>
            </a:r>
            <a:r>
              <a:rPr lang="en-US" sz="2000" dirty="0" smtClean="0"/>
              <a:t> program </a:t>
            </a:r>
            <a:r>
              <a:rPr lang="en-US" sz="2000" dirty="0" err="1" smtClean="0"/>
              <a:t>dijalankan</a:t>
            </a:r>
            <a:r>
              <a:rPr lang="en-US" sz="2000" dirty="0" smtClean="0"/>
              <a:t>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hal</a:t>
            </a:r>
            <a:r>
              <a:rPr lang="en-US" sz="2000" dirty="0" smtClean="0"/>
              <a:t> yang </a:t>
            </a:r>
            <a:r>
              <a:rPr lang="en-US" sz="2000" dirty="0" err="1" smtClean="0"/>
              <a:t>pertama</a:t>
            </a:r>
            <a:r>
              <a:rPr lang="en-US" sz="2000" dirty="0" smtClean="0"/>
              <a:t> kali </a:t>
            </a:r>
            <a:r>
              <a:rPr lang="en-US" sz="2000" dirty="0" err="1" smtClean="0"/>
              <a:t>dikerjakan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b="1" dirty="0" err="1" smtClean="0"/>
              <a:t>menjalankan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blok</a:t>
            </a:r>
            <a:r>
              <a:rPr lang="en-US" sz="2000" b="1" dirty="0" smtClean="0"/>
              <a:t> program </a:t>
            </a:r>
            <a:r>
              <a:rPr lang="en-US" sz="2000" b="1" i="1" dirty="0" err="1" smtClean="0">
                <a:solidFill>
                  <a:srgbClr val="00B0F0"/>
                </a:solidFill>
              </a:rPr>
              <a:t>ekspresi</a:t>
            </a:r>
            <a:r>
              <a:rPr lang="en-US" sz="2000" dirty="0" smtClean="0">
                <a:solidFill>
                  <a:srgbClr val="00B0F0"/>
                </a:solidFill>
              </a:rPr>
              <a:t>. </a:t>
            </a:r>
            <a:endParaRPr lang="id-ID" sz="2000" dirty="0" smtClean="0">
              <a:solidFill>
                <a:srgbClr val="00B0F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 smtClean="0"/>
              <a:t>Kemudian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memeriksa</a:t>
            </a:r>
            <a:r>
              <a:rPr lang="en-US" sz="2000" dirty="0" smtClean="0"/>
              <a:t> </a:t>
            </a:r>
            <a:r>
              <a:rPr lang="en-US" sz="2000" b="1" i="1" dirty="0" err="1" smtClean="0">
                <a:solidFill>
                  <a:srgbClr val="2F853F"/>
                </a:solidFill>
              </a:rPr>
              <a:t>kondisi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Loop Until,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b="1" i="1" dirty="0" err="1" smtClean="0">
                <a:solidFill>
                  <a:srgbClr val="2F853F"/>
                </a:solidFill>
              </a:rPr>
              <a:t>kondisi</a:t>
            </a:r>
            <a:r>
              <a:rPr lang="en-US" sz="2000" dirty="0" smtClean="0">
                <a:solidFill>
                  <a:srgbClr val="2F853F"/>
                </a:solidFill>
              </a:rPr>
              <a:t> </a:t>
            </a:r>
            <a:r>
              <a:rPr lang="en-US" sz="2000" dirty="0" err="1" smtClean="0"/>
              <a:t>bernilai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salah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b="1" i="1" dirty="0" err="1" smtClean="0">
                <a:solidFill>
                  <a:srgbClr val="00B0F0"/>
                </a:solidFill>
              </a:rPr>
              <a:t>ekspresi</a:t>
            </a:r>
            <a:r>
              <a:rPr lang="en-US" sz="2000" b="1" i="1" dirty="0" smtClean="0">
                <a:solidFill>
                  <a:srgbClr val="00B0F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akan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dijalankan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kembali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(</a:t>
            </a:r>
            <a:r>
              <a:rPr lang="en-US" sz="2000" b="1" dirty="0" err="1" smtClean="0"/>
              <a:t>berulang</a:t>
            </a:r>
            <a:r>
              <a:rPr lang="en-US" sz="2000" dirty="0" smtClean="0"/>
              <a:t>). </a:t>
            </a:r>
            <a:endParaRPr lang="id-ID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b="1" i="1" dirty="0" err="1" smtClean="0">
                <a:solidFill>
                  <a:srgbClr val="2F853F"/>
                </a:solidFill>
              </a:rPr>
              <a:t>kondisinya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benar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b="1" dirty="0" err="1" smtClean="0"/>
              <a:t>prosesnya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berhenti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program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b="1" dirty="0" err="1" smtClean="0"/>
              <a:t>dilanjutkan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dengan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menjalankan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perintah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dibawah</a:t>
            </a:r>
            <a:r>
              <a:rPr lang="en-US" sz="2000" b="1" dirty="0" smtClean="0"/>
              <a:t> Loop Until.</a:t>
            </a:r>
            <a:endParaRPr lang="id-ID" sz="2000" b="1" dirty="0" smtClean="0"/>
          </a:p>
          <a:p>
            <a:pPr algn="just"/>
            <a:endParaRPr lang="id-ID" sz="2000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5" name="Folded Corner 58"/>
          <p:cNvSpPr>
            <a:spLocks noChangeArrowheads="1"/>
          </p:cNvSpPr>
          <p:nvPr/>
        </p:nvSpPr>
        <p:spPr bwMode="auto">
          <a:xfrm>
            <a:off x="323528" y="2708920"/>
            <a:ext cx="2901119" cy="1214446"/>
          </a:xfrm>
          <a:prstGeom prst="foldedCorner">
            <a:avLst>
              <a:gd name="adj" fmla="val 8106"/>
            </a:avLst>
          </a:prstGeom>
          <a:solidFill>
            <a:srgbClr val="D07C79">
              <a:alpha val="30196"/>
            </a:srgbClr>
          </a:solidFill>
          <a:ln w="6350">
            <a:solidFill>
              <a:srgbClr val="969696"/>
            </a:solidFill>
            <a:round/>
            <a:headEnd/>
            <a:tailEnd/>
          </a:ln>
        </p:spPr>
        <p:txBody>
          <a:bodyPr vert="horz" wrap="square" lIns="137160" tIns="91440" rIns="13716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2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Do</a:t>
            </a:r>
            <a:endParaRPr kumimoji="0" lang="id-ID" altLang="ko-KR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2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    … </a:t>
            </a:r>
            <a:r>
              <a:rPr kumimoji="0" lang="id-ID" altLang="ko-KR" sz="2200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ekspresi</a:t>
            </a:r>
            <a:r>
              <a:rPr kumimoji="0" lang="id-ID" altLang="ko-KR" sz="22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…</a:t>
            </a:r>
            <a:endParaRPr kumimoji="0" lang="id-ID" altLang="ko-KR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2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Loop Until (</a:t>
            </a:r>
            <a:r>
              <a:rPr kumimoji="0" lang="id-ID" altLang="ko-KR" sz="2200" b="1" i="1" u="none" strike="noStrike" cap="none" normalizeH="0" baseline="0" dirty="0" smtClean="0">
                <a:ln>
                  <a:noFill/>
                </a:ln>
                <a:solidFill>
                  <a:srgbClr val="2F853F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id-ID" altLang="ko-KR" sz="22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id-ID" altLang="ko-KR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35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Pengulangan</a:t>
            </a:r>
            <a:r>
              <a:rPr lang="en-US" dirty="0" smtClean="0"/>
              <a:t> (Do – Loop While)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270000"/>
            <a:ext cx="8229600" cy="5039319"/>
          </a:xfrm>
        </p:spPr>
        <p:txBody>
          <a:bodyPr/>
          <a:lstStyle/>
          <a:p>
            <a:pPr algn="just"/>
            <a:r>
              <a:rPr lang="en-US" sz="2400" dirty="0" err="1" smtClean="0"/>
              <a:t>Struktur</a:t>
            </a:r>
            <a:r>
              <a:rPr lang="en-US" sz="2400" dirty="0" smtClean="0"/>
              <a:t> </a:t>
            </a:r>
            <a:r>
              <a:rPr lang="en-US" sz="2400" dirty="0" smtClean="0"/>
              <a:t>Do – Loop While </a:t>
            </a:r>
            <a:r>
              <a:rPr lang="en-US" sz="2400" b="1" dirty="0" err="1" smtClean="0"/>
              <a:t>merupakan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struktur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pengulangan</a:t>
            </a:r>
            <a:r>
              <a:rPr lang="en-US" sz="2400" b="1" dirty="0" smtClean="0"/>
              <a:t> yang </a:t>
            </a:r>
            <a:r>
              <a:rPr lang="en-US" sz="2400" b="1" dirty="0" err="1" smtClean="0"/>
              <a:t>metodenya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sama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dengan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struktur</a:t>
            </a:r>
            <a:r>
              <a:rPr lang="en-US" sz="2400" b="1" dirty="0" smtClean="0"/>
              <a:t> Do While – Loop</a:t>
            </a:r>
            <a:r>
              <a:rPr lang="en-US" sz="2400" dirty="0" smtClean="0"/>
              <a:t>.</a:t>
            </a:r>
            <a:endParaRPr lang="id-ID" sz="2400" dirty="0" smtClean="0"/>
          </a:p>
          <a:p>
            <a:pPr algn="just">
              <a:buNone/>
            </a:pPr>
            <a:endParaRPr lang="id-ID" sz="2400" dirty="0" smtClean="0"/>
          </a:p>
          <a:p>
            <a:pPr algn="just">
              <a:buNone/>
            </a:pPr>
            <a:endParaRPr lang="id-ID" sz="2400" dirty="0" smtClean="0"/>
          </a:p>
          <a:p>
            <a:pPr algn="just">
              <a:buNone/>
            </a:pPr>
            <a:endParaRPr lang="id-ID" sz="2400" dirty="0"/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3" name="TextBox 12"/>
          <p:cNvSpPr txBox="1"/>
          <p:nvPr/>
        </p:nvSpPr>
        <p:spPr>
          <a:xfrm>
            <a:off x="3491880" y="2575213"/>
            <a:ext cx="55081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u="sng" dirty="0" err="1" smtClean="0"/>
              <a:t>Keterangan</a:t>
            </a:r>
            <a:r>
              <a:rPr lang="en-US" sz="2000" b="1" u="sng" dirty="0" smtClean="0"/>
              <a:t>:</a:t>
            </a:r>
            <a:endParaRPr lang="id-ID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 smtClean="0"/>
              <a:t>Ketika</a:t>
            </a:r>
            <a:r>
              <a:rPr lang="en-US" sz="2000" dirty="0" smtClean="0"/>
              <a:t> program </a:t>
            </a:r>
            <a:r>
              <a:rPr lang="en-US" sz="2000" dirty="0" err="1" smtClean="0"/>
              <a:t>dijalankan</a:t>
            </a:r>
            <a:r>
              <a:rPr lang="en-US" sz="2000" dirty="0" smtClean="0"/>
              <a:t>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hal</a:t>
            </a:r>
            <a:r>
              <a:rPr lang="en-US" sz="2000" dirty="0" smtClean="0"/>
              <a:t> yang </a:t>
            </a:r>
            <a:r>
              <a:rPr lang="en-US" sz="2000" dirty="0" err="1" smtClean="0"/>
              <a:t>pertama</a:t>
            </a:r>
            <a:r>
              <a:rPr lang="en-US" sz="2000" dirty="0" smtClean="0"/>
              <a:t> kali </a:t>
            </a:r>
            <a:r>
              <a:rPr lang="en-US" sz="2000" dirty="0" err="1" smtClean="0"/>
              <a:t>dikerjakan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menjalankan</a:t>
            </a:r>
            <a:r>
              <a:rPr lang="en-US" sz="2000" dirty="0" smtClean="0"/>
              <a:t> </a:t>
            </a:r>
            <a:r>
              <a:rPr lang="en-US" sz="2000" b="1" dirty="0" err="1" smtClean="0"/>
              <a:t>blok</a:t>
            </a:r>
            <a:r>
              <a:rPr lang="en-US" sz="2000" b="1" dirty="0" smtClean="0"/>
              <a:t> program </a:t>
            </a:r>
            <a:r>
              <a:rPr lang="en-US" sz="2000" b="1" i="1" dirty="0" err="1" smtClean="0">
                <a:solidFill>
                  <a:srgbClr val="00B0F0"/>
                </a:solidFill>
              </a:rPr>
              <a:t>ekspresi</a:t>
            </a:r>
            <a:r>
              <a:rPr lang="en-US" sz="2000" dirty="0" smtClean="0"/>
              <a:t>. </a:t>
            </a:r>
            <a:endParaRPr lang="id-ID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 smtClean="0"/>
              <a:t>Kemudian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memeriksa</a:t>
            </a:r>
            <a:r>
              <a:rPr lang="en-US" sz="2000" dirty="0" smtClean="0"/>
              <a:t> </a:t>
            </a:r>
            <a:r>
              <a:rPr lang="en-US" sz="2000" b="1" i="1" dirty="0" err="1" smtClean="0">
                <a:solidFill>
                  <a:srgbClr val="2F853F"/>
                </a:solidFill>
              </a:rPr>
              <a:t>kondisi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Loop While,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b="1" i="1" dirty="0" err="1" smtClean="0">
                <a:solidFill>
                  <a:srgbClr val="2F853F"/>
                </a:solidFill>
              </a:rPr>
              <a:t>kondisi</a:t>
            </a:r>
            <a:r>
              <a:rPr lang="en-US" sz="2000" dirty="0" smtClean="0"/>
              <a:t> </a:t>
            </a:r>
            <a:r>
              <a:rPr lang="en-US" sz="2000" dirty="0" err="1" smtClean="0"/>
              <a:t>bernilai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benar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00B0F0"/>
                </a:solidFill>
              </a:rPr>
              <a:t>ekspresi</a:t>
            </a:r>
            <a:r>
              <a:rPr lang="en-US" sz="2000" b="1" dirty="0" smtClean="0">
                <a:solidFill>
                  <a:srgbClr val="00B0F0"/>
                </a:solidFill>
              </a:rPr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dijalankan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kembali</a:t>
            </a:r>
            <a:r>
              <a:rPr lang="en-US" sz="2000" b="1" dirty="0" smtClean="0">
                <a:solidFill>
                  <a:srgbClr val="FF0000"/>
                </a:solidFill>
              </a:rPr>
              <a:t> (</a:t>
            </a:r>
            <a:r>
              <a:rPr lang="en-US" sz="2000" b="1" dirty="0" err="1" smtClean="0">
                <a:solidFill>
                  <a:srgbClr val="FF0000"/>
                </a:solidFill>
              </a:rPr>
              <a:t>berulang</a:t>
            </a:r>
            <a:r>
              <a:rPr lang="en-US" sz="2000" b="1" dirty="0" smtClean="0">
                <a:solidFill>
                  <a:srgbClr val="FF0000"/>
                </a:solidFill>
              </a:rPr>
              <a:t>)</a:t>
            </a:r>
            <a:r>
              <a:rPr lang="en-US" sz="2000" dirty="0" smtClean="0"/>
              <a:t>. </a:t>
            </a:r>
            <a:endParaRPr lang="id-ID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2F853F"/>
                </a:solidFill>
              </a:rPr>
              <a:t>kondisinya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salah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prosesnya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berhenti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b="1" dirty="0" smtClean="0"/>
              <a:t>program </a:t>
            </a:r>
            <a:r>
              <a:rPr lang="en-US" sz="2000" b="1" dirty="0" err="1" smtClean="0"/>
              <a:t>akan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dilanjutkan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dengan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menjalankan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perintah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dibawah</a:t>
            </a:r>
            <a:r>
              <a:rPr lang="en-US" sz="2000" b="1" dirty="0" smtClean="0"/>
              <a:t> Loop While</a:t>
            </a:r>
            <a:r>
              <a:rPr lang="en-US" sz="2000" dirty="0" smtClean="0"/>
              <a:t>.</a:t>
            </a:r>
            <a:endParaRPr lang="id-ID" sz="2000" dirty="0" smtClean="0"/>
          </a:p>
          <a:p>
            <a:pPr algn="just"/>
            <a:endParaRPr lang="id-ID" sz="2000" dirty="0" smtClean="0"/>
          </a:p>
          <a:p>
            <a:pPr algn="just"/>
            <a:endParaRPr lang="id-ID" sz="2000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5" name="Folded Corner 58"/>
          <p:cNvSpPr>
            <a:spLocks noChangeArrowheads="1"/>
          </p:cNvSpPr>
          <p:nvPr/>
        </p:nvSpPr>
        <p:spPr bwMode="auto">
          <a:xfrm>
            <a:off x="395536" y="2575213"/>
            <a:ext cx="2922066" cy="1214446"/>
          </a:xfrm>
          <a:prstGeom prst="foldedCorner">
            <a:avLst>
              <a:gd name="adj" fmla="val 8106"/>
            </a:avLst>
          </a:prstGeom>
          <a:solidFill>
            <a:srgbClr val="D07C79">
              <a:alpha val="30196"/>
            </a:srgbClr>
          </a:solidFill>
          <a:ln w="6350">
            <a:solidFill>
              <a:srgbClr val="969696"/>
            </a:solidFill>
            <a:round/>
            <a:headEnd/>
            <a:tailEnd/>
          </a:ln>
        </p:spPr>
        <p:txBody>
          <a:bodyPr vert="horz" wrap="square" lIns="137160" tIns="91440" rIns="13716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2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Do</a:t>
            </a:r>
            <a:endParaRPr kumimoji="0" lang="id-ID" altLang="ko-KR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2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    … </a:t>
            </a:r>
            <a:r>
              <a:rPr kumimoji="0" lang="id-ID" altLang="ko-KR" sz="2200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ekspresi</a:t>
            </a:r>
            <a:r>
              <a:rPr kumimoji="0" lang="id-ID" altLang="ko-KR" sz="22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…</a:t>
            </a:r>
            <a:endParaRPr kumimoji="0" lang="id-ID" altLang="ko-KR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2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Loop While (</a:t>
            </a:r>
            <a:r>
              <a:rPr kumimoji="0" lang="id-ID" altLang="ko-KR" sz="2200" b="1" i="1" u="none" strike="noStrike" cap="none" normalizeH="0" baseline="0" dirty="0" smtClean="0">
                <a:ln>
                  <a:noFill/>
                </a:ln>
                <a:solidFill>
                  <a:srgbClr val="2F853F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id-ID" altLang="ko-KR" sz="22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id-ID" altLang="ko-KR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455613"/>
            <a:ext cx="8229600" cy="597124"/>
          </a:xfrm>
        </p:spPr>
        <p:txBody>
          <a:bodyPr/>
          <a:lstStyle/>
          <a:p>
            <a:r>
              <a:rPr lang="id-ID" dirty="0" smtClean="0"/>
              <a:t>Perbedaan For – Next &amp; Do Loop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0945184"/>
              </p:ext>
            </p:extLst>
          </p:nvPr>
        </p:nvGraphicFramePr>
        <p:xfrm>
          <a:off x="323529" y="1052737"/>
          <a:ext cx="8568951" cy="5345189"/>
        </p:xfrm>
        <a:graphic>
          <a:graphicData uri="http://schemas.openxmlformats.org/drawingml/2006/table">
            <a:tbl>
              <a:tblPr/>
              <a:tblGrid>
                <a:gridCol w="863750"/>
                <a:gridCol w="3256200"/>
                <a:gridCol w="4449001"/>
              </a:tblGrid>
              <a:tr h="4111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+mn-lt"/>
                          <a:ea typeface="Calibri"/>
                          <a:cs typeface="Times New Roman"/>
                        </a:rPr>
                        <a:t>No</a:t>
                      </a:r>
                      <a:endParaRPr lang="id-ID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latin typeface="+mn-lt"/>
                          <a:ea typeface="Calibri"/>
                          <a:cs typeface="Times New Roman"/>
                        </a:rPr>
                        <a:t>For – Next</a:t>
                      </a:r>
                      <a:endParaRPr lang="id-ID" sz="1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latin typeface="+mn-lt"/>
                          <a:ea typeface="Calibri"/>
                          <a:cs typeface="Times New Roman"/>
                        </a:rPr>
                        <a:t>Do - Loop</a:t>
                      </a:r>
                      <a:endParaRPr lang="id-ID" sz="1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8223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  <a:endParaRPr lang="id-ID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Nilai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pada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kondisi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hanya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bertipe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number</a:t>
                      </a:r>
                      <a:endParaRPr lang="id-ID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Nilai pada kondisi bisa bertipe number maupun string</a:t>
                      </a:r>
                      <a:endParaRPr lang="id-ID" sz="1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8223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  <a:endParaRPr lang="id-ID" sz="1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Batasan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pengulangannya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terbatas</a:t>
                      </a:r>
                      <a:endParaRPr lang="id-ID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Batasan pengulangan bisa terbatas atau tidak terhingga</a:t>
                      </a:r>
                      <a:endParaRPr lang="id-ID" sz="1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35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+mn-lt"/>
                          <a:ea typeface="Calibri"/>
                          <a:cs typeface="Times New Roman"/>
                        </a:rPr>
                        <a:t>3</a:t>
                      </a:r>
                      <a:endParaRPr lang="id-ID" sz="1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Variabel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yang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dipakai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pada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kondisi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tidak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perlu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diberi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nilai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awal</a:t>
                      </a:r>
                      <a:endParaRPr lang="id-ID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Variabel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yang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dipakai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pada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kondisi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harus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diberi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nilai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awal</a:t>
                      </a:r>
                      <a:endParaRPr lang="id-ID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8223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  <a:endParaRPr lang="id-ID" sz="1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Perubahan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nilai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pada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kondisi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dilakukan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secara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otomatis</a:t>
                      </a:r>
                      <a:endParaRPr lang="id-ID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Perubahan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nilai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pada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kondisi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yang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bertipe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number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harus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dilakukan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secara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manual</a:t>
                      </a:r>
                      <a:endParaRPr lang="id-ID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35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  <a:endParaRPr lang="id-ID" sz="1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Suatu blok perintah dalam For – Next tidak bisa dikerjakan sebelum kondisinya terseleksi</a:t>
                      </a:r>
                      <a:endParaRPr lang="id-ID" sz="1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Suatu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blok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perintahdalam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Do – Loop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bisa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dikerjakan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tanpa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harus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menyeleksi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nlai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kondisi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terlebih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dahulu</a:t>
                      </a:r>
                      <a:endParaRPr lang="id-ID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08920"/>
            <a:ext cx="8229600" cy="927100"/>
          </a:xfrm>
        </p:spPr>
        <p:txBody>
          <a:bodyPr/>
          <a:lstStyle/>
          <a:p>
            <a:r>
              <a:rPr lang="en-US" dirty="0" smtClean="0"/>
              <a:t>~ </a:t>
            </a:r>
            <a:r>
              <a:rPr lang="en-US" dirty="0" err="1" smtClean="0"/>
              <a:t>Selesai</a:t>
            </a:r>
            <a:r>
              <a:rPr lang="en-US" dirty="0" smtClean="0"/>
              <a:t> ~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4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Pengulangan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484784"/>
            <a:ext cx="8229600" cy="4895850"/>
          </a:xfrm>
        </p:spPr>
        <p:txBody>
          <a:bodyPr/>
          <a:lstStyle/>
          <a:p>
            <a:pPr algn="just"/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id-ID" dirty="0"/>
              <a:t>Struktur For – Next</a:t>
            </a:r>
          </a:p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id-ID" dirty="0"/>
              <a:t>Nested For – </a:t>
            </a:r>
            <a:r>
              <a:rPr lang="id-ID" dirty="0" smtClean="0"/>
              <a:t>Next</a:t>
            </a:r>
            <a:endParaRPr lang="en-US" dirty="0" smtClean="0"/>
          </a:p>
          <a:p>
            <a:pPr algn="just"/>
            <a:r>
              <a:rPr lang="id-ID" dirty="0" smtClean="0"/>
              <a:t>Struktur For – Each - Next</a:t>
            </a:r>
          </a:p>
          <a:p>
            <a:pPr algn="just"/>
            <a:r>
              <a:rPr lang="id-ID" dirty="0"/>
              <a:t>Struktur Do While - Loop</a:t>
            </a:r>
          </a:p>
          <a:p>
            <a:pPr algn="just"/>
            <a:r>
              <a:rPr lang="id-ID" dirty="0"/>
              <a:t>Struktur Do Until - Loop</a:t>
            </a:r>
          </a:p>
          <a:p>
            <a:r>
              <a:rPr lang="id-ID" dirty="0"/>
              <a:t>Struktur While-End While</a:t>
            </a:r>
          </a:p>
          <a:p>
            <a:r>
              <a:rPr lang="id-ID" dirty="0"/>
              <a:t>Struktur Do – Loop Until </a:t>
            </a:r>
          </a:p>
          <a:p>
            <a:r>
              <a:rPr lang="id-ID" dirty="0"/>
              <a:t>Struktur Do – Loop While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303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Pengulangan</a:t>
            </a:r>
            <a:r>
              <a:rPr lang="en-US" dirty="0" smtClean="0"/>
              <a:t> (</a:t>
            </a:r>
            <a:r>
              <a:rPr lang="en-US" dirty="0" err="1" smtClean="0"/>
              <a:t>Struktur</a:t>
            </a:r>
            <a:r>
              <a:rPr lang="en-US" dirty="0" smtClean="0"/>
              <a:t> For – Next)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err="1" smtClean="0"/>
              <a:t>Struktur</a:t>
            </a:r>
            <a:r>
              <a:rPr lang="en-US" sz="2400" dirty="0" smtClean="0"/>
              <a:t> </a:t>
            </a:r>
            <a:r>
              <a:rPr lang="en-US" sz="2400" b="1" dirty="0" smtClean="0"/>
              <a:t>For – Next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b="1" dirty="0" err="1" smtClean="0"/>
              <a:t>mengulang</a:t>
            </a:r>
            <a:r>
              <a:rPr lang="en-US" sz="2400" dirty="0" smtClean="0"/>
              <a:t> </a:t>
            </a:r>
            <a:r>
              <a:rPr lang="en-US" sz="2400" b="1" dirty="0" err="1" smtClean="0"/>
              <a:t>blok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perintah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yang </a:t>
            </a:r>
            <a:r>
              <a:rPr lang="en-US" sz="2400" dirty="0" err="1" smtClean="0"/>
              <a:t>sudah</a:t>
            </a:r>
            <a:r>
              <a:rPr lang="en-US" sz="2400" dirty="0" smtClean="0"/>
              <a:t> </a:t>
            </a:r>
            <a:r>
              <a:rPr lang="en-US" sz="2400" dirty="0" err="1" smtClean="0"/>
              <a:t>ditentukan</a:t>
            </a:r>
            <a:r>
              <a:rPr lang="en-US" sz="2400" dirty="0" smtClean="0"/>
              <a:t>. </a:t>
            </a:r>
            <a:endParaRPr lang="id-ID" sz="2400" dirty="0" smtClean="0"/>
          </a:p>
          <a:p>
            <a:pPr algn="just"/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struktur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b="1" dirty="0" err="1" smtClean="0"/>
              <a:t>tidak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perlu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menentukan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kondisi</a:t>
            </a:r>
            <a:r>
              <a:rPr lang="en-US" sz="2400" b="1" dirty="0" smtClean="0"/>
              <a:t> </a:t>
            </a:r>
            <a:r>
              <a:rPr lang="en-US" sz="2400" dirty="0" smtClean="0"/>
              <a:t>yang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diuji</a:t>
            </a:r>
            <a:r>
              <a:rPr lang="en-US" sz="2400" dirty="0" smtClean="0"/>
              <a:t> </a:t>
            </a:r>
            <a:r>
              <a:rPr lang="en-US" sz="2400" dirty="0" err="1" smtClean="0"/>
              <a:t>tetapi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perlu</a:t>
            </a:r>
            <a:r>
              <a:rPr lang="en-US" sz="2400" dirty="0" smtClean="0"/>
              <a:t> </a:t>
            </a:r>
            <a:r>
              <a:rPr lang="en-US" sz="2400" b="1" dirty="0" err="1" smtClean="0"/>
              <a:t>menentukan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nilai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awal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akhir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variabel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penghitung</a:t>
            </a:r>
            <a:r>
              <a:rPr lang="en-US" sz="2400" dirty="0" smtClean="0"/>
              <a:t>. </a:t>
            </a:r>
            <a:endParaRPr lang="id-ID" sz="2400" dirty="0" smtClean="0"/>
          </a:p>
          <a:p>
            <a:pPr algn="just"/>
            <a:r>
              <a:rPr lang="en-US" sz="2400" b="1" dirty="0" err="1" smtClean="0">
                <a:solidFill>
                  <a:srgbClr val="FF0000"/>
                </a:solidFill>
              </a:rPr>
              <a:t>Nilai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variabel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/>
              <a:t>penghitung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secara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otomatis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bertambah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b="1" dirty="0" err="1" smtClean="0"/>
              <a:t>berkurang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pengulangan</a:t>
            </a:r>
            <a:r>
              <a:rPr lang="en-US" sz="2400" dirty="0" smtClean="0"/>
              <a:t> </a:t>
            </a:r>
            <a:r>
              <a:rPr lang="en-US" sz="2400" dirty="0" err="1" smtClean="0"/>
              <a:t>dikerjakan</a:t>
            </a:r>
            <a:r>
              <a:rPr lang="en-US" sz="2400" dirty="0" smtClean="0"/>
              <a:t>.</a:t>
            </a:r>
            <a:endParaRPr lang="id-ID" sz="2400" dirty="0" smtClean="0"/>
          </a:p>
          <a:p>
            <a:pPr algn="just">
              <a:buNone/>
            </a:pPr>
            <a:endParaRPr lang="id-ID" sz="2400" dirty="0"/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Pengulangan</a:t>
            </a:r>
            <a:r>
              <a:rPr lang="en-US" dirty="0" smtClean="0"/>
              <a:t> (</a:t>
            </a:r>
            <a:r>
              <a:rPr lang="en-US" dirty="0" err="1" smtClean="0"/>
              <a:t>Struktur</a:t>
            </a:r>
            <a:r>
              <a:rPr lang="en-US" dirty="0" smtClean="0"/>
              <a:t> For – Next)</a:t>
            </a:r>
            <a:endParaRPr lang="id-ID" dirty="0"/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8849" name="Folded Corner 48"/>
          <p:cNvSpPr>
            <a:spLocks noChangeArrowheads="1"/>
          </p:cNvSpPr>
          <p:nvPr/>
        </p:nvSpPr>
        <p:spPr bwMode="auto">
          <a:xfrm>
            <a:off x="468312" y="1198563"/>
            <a:ext cx="7992119" cy="1296121"/>
          </a:xfrm>
          <a:prstGeom prst="foldedCorner">
            <a:avLst>
              <a:gd name="adj" fmla="val 15801"/>
            </a:avLst>
          </a:prstGeom>
          <a:solidFill>
            <a:srgbClr val="D07C79">
              <a:alpha val="30196"/>
            </a:srgbClr>
          </a:solidFill>
          <a:ln w="6350">
            <a:solidFill>
              <a:srgbClr val="969696"/>
            </a:solidFill>
            <a:round/>
            <a:headEnd/>
            <a:tailEnd/>
          </a:ln>
        </p:spPr>
        <p:txBody>
          <a:bodyPr vert="horz" wrap="square" lIns="137160" tIns="91440" rIns="13716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3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For </a:t>
            </a:r>
            <a:r>
              <a:rPr kumimoji="0" lang="id-ID" altLang="ko-KR" sz="2300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var</a:t>
            </a:r>
            <a:r>
              <a:rPr kumimoji="0" lang="id-ID" altLang="ko-KR" sz="23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= </a:t>
            </a:r>
            <a:r>
              <a:rPr kumimoji="0" lang="id-ID" altLang="ko-KR" sz="23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awal</a:t>
            </a:r>
            <a:r>
              <a:rPr kumimoji="0" lang="id-ID" altLang="ko-KR" sz="23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To </a:t>
            </a:r>
            <a:r>
              <a:rPr kumimoji="0" lang="id-ID" altLang="ko-KR" sz="2300" b="1" i="1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akhir</a:t>
            </a:r>
            <a:r>
              <a:rPr kumimoji="0" lang="id-ID" altLang="ko-KR" sz="23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Step </a:t>
            </a:r>
            <a:r>
              <a:rPr kumimoji="0" lang="id-ID" altLang="ko-KR" sz="2300" b="1" i="1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pertambahan</a:t>
            </a:r>
            <a:r>
              <a:rPr kumimoji="0" lang="en-US" altLang="ko-KR" sz="2300" b="1" i="1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/</a:t>
            </a:r>
            <a:r>
              <a:rPr kumimoji="0" lang="en-US" altLang="ko-KR" sz="2300" b="1" i="1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pengurangan</a:t>
            </a:r>
            <a:endParaRPr kumimoji="0" lang="id-ID" altLang="ko-KR" sz="23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3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    … </a:t>
            </a:r>
            <a:r>
              <a:rPr kumimoji="0" lang="id-ID" altLang="ko-KR" sz="2300" b="1" i="1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ekspresi</a:t>
            </a:r>
            <a:r>
              <a:rPr kumimoji="0" lang="id-ID" altLang="ko-KR" sz="23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…</a:t>
            </a:r>
            <a:endParaRPr kumimoji="0" lang="id-ID" altLang="ko-KR" sz="2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3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Next Counter</a:t>
            </a:r>
            <a:endParaRPr kumimoji="0" lang="id-ID" altLang="ko-KR" sz="2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07504" y="2494684"/>
            <a:ext cx="8928992" cy="4030660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id-ID" sz="1800" b="1" i="1" dirty="0" smtClean="0">
                <a:solidFill>
                  <a:srgbClr val="00B0F0"/>
                </a:solidFill>
              </a:rPr>
              <a:t>V</a:t>
            </a:r>
            <a:r>
              <a:rPr lang="en-US" sz="1800" b="1" i="1" dirty="0" err="1" smtClean="0">
                <a:solidFill>
                  <a:srgbClr val="00B0F0"/>
                </a:solidFill>
              </a:rPr>
              <a:t>ar</a:t>
            </a:r>
            <a:r>
              <a:rPr lang="en-US" sz="1800" b="1" dirty="0" smtClean="0">
                <a:solidFill>
                  <a:srgbClr val="00B0F0"/>
                </a:solidFill>
              </a:rPr>
              <a:t>: </a:t>
            </a:r>
            <a:r>
              <a:rPr lang="en-US" sz="1800" dirty="0" err="1" smtClean="0"/>
              <a:t>Nama</a:t>
            </a:r>
            <a:r>
              <a:rPr lang="en-US" sz="1800" dirty="0" smtClean="0"/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variabel</a:t>
            </a:r>
            <a:r>
              <a:rPr lang="en-US" sz="1800" b="1" dirty="0" smtClean="0">
                <a:solidFill>
                  <a:srgbClr val="FF0000"/>
                </a:solidFill>
              </a:rPr>
              <a:t> integer</a:t>
            </a:r>
            <a:r>
              <a:rPr lang="en-US" sz="1800" dirty="0" smtClean="0"/>
              <a:t> yang </a:t>
            </a:r>
            <a:r>
              <a:rPr lang="en-US" sz="1800" dirty="0" err="1" smtClean="0"/>
              <a:t>digunakan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melakukan</a:t>
            </a:r>
            <a:r>
              <a:rPr lang="en-US" sz="1800" dirty="0" smtClean="0"/>
              <a:t> proses </a:t>
            </a:r>
            <a:r>
              <a:rPr lang="en-US" sz="1800" dirty="0" err="1" smtClean="0"/>
              <a:t>pengulangan</a:t>
            </a:r>
            <a:r>
              <a:rPr lang="en-US" sz="1800" dirty="0" smtClean="0"/>
              <a:t>.</a:t>
            </a:r>
            <a:endParaRPr lang="id-ID" sz="1800" dirty="0" smtClean="0"/>
          </a:p>
          <a:p>
            <a:pPr lvl="0" algn="just"/>
            <a:r>
              <a:rPr lang="id-ID" sz="1800" b="1" i="1" dirty="0" smtClean="0">
                <a:solidFill>
                  <a:srgbClr val="00B050"/>
                </a:solidFill>
              </a:rPr>
              <a:t>A</a:t>
            </a:r>
            <a:r>
              <a:rPr lang="en-US" sz="1800" b="1" i="1" dirty="0" err="1" smtClean="0">
                <a:solidFill>
                  <a:srgbClr val="00B050"/>
                </a:solidFill>
              </a:rPr>
              <a:t>wal</a:t>
            </a:r>
            <a:r>
              <a:rPr lang="en-US" sz="1800" b="1" dirty="0" smtClean="0">
                <a:solidFill>
                  <a:srgbClr val="00B050"/>
                </a:solidFill>
              </a:rPr>
              <a:t>: </a:t>
            </a:r>
            <a:r>
              <a:rPr lang="en-US" sz="1800" dirty="0" err="1" smtClean="0"/>
              <a:t>Nilai</a:t>
            </a:r>
            <a:r>
              <a:rPr lang="en-US" sz="1800" dirty="0" smtClean="0"/>
              <a:t> </a:t>
            </a:r>
            <a:r>
              <a:rPr lang="en-US" sz="1800" dirty="0" err="1" smtClean="0"/>
              <a:t>suatu</a:t>
            </a:r>
            <a:r>
              <a:rPr lang="en-US" sz="1800" dirty="0" smtClean="0"/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variabel</a:t>
            </a:r>
            <a:r>
              <a:rPr lang="en-US" sz="1800" b="1" dirty="0" smtClean="0">
                <a:solidFill>
                  <a:srgbClr val="FF0000"/>
                </a:solidFill>
              </a:rPr>
              <a:t> integer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menentukan</a:t>
            </a:r>
            <a:r>
              <a:rPr lang="en-US" sz="1800" dirty="0" smtClean="0"/>
              <a:t> </a:t>
            </a:r>
            <a:r>
              <a:rPr lang="en-US" sz="1800" b="1" dirty="0" err="1" smtClean="0"/>
              <a:t>harga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awal</a:t>
            </a:r>
            <a:r>
              <a:rPr lang="en-US" sz="1800" b="1" dirty="0" smtClean="0"/>
              <a:t> </a:t>
            </a:r>
            <a:r>
              <a:rPr lang="en-US" sz="1800" dirty="0" err="1" smtClean="0"/>
              <a:t>suatu</a:t>
            </a:r>
            <a:r>
              <a:rPr lang="en-US" sz="1800" dirty="0" smtClean="0"/>
              <a:t> </a:t>
            </a:r>
            <a:r>
              <a:rPr lang="en-US" sz="1800" dirty="0" err="1" smtClean="0"/>
              <a:t>pengulangan</a:t>
            </a:r>
            <a:r>
              <a:rPr lang="en-US" sz="1800" dirty="0" smtClean="0"/>
              <a:t>.</a:t>
            </a:r>
            <a:endParaRPr lang="id-ID" sz="1800" dirty="0" smtClean="0"/>
          </a:p>
          <a:p>
            <a:pPr lvl="0" algn="just"/>
            <a:r>
              <a:rPr lang="id-ID" sz="1800" b="1" i="1" dirty="0" err="1">
                <a:solidFill>
                  <a:srgbClr val="7030A0"/>
                </a:solidFill>
              </a:rPr>
              <a:t>A</a:t>
            </a:r>
            <a:r>
              <a:rPr lang="id-ID" sz="1800" b="1" i="1" dirty="0" err="1" smtClean="0">
                <a:solidFill>
                  <a:srgbClr val="7030A0"/>
                </a:solidFill>
              </a:rPr>
              <a:t>k</a:t>
            </a:r>
            <a:r>
              <a:rPr lang="en-US" sz="1800" b="1" i="1" dirty="0" err="1" smtClean="0">
                <a:solidFill>
                  <a:srgbClr val="7030A0"/>
                </a:solidFill>
              </a:rPr>
              <a:t>hir</a:t>
            </a:r>
            <a:r>
              <a:rPr lang="en-US" sz="1800" b="1" dirty="0" smtClean="0">
                <a:solidFill>
                  <a:srgbClr val="7030A0"/>
                </a:solidFill>
              </a:rPr>
              <a:t>: </a:t>
            </a:r>
            <a:r>
              <a:rPr lang="en-US" sz="1800" dirty="0" err="1" smtClean="0"/>
              <a:t>Nilai</a:t>
            </a:r>
            <a:r>
              <a:rPr lang="en-US" sz="1800" dirty="0" smtClean="0"/>
              <a:t> </a:t>
            </a:r>
            <a:r>
              <a:rPr lang="en-US" sz="1800" dirty="0" err="1" smtClean="0"/>
              <a:t>suatu</a:t>
            </a:r>
            <a:r>
              <a:rPr lang="en-US" sz="1800" dirty="0" smtClean="0"/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variabel</a:t>
            </a:r>
            <a:r>
              <a:rPr lang="en-US" sz="1800" b="1" dirty="0" smtClean="0">
                <a:solidFill>
                  <a:srgbClr val="FF0000"/>
                </a:solidFill>
              </a:rPr>
              <a:t> integer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menentukan</a:t>
            </a:r>
            <a:r>
              <a:rPr lang="en-US" sz="1800" dirty="0" smtClean="0"/>
              <a:t> </a:t>
            </a:r>
            <a:r>
              <a:rPr lang="en-US" sz="1800" b="1" dirty="0" err="1" smtClean="0"/>
              <a:t>harga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akhir</a:t>
            </a:r>
            <a:r>
              <a:rPr lang="en-US" sz="1800" b="1" dirty="0" smtClean="0"/>
              <a:t> </a:t>
            </a:r>
            <a:r>
              <a:rPr lang="en-US" sz="1800" dirty="0" err="1" smtClean="0"/>
              <a:t>suatu</a:t>
            </a:r>
            <a:r>
              <a:rPr lang="en-US" sz="1800" dirty="0" smtClean="0"/>
              <a:t> </a:t>
            </a:r>
            <a:r>
              <a:rPr lang="en-US" sz="1800" dirty="0" err="1" smtClean="0"/>
              <a:t>pengulangan</a:t>
            </a:r>
            <a:endParaRPr lang="id-ID" sz="1800" dirty="0" smtClean="0"/>
          </a:p>
          <a:p>
            <a:pPr lvl="0" algn="just"/>
            <a:r>
              <a:rPr lang="id-ID" sz="1800" b="1" i="1" dirty="0">
                <a:solidFill>
                  <a:schemeClr val="accent5">
                    <a:lumMod val="50000"/>
                  </a:schemeClr>
                </a:solidFill>
              </a:rPr>
              <a:t>P</a:t>
            </a:r>
            <a:r>
              <a:rPr lang="en-US" sz="1800" b="1" i="1" dirty="0" err="1" smtClean="0">
                <a:solidFill>
                  <a:schemeClr val="accent5">
                    <a:lumMod val="50000"/>
                  </a:schemeClr>
                </a:solidFill>
              </a:rPr>
              <a:t>ertambahan</a:t>
            </a:r>
            <a:r>
              <a:rPr lang="en-US" sz="1800" b="1" i="1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en-US" sz="1800" b="1" i="1" dirty="0" err="1" smtClean="0">
                <a:solidFill>
                  <a:schemeClr val="accent5">
                    <a:lumMod val="50000"/>
                  </a:schemeClr>
                </a:solidFill>
              </a:rPr>
              <a:t>Penguarangan</a:t>
            </a:r>
            <a:r>
              <a:rPr lang="en-US" sz="1800" b="1" dirty="0" smtClean="0">
                <a:solidFill>
                  <a:srgbClr val="FF0000"/>
                </a:solidFill>
              </a:rPr>
              <a:t> :</a:t>
            </a:r>
            <a:r>
              <a:rPr lang="en-US" sz="1800" dirty="0"/>
              <a:t> </a:t>
            </a:r>
            <a:r>
              <a:rPr lang="id-ID" sz="1800" b="1" dirty="0" smtClean="0"/>
              <a:t>B</a:t>
            </a:r>
            <a:r>
              <a:rPr lang="en-US" sz="1800" b="1" dirty="0" err="1" smtClean="0"/>
              <a:t>esarnya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nilai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perubahan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dari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nilai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awal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sampai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nilai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akhir</a:t>
            </a:r>
            <a:r>
              <a:rPr lang="en-US" sz="1800" dirty="0" smtClean="0"/>
              <a:t>. </a:t>
            </a:r>
            <a:r>
              <a:rPr lang="en-US" sz="1800" dirty="0"/>
              <a:t> </a:t>
            </a:r>
            <a:r>
              <a:rPr lang="en-US" sz="1800" dirty="0" err="1" smtClean="0"/>
              <a:t>Jika</a:t>
            </a:r>
            <a:r>
              <a:rPr lang="en-US" sz="1800" dirty="0" smtClean="0"/>
              <a:t> </a:t>
            </a:r>
            <a:r>
              <a:rPr lang="en-US" sz="1800" b="1" dirty="0" err="1" smtClean="0"/>
              <a:t>pengulangannya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menurun</a:t>
            </a:r>
            <a:r>
              <a:rPr lang="en-US" sz="1800" b="1" dirty="0" smtClean="0"/>
              <a:t> </a:t>
            </a:r>
            <a:r>
              <a:rPr lang="en-US" sz="1800" dirty="0" err="1" smtClean="0"/>
              <a:t>yaitu</a:t>
            </a:r>
            <a:r>
              <a:rPr lang="en-US" sz="1800" dirty="0" smtClean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</a:t>
            </a:r>
            <a:r>
              <a:rPr lang="en-US" sz="1800" dirty="0" err="1" smtClean="0"/>
              <a:t>nilai</a:t>
            </a:r>
            <a:r>
              <a:rPr lang="en-US" sz="1800" dirty="0" smtClean="0"/>
              <a:t> yang </a:t>
            </a:r>
            <a:r>
              <a:rPr lang="en-US" sz="1800" dirty="0" err="1" smtClean="0"/>
              <a:t>besar</a:t>
            </a:r>
            <a:r>
              <a:rPr lang="en-US" sz="1800" dirty="0" smtClean="0"/>
              <a:t> </a:t>
            </a:r>
            <a:r>
              <a:rPr lang="en-US" sz="1800" dirty="0" err="1" smtClean="0"/>
              <a:t>menuju</a:t>
            </a:r>
            <a:r>
              <a:rPr lang="en-US" sz="1800" dirty="0" smtClean="0"/>
              <a:t> </a:t>
            </a:r>
            <a:r>
              <a:rPr lang="en-US" sz="1800" dirty="0" err="1" smtClean="0"/>
              <a:t>ke</a:t>
            </a:r>
            <a:r>
              <a:rPr lang="en-US" sz="1800" dirty="0" smtClean="0"/>
              <a:t> </a:t>
            </a:r>
            <a:r>
              <a:rPr lang="en-US" sz="1800" dirty="0" err="1" smtClean="0"/>
              <a:t>nilai</a:t>
            </a:r>
            <a:r>
              <a:rPr lang="en-US" sz="1800" dirty="0" smtClean="0"/>
              <a:t> yang </a:t>
            </a:r>
            <a:r>
              <a:rPr lang="en-US" sz="1800" dirty="0" err="1" smtClean="0"/>
              <a:t>kecil</a:t>
            </a:r>
            <a:r>
              <a:rPr lang="en-US" sz="1800" dirty="0" smtClean="0"/>
              <a:t>, </a:t>
            </a:r>
            <a:r>
              <a:rPr lang="en-US" sz="1800" dirty="0" err="1" smtClean="0"/>
              <a:t>maka</a:t>
            </a:r>
            <a:r>
              <a:rPr lang="en-US" sz="1800" dirty="0" smtClean="0"/>
              <a:t> </a:t>
            </a:r>
            <a:r>
              <a:rPr lang="en-US" sz="1800" dirty="0" err="1" smtClean="0"/>
              <a:t>nilai</a:t>
            </a:r>
            <a:r>
              <a:rPr lang="en-US" sz="1800" dirty="0" smtClean="0"/>
              <a:t> </a:t>
            </a:r>
            <a:r>
              <a:rPr lang="en-US" sz="1800" b="1" dirty="0" err="1" smtClean="0"/>
              <a:t>perubahannya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harus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negatif</a:t>
            </a:r>
            <a:r>
              <a:rPr lang="en-US" sz="1800" dirty="0" smtClean="0"/>
              <a:t>. </a:t>
            </a:r>
            <a:r>
              <a:rPr lang="en-US" sz="1800" b="1" dirty="0" err="1" smtClean="0">
                <a:solidFill>
                  <a:srgbClr val="FF0000"/>
                </a:solidFill>
              </a:rPr>
              <a:t>Nilai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standar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/>
              <a:t>Visual Basic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pertambahan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adalah</a:t>
            </a:r>
            <a:r>
              <a:rPr lang="en-US" sz="1800" b="1" dirty="0" smtClean="0">
                <a:solidFill>
                  <a:srgbClr val="FF0000"/>
                </a:solidFill>
              </a:rPr>
              <a:t> 1</a:t>
            </a:r>
            <a:r>
              <a:rPr lang="en-US" sz="1800" dirty="0" smtClean="0"/>
              <a:t>, </a:t>
            </a:r>
            <a:r>
              <a:rPr lang="en-US" sz="1800" dirty="0" err="1" smtClean="0"/>
              <a:t>kecuali</a:t>
            </a:r>
            <a:r>
              <a:rPr lang="en-US" sz="1800" dirty="0" smtClean="0"/>
              <a:t> </a:t>
            </a:r>
            <a:r>
              <a:rPr lang="en-US" sz="1800" dirty="0" err="1" smtClean="0"/>
              <a:t>jika</a:t>
            </a:r>
            <a:r>
              <a:rPr lang="en-US" sz="1800" dirty="0" smtClean="0"/>
              <a:t> </a:t>
            </a:r>
            <a:r>
              <a:rPr lang="en-US" sz="1800" dirty="0" err="1" smtClean="0"/>
              <a:t>nilai</a:t>
            </a:r>
            <a:r>
              <a:rPr lang="en-US" sz="1800" dirty="0" smtClean="0"/>
              <a:t> </a:t>
            </a:r>
            <a:r>
              <a:rPr lang="en-US" sz="1800" dirty="0" err="1" smtClean="0"/>
              <a:t>perubahan</a:t>
            </a:r>
            <a:r>
              <a:rPr lang="en-US" sz="1800" dirty="0" smtClean="0"/>
              <a:t> </a:t>
            </a:r>
            <a:r>
              <a:rPr lang="en-US" sz="1800" dirty="0" err="1" smtClean="0"/>
              <a:t>ditentukan</a:t>
            </a:r>
            <a:r>
              <a:rPr lang="en-US" sz="1800" dirty="0" smtClean="0"/>
              <a:t>. </a:t>
            </a:r>
            <a:r>
              <a:rPr lang="en-US" sz="1800" dirty="0" err="1" smtClean="0"/>
              <a:t>Jika</a:t>
            </a:r>
            <a:r>
              <a:rPr lang="en-US" sz="1800" dirty="0" smtClean="0"/>
              <a:t> </a:t>
            </a:r>
            <a:r>
              <a:rPr lang="en-US" sz="1800" dirty="0" err="1" smtClean="0"/>
              <a:t>bentuk</a:t>
            </a:r>
            <a:r>
              <a:rPr lang="en-US" sz="1800" dirty="0" smtClean="0"/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pengulangannya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turun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</a:t>
            </a:r>
            <a:r>
              <a:rPr lang="en-US" sz="1800" dirty="0" err="1" smtClean="0"/>
              <a:t>nilai</a:t>
            </a:r>
            <a:r>
              <a:rPr lang="en-US" sz="1800" dirty="0" smtClean="0"/>
              <a:t> </a:t>
            </a:r>
            <a:r>
              <a:rPr lang="en-US" sz="1800" dirty="0" err="1" smtClean="0"/>
              <a:t>besar</a:t>
            </a:r>
            <a:r>
              <a:rPr lang="en-US" sz="1800" dirty="0" smtClean="0"/>
              <a:t> </a:t>
            </a:r>
            <a:r>
              <a:rPr lang="en-US" sz="1800" dirty="0" err="1" smtClean="0"/>
              <a:t>ke</a:t>
            </a:r>
            <a:r>
              <a:rPr lang="en-US" sz="1800" dirty="0" smtClean="0"/>
              <a:t> </a:t>
            </a:r>
            <a:r>
              <a:rPr lang="en-US" sz="1800" dirty="0" err="1" smtClean="0"/>
              <a:t>nilai</a:t>
            </a:r>
            <a:r>
              <a:rPr lang="en-US" sz="1800" dirty="0" smtClean="0"/>
              <a:t> </a:t>
            </a:r>
            <a:r>
              <a:rPr lang="en-US" sz="1800" dirty="0" err="1" smtClean="0"/>
              <a:t>kecil</a:t>
            </a:r>
            <a:r>
              <a:rPr lang="en-US" sz="1800" dirty="0" smtClean="0"/>
              <a:t>, </a:t>
            </a:r>
            <a:r>
              <a:rPr lang="en-US" sz="1800" b="1" dirty="0" err="1" smtClean="0">
                <a:solidFill>
                  <a:srgbClr val="FF0000"/>
                </a:solidFill>
              </a:rPr>
              <a:t>berikan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nilai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pertambahan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negatif</a:t>
            </a:r>
            <a:r>
              <a:rPr lang="en-US" sz="1800" b="1" dirty="0" smtClean="0">
                <a:solidFill>
                  <a:srgbClr val="FF0000"/>
                </a:solidFill>
              </a:rPr>
              <a:t> ( - )</a:t>
            </a:r>
            <a:r>
              <a:rPr lang="en-US" sz="1800" dirty="0" smtClean="0"/>
              <a:t>.</a:t>
            </a:r>
            <a:endParaRPr lang="id-ID" sz="1800" dirty="0" smtClean="0"/>
          </a:p>
          <a:p>
            <a:pPr lvl="0" algn="just"/>
            <a:r>
              <a:rPr lang="id-ID" sz="1800" b="1" i="1" dirty="0" smtClean="0">
                <a:solidFill>
                  <a:srgbClr val="002060"/>
                </a:solidFill>
              </a:rPr>
              <a:t>E</a:t>
            </a:r>
            <a:r>
              <a:rPr lang="en-US" sz="1800" b="1" i="1" dirty="0" err="1" smtClean="0">
                <a:solidFill>
                  <a:srgbClr val="002060"/>
                </a:solidFill>
              </a:rPr>
              <a:t>kspresi</a:t>
            </a:r>
            <a:r>
              <a:rPr lang="en-US" sz="1800" b="1" i="1" dirty="0" smtClean="0">
                <a:solidFill>
                  <a:srgbClr val="002060"/>
                </a:solidFill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</a:rPr>
              <a:t>: </a:t>
            </a:r>
            <a:r>
              <a:rPr lang="id-ID" sz="1800" dirty="0" smtClean="0"/>
              <a:t>S</a:t>
            </a:r>
            <a:r>
              <a:rPr lang="en-US" sz="1800" dirty="0" err="1" smtClean="0"/>
              <a:t>uatu</a:t>
            </a:r>
            <a:r>
              <a:rPr lang="en-US" sz="1800" dirty="0" smtClean="0"/>
              <a:t> </a:t>
            </a:r>
            <a:r>
              <a:rPr lang="en-US" sz="1800" dirty="0" err="1" smtClean="0"/>
              <a:t>blok</a:t>
            </a:r>
            <a:r>
              <a:rPr lang="en-US" sz="1800" dirty="0" smtClean="0"/>
              <a:t> </a:t>
            </a:r>
            <a:r>
              <a:rPr lang="en-US" sz="1800" dirty="0" err="1" smtClean="0"/>
              <a:t>perintah</a:t>
            </a:r>
            <a:r>
              <a:rPr lang="en-US" sz="1800" dirty="0" smtClean="0"/>
              <a:t> yang </a:t>
            </a:r>
            <a:r>
              <a:rPr lang="en-US" sz="1800" dirty="0" err="1" smtClean="0"/>
              <a:t>akan</a:t>
            </a:r>
            <a:r>
              <a:rPr lang="en-US" sz="1800" dirty="0" smtClean="0"/>
              <a:t> </a:t>
            </a:r>
            <a:r>
              <a:rPr lang="en-US" sz="1800" dirty="0" err="1" smtClean="0"/>
              <a:t>dikerjakan</a:t>
            </a:r>
            <a:r>
              <a:rPr lang="en-US" sz="1800" dirty="0" smtClean="0"/>
              <a:t> </a:t>
            </a:r>
            <a:r>
              <a:rPr lang="en-US" sz="1800" dirty="0" err="1" smtClean="0"/>
              <a:t>jika</a:t>
            </a:r>
            <a:r>
              <a:rPr lang="en-US" sz="1800" dirty="0" smtClean="0"/>
              <a:t> </a:t>
            </a:r>
            <a:r>
              <a:rPr lang="en-US" sz="1800" dirty="0" err="1" smtClean="0"/>
              <a:t>kondisi</a:t>
            </a:r>
            <a:r>
              <a:rPr lang="en-US" sz="1800" dirty="0" smtClean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proses </a:t>
            </a:r>
            <a:r>
              <a:rPr lang="en-US" sz="1800" dirty="0" err="1" smtClean="0"/>
              <a:t>pengulangan</a:t>
            </a:r>
            <a:r>
              <a:rPr lang="en-US" sz="1800" dirty="0" smtClean="0"/>
              <a:t> </a:t>
            </a:r>
            <a:r>
              <a:rPr lang="en-US" sz="1800" dirty="0" err="1" smtClean="0"/>
              <a:t>memenuhi</a:t>
            </a:r>
            <a:r>
              <a:rPr lang="en-US" sz="1800" dirty="0" smtClean="0"/>
              <a:t> </a:t>
            </a:r>
            <a:r>
              <a:rPr lang="en-US" sz="1800" dirty="0" err="1" smtClean="0"/>
              <a:t>syarat</a:t>
            </a:r>
            <a:r>
              <a:rPr lang="en-US" sz="1800" dirty="0" smtClean="0"/>
              <a:t>.</a:t>
            </a:r>
            <a:endParaRPr lang="id-ID" sz="1800" dirty="0" smtClean="0"/>
          </a:p>
        </p:txBody>
      </p:sp>
    </p:spTree>
    <p:extLst>
      <p:ext uri="{BB962C8B-B14F-4D97-AF65-F5344CB8AC3E}">
        <p14:creationId xmlns:p14="http://schemas.microsoft.com/office/powerpoint/2010/main" val="110590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103" y="455612"/>
            <a:ext cx="8538370" cy="742951"/>
          </a:xfrm>
        </p:spPr>
        <p:txBody>
          <a:bodyPr/>
          <a:lstStyle/>
          <a:p>
            <a:r>
              <a:rPr lang="id-ID" sz="3200" dirty="0" smtClean="0"/>
              <a:t>Program Perulangan </a:t>
            </a:r>
            <a:r>
              <a:rPr lang="id-ID" sz="3200" dirty="0"/>
              <a:t>(frmStrukturKontrol)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1880" y="1221433"/>
            <a:ext cx="5563221" cy="4895850"/>
          </a:xfrm>
        </p:spPr>
        <p:txBody>
          <a:bodyPr/>
          <a:lstStyle/>
          <a:p>
            <a:pPr marL="271463" indent="-271463"/>
            <a:r>
              <a:rPr lang="en-US" sz="1800" dirty="0" err="1"/>
              <a:t>Ketikkan</a:t>
            </a:r>
            <a:r>
              <a:rPr lang="en-US" sz="1800" dirty="0"/>
              <a:t> program (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Kotak</a:t>
            </a:r>
            <a:r>
              <a:rPr lang="en-US" sz="1800" dirty="0"/>
              <a:t> </a:t>
            </a:r>
            <a:r>
              <a:rPr lang="en-US" sz="1800" dirty="0" err="1"/>
              <a:t>Merah</a:t>
            </a:r>
            <a:r>
              <a:rPr lang="en-US" sz="1800" dirty="0"/>
              <a:t>) </a:t>
            </a:r>
            <a:r>
              <a:rPr lang="en-US" sz="1800" dirty="0" err="1"/>
              <a:t>antara</a:t>
            </a:r>
            <a:r>
              <a:rPr lang="en-US" sz="1800" dirty="0"/>
              <a:t> </a:t>
            </a:r>
            <a:r>
              <a:rPr lang="en-US" sz="1800" b="1" dirty="0"/>
              <a:t>Private Sub … End Sub</a:t>
            </a:r>
          </a:p>
          <a:p>
            <a:endParaRPr lang="id-ID" dirty="0"/>
          </a:p>
        </p:txBody>
      </p:sp>
      <p:pic>
        <p:nvPicPr>
          <p:cNvPr id="1028" name="Picture 4" descr="C:\Users\sinar\AppData\Local\Temp\SNAGHTML25c99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03" y="1340768"/>
            <a:ext cx="2832249" cy="40027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2132856"/>
            <a:ext cx="5544617" cy="3096344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2415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 Part </a:t>
            </a:r>
            <a:r>
              <a:rPr lang="id-ID" b="1" dirty="0" smtClean="0"/>
              <a:t>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556791"/>
            <a:ext cx="8229600" cy="4609059"/>
          </a:xfrm>
        </p:spPr>
        <p:txBody>
          <a:bodyPr/>
          <a:lstStyle/>
          <a:p>
            <a:pPr algn="just"/>
            <a:r>
              <a:rPr lang="en-US" dirty="0" err="1"/>
              <a:t>Jalankan</a:t>
            </a:r>
            <a:r>
              <a:rPr lang="en-US" dirty="0"/>
              <a:t> Form </a:t>
            </a:r>
            <a:r>
              <a:rPr lang="id-ID" dirty="0" smtClean="0"/>
              <a:t>Struktur Kontrol</a:t>
            </a:r>
            <a:r>
              <a:rPr lang="en-US" dirty="0" smtClean="0"/>
              <a:t> </a:t>
            </a:r>
            <a:r>
              <a:rPr lang="en-US" dirty="0" err="1"/>
              <a:t>melalui</a:t>
            </a:r>
            <a:r>
              <a:rPr lang="en-US" dirty="0"/>
              <a:t> Menu </a:t>
            </a:r>
            <a:r>
              <a:rPr lang="id-ID" dirty="0" smtClean="0"/>
              <a:t>Struktur </a:t>
            </a:r>
            <a:r>
              <a:rPr lang="id-ID" dirty="0" err="1" smtClean="0"/>
              <a:t>Kontro</a:t>
            </a:r>
            <a:r>
              <a:rPr lang="en-US" dirty="0" smtClean="0"/>
              <a:t>l</a:t>
            </a:r>
            <a:r>
              <a:rPr lang="id-ID" dirty="0" smtClean="0"/>
              <a:t>. </a:t>
            </a:r>
          </a:p>
          <a:p>
            <a:pPr algn="just"/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id-ID" b="1" dirty="0" smtClean="0">
                <a:solidFill>
                  <a:srgbClr val="FF0000"/>
                </a:solidFill>
              </a:rPr>
              <a:t>Klik Tombol For-Next-Loop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id-ID" dirty="0" smtClean="0"/>
              <a:t>tab Pengulangan.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?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38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55612"/>
            <a:ext cx="8928992" cy="742951"/>
          </a:xfrm>
        </p:spPr>
        <p:txBody>
          <a:bodyPr>
            <a:normAutofit/>
          </a:bodyPr>
          <a:lstStyle/>
          <a:p>
            <a:r>
              <a:rPr lang="id-ID" sz="3200" dirty="0"/>
              <a:t>Pengulangan</a:t>
            </a:r>
            <a:r>
              <a:rPr lang="en-US" sz="3200" dirty="0"/>
              <a:t> (</a:t>
            </a:r>
            <a:r>
              <a:rPr lang="en-US" sz="3200" dirty="0" err="1"/>
              <a:t>Struktur</a:t>
            </a:r>
            <a:r>
              <a:rPr lang="en-US" sz="3200" dirty="0"/>
              <a:t> For – </a:t>
            </a:r>
            <a:r>
              <a:rPr lang="en-US" sz="3200" dirty="0" smtClean="0"/>
              <a:t>Next With Step)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70001"/>
            <a:ext cx="8446393" cy="4895850"/>
          </a:xfrm>
        </p:spPr>
        <p:txBody>
          <a:bodyPr/>
          <a:lstStyle/>
          <a:p>
            <a:pPr lvl="0" algn="just"/>
            <a:r>
              <a:rPr lang="en-US" sz="2400" dirty="0" err="1" smtClean="0"/>
              <a:t>Besarnya</a:t>
            </a:r>
            <a:r>
              <a:rPr lang="en-US" sz="2400" dirty="0" smtClean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 smtClean="0"/>
              <a:t>Pertambahan</a:t>
            </a:r>
            <a:r>
              <a:rPr lang="en-US" sz="2400" dirty="0" smtClean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awal</a:t>
            </a:r>
            <a:r>
              <a:rPr lang="en-US" sz="2400" dirty="0"/>
              <a:t> </a:t>
            </a:r>
            <a:r>
              <a:rPr lang="en-US" sz="2400" dirty="0" err="1"/>
              <a:t>sampai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akhir</a:t>
            </a:r>
            <a:r>
              <a:rPr lang="en-US" sz="2400" dirty="0" smtClean="0"/>
              <a:t>.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standar</a:t>
            </a:r>
            <a:r>
              <a:rPr lang="en-US" sz="2400" dirty="0"/>
              <a:t> Visual Basic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pertambahan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1, </a:t>
            </a:r>
            <a:r>
              <a:rPr lang="en-US" sz="2400" dirty="0" err="1"/>
              <a:t>kecuali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perubahan</a:t>
            </a:r>
            <a:r>
              <a:rPr lang="en-US" sz="2400" dirty="0"/>
              <a:t> </a:t>
            </a:r>
            <a:r>
              <a:rPr lang="en-US" sz="2400" dirty="0" err="1"/>
              <a:t>ditentukan</a:t>
            </a:r>
            <a:r>
              <a:rPr lang="en-US" sz="2400" dirty="0" smtClean="0"/>
              <a:t>.</a:t>
            </a:r>
            <a:endParaRPr lang="id-ID" sz="2400" dirty="0"/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0663" name="Folded Corner 47"/>
          <p:cNvSpPr>
            <a:spLocks noChangeArrowheads="1"/>
          </p:cNvSpPr>
          <p:nvPr/>
        </p:nvSpPr>
        <p:spPr bwMode="auto">
          <a:xfrm>
            <a:off x="359916" y="2564904"/>
            <a:ext cx="8229600" cy="1656184"/>
          </a:xfrm>
          <a:prstGeom prst="foldedCorner">
            <a:avLst>
              <a:gd name="adj" fmla="val 15801"/>
            </a:avLst>
          </a:prstGeom>
          <a:solidFill>
            <a:srgbClr val="D07C79">
              <a:alpha val="30196"/>
            </a:srgbClr>
          </a:solidFill>
          <a:ln w="6350">
            <a:solidFill>
              <a:srgbClr val="969696"/>
            </a:solidFill>
            <a:round/>
            <a:headEnd/>
            <a:tailEnd/>
          </a:ln>
        </p:spPr>
        <p:txBody>
          <a:bodyPr vert="horz" wrap="square" lIns="137160" tIns="91440" rIns="13716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7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For </a:t>
            </a:r>
            <a:r>
              <a:rPr kumimoji="0" lang="id-ID" altLang="ko-KR" sz="2700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var</a:t>
            </a:r>
            <a:r>
              <a:rPr kumimoji="0" lang="id-ID" altLang="ko-KR" sz="27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= </a:t>
            </a:r>
            <a:r>
              <a:rPr kumimoji="0" lang="id-ID" altLang="ko-KR" sz="27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awal</a:t>
            </a:r>
            <a:r>
              <a:rPr kumimoji="0" lang="id-ID" altLang="ko-KR" sz="27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To </a:t>
            </a:r>
            <a:r>
              <a:rPr kumimoji="0" lang="id-ID" altLang="ko-KR" sz="27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akhir</a:t>
            </a:r>
            <a:r>
              <a:rPr kumimoji="0" lang="id-ID" altLang="ko-KR" sz="27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Step </a:t>
            </a:r>
            <a:r>
              <a:rPr kumimoji="0" lang="id-ID" altLang="ko-KR" sz="2700" b="1" i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pertambahan</a:t>
            </a:r>
            <a:endParaRPr kumimoji="0" lang="id-ID" altLang="ko-KR" sz="27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7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          … </a:t>
            </a:r>
            <a:r>
              <a:rPr kumimoji="0" lang="id-ID" altLang="ko-KR" sz="2700" b="1" i="1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ekspresi</a:t>
            </a:r>
            <a:r>
              <a:rPr kumimoji="0" lang="id-ID" altLang="ko-KR" sz="27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…</a:t>
            </a:r>
            <a:endParaRPr kumimoji="0" lang="id-ID" altLang="ko-KR" sz="2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7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Next Counter</a:t>
            </a:r>
            <a:endParaRPr kumimoji="0" lang="id-ID" altLang="ko-KR" sz="2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TEMPLATE FTI BARU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 FTI BARU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FTI BAR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FTI BARU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FTI BARU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FTI BARU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FTI BARU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FTI BARU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FTI BARU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FTI BARU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FTI BARU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FTI BARU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FTI BARU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FTI BARU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2711</TotalTime>
  <Words>1497</Words>
  <Application>Microsoft Office PowerPoint</Application>
  <PresentationFormat>On-screen Show (4:3)</PresentationFormat>
  <Paragraphs>160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Cambria</vt:lpstr>
      <vt:lpstr>Tahoma</vt:lpstr>
      <vt:lpstr>Times New Roman</vt:lpstr>
      <vt:lpstr>Theme1</vt:lpstr>
      <vt:lpstr>Pemrograman Visual</vt:lpstr>
      <vt:lpstr>Review</vt:lpstr>
      <vt:lpstr>Pengulangan</vt:lpstr>
      <vt:lpstr>Pengulangan</vt:lpstr>
      <vt:lpstr>Pengulangan (Struktur For – Next)</vt:lpstr>
      <vt:lpstr>Pengulangan (Struktur For – Next)</vt:lpstr>
      <vt:lpstr>Program Perulangan (frmStrukturKontrol)</vt:lpstr>
      <vt:lpstr>Question Part 1</vt:lpstr>
      <vt:lpstr>Pengulangan (Struktur For – Next With Step)</vt:lpstr>
      <vt:lpstr>Program Perulangan (frmStrukturKontrol)</vt:lpstr>
      <vt:lpstr>Question Part 2</vt:lpstr>
      <vt:lpstr>Pengulangan (Struktur Backward For – Next)</vt:lpstr>
      <vt:lpstr>Program Perulangan (frmStrukturKontrol)</vt:lpstr>
      <vt:lpstr>Question Part 3</vt:lpstr>
      <vt:lpstr>Pengulangan (For – Each – Next)</vt:lpstr>
      <vt:lpstr>Program Perulangan (frmStrukturKontrol)</vt:lpstr>
      <vt:lpstr>Question Part 4</vt:lpstr>
      <vt:lpstr>Pengulangan (Do Until – Loop)</vt:lpstr>
      <vt:lpstr>Pengulangan (Do Until – Loop)</vt:lpstr>
      <vt:lpstr>Program Perulangan (frmStrukturKontrol)</vt:lpstr>
      <vt:lpstr>Question Part 5</vt:lpstr>
      <vt:lpstr>Pengulangan (Do While – Loop)</vt:lpstr>
      <vt:lpstr>Pengulangan (Do While – Loop)</vt:lpstr>
      <vt:lpstr>Program Perulangan (frmStrukturKontrol)</vt:lpstr>
      <vt:lpstr>Question Part 6</vt:lpstr>
      <vt:lpstr>Pengulangan (Nested Loop)</vt:lpstr>
      <vt:lpstr>Program Perulangan (frmStrukturKontrol)</vt:lpstr>
      <vt:lpstr>Question Part 7</vt:lpstr>
      <vt:lpstr>Pengulangan (While – End While)</vt:lpstr>
      <vt:lpstr>Pengulangan (Do – Loop Until)</vt:lpstr>
      <vt:lpstr>Pengulangan (Do – Loop While)</vt:lpstr>
      <vt:lpstr>Perbedaan For – Next &amp; Do Loop</vt:lpstr>
      <vt:lpstr>~ Selesai ~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VB.NET</dc:title>
  <dc:creator>ferdy</dc:creator>
  <cp:lastModifiedBy>ariesta</cp:lastModifiedBy>
  <cp:revision>305</cp:revision>
  <dcterms:created xsi:type="dcterms:W3CDTF">2005-11-27T18:08:42Z</dcterms:created>
  <dcterms:modified xsi:type="dcterms:W3CDTF">2014-10-17T09:17:17Z</dcterms:modified>
</cp:coreProperties>
</file>