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4" r:id="rId8"/>
    <p:sldId id="266" r:id="rId9"/>
    <p:sldId id="265" r:id="rId10"/>
    <p:sldId id="263" r:id="rId11"/>
    <p:sldId id="269" r:id="rId12"/>
    <p:sldId id="261" r:id="rId13"/>
    <p:sldId id="272" r:id="rId14"/>
    <p:sldId id="271" r:id="rId15"/>
    <p:sldId id="262" r:id="rId16"/>
    <p:sldId id="270" r:id="rId17"/>
    <p:sldId id="26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1152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C82152-2605-484B-9D04-BB0700062B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B990910-BC24-40E5-93A1-D9C43767D7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6CE2F9-8C58-4E6D-8CD5-39AF4834E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3AFD3-149C-49BD-8E38-BD88D5F66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AFAC88-6EA8-4AC2-8096-7D88D80B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2ABDBE-3D67-4DAA-B663-F66032FC11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7792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22284F-8D7E-466F-A634-AD64669D5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E4759C-B4E6-420D-B0A0-5930C37CF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89D4FC-501D-4691-A27F-84254237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D715BD-F335-44F9-B638-9659105A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C81317-CACA-42D5-A30C-F106E719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A7B4A0-E7C7-4901-BFBA-1CDED18C10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154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128E3FF-8DB3-4A6D-B6DD-A64FCFA53C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8DA73EC-95C9-4C5B-B377-88AD2246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E66687-3127-4548-A6BC-B54654E4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C7688-9A1E-46C8-896C-1B9E4A0C5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CF8867-DFBB-4AAC-A02C-D24EDFE5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E86829-3CC1-4A77-9D80-4F69D06C2C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960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14BB4D-D314-4ED7-8875-7F7734EC9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EE3F7C-5127-4D79-808D-19709A351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FCE5DD-E7D3-4C02-ABD1-8BACB4FD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EC42DE-33BB-48F0-A9F2-100696CD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13101A-C97B-40C6-9583-5252E50B3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5F02E-573B-4FE3-9F88-03F83A4A9C0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0972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1EF286-C381-4CE1-9E0E-4DF96AE44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5E0223-FFFF-4274-9A55-FC42CDC4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5AA661-E444-4197-A254-EDF130D6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AB87E-E478-4B20-89EE-9166B1DAB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95BA4-E067-4F9A-88D9-6462DC6C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C5B51F-082B-48AE-8A39-817D8B2059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225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A21B5E-719D-41BC-847C-924A66E9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1B4AC5-E0BC-4776-85A7-4FDC090556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5353A-32D4-4E1E-BF2A-8EB863BE9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A0F2A7-DC3A-458A-B1F2-A5A5E1112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2C07D4-2F7C-45F5-B936-10080A8F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550FBA-D165-4399-9403-A944B735B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BBA32D-7EDF-48B3-AC21-26F136900E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4884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C594C-9BDA-45AA-A0F1-47650C28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7E7AB-A005-49EF-8A97-CB2679831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03B9819-90EA-43D5-BF42-23E83E57A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B89CFE0-9893-40AB-828E-660D63328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E9F4658-5D55-43C7-80F7-4A5E4066C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B7264D0-9D23-4CFA-923C-D1663CB4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5A6243-84FE-4580-9636-C10B3414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CF4B06-D53D-47C0-BA1C-87A6D380C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F07EE2-7836-40F4-A92F-FFB3D760DA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316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11867-13D7-41EB-B8D7-25BE9F093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30AB639-8831-4517-A74B-E150574F9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B755DEF-0802-4D44-96A9-94A13B6F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441FA3-BED0-4CDD-B0AB-687FC3570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50F636-819D-4816-87B5-E07465B9FB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3155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49B2EFC-EF14-4E6B-AAC3-338E3013E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00C04A-AB3F-404F-ACC9-CF861F21C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0945F6-AB03-4A96-A105-FA196779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7D802B-BDE2-46D3-B3F5-1691F60597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216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09080-0D79-4854-9A64-1257EC0EC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25607E-AA74-4CC5-B0A7-133356952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4C5367-E746-44A1-B2FE-70D5E7D8B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F91B04-6E0F-4808-863A-A29F6304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47216-EA50-443A-A18B-65AA38A0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389986-18A0-4261-8F97-D745CABFA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F3DCB-A82D-4D2B-9209-E852F86BE8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2628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BEFEE3-B16F-44EF-9C4B-ED4208A35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C0E97A-C358-4F4E-848E-833EC17F3C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427341C-3C9A-413B-88F7-482513D74A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E0E178-F643-4ACD-A08D-893323560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5B0857-C9DA-4F91-A12F-4D3CB4AD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8372FD-F6B9-4B7C-B180-8FBC836A2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237BCF-8FD9-4C2D-9E3B-7F465A0D857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4730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2A6ED6F-410B-4751-88C1-637275DD4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FBAC5AE-7C70-42B8-8ECC-94CF2B2639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7DC2EB-A839-4A11-A063-05ADE06F795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F8BA003-A677-427F-8592-F571A23040F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653C4BF-F154-47EA-8C67-566EB28987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BE1EFF0-1EBB-4E04-A6F7-9ED94F83460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FFFF00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FF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23A1D634-8DDB-450E-8DA2-3889E7A312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en-US" altLang="zh-CN" sz="7200"/>
              <a:t>CnPack IDE </a:t>
            </a:r>
            <a:r>
              <a:rPr lang="zh-CN" altLang="en-US" sz="7200"/>
              <a:t>专家包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F468C7F-1DB0-4841-AC3E-9F605DEDE9C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945313" cy="1752600"/>
          </a:xfrm>
        </p:spPr>
        <p:txBody>
          <a:bodyPr/>
          <a:lstStyle/>
          <a:p>
            <a:pPr algn="r"/>
            <a:r>
              <a:rPr lang="en-US" altLang="zh-CN"/>
              <a:t>—— </a:t>
            </a:r>
            <a:r>
              <a:rPr lang="en-US" altLang="zh-CN" sz="2800"/>
              <a:t>CnPack</a:t>
            </a:r>
            <a:r>
              <a:rPr lang="zh-CN" altLang="en-US" sz="2800"/>
              <a:t>开发组管理员：刘啸</a:t>
            </a:r>
          </a:p>
          <a:p>
            <a:pPr algn="r"/>
            <a:r>
              <a:rPr lang="en-US" altLang="zh-CN" sz="2800"/>
              <a:t>2007.03.26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6BFE1887-F1FF-4C58-BB79-BA42703192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</a:t>
            </a:r>
            <a:r>
              <a:rPr lang="zh-CN" altLang="en-US"/>
              <a:t>专家包结构与规模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77609C3-ED8E-4367-AE20-CB20A38ED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最小化框架，实现管理器和专家注册机制</a:t>
            </a:r>
          </a:p>
          <a:p>
            <a:r>
              <a:rPr lang="en-US" altLang="zh-CN"/>
              <a:t>Open Tools API </a:t>
            </a:r>
            <a:r>
              <a:rPr lang="zh-CN" altLang="en-US"/>
              <a:t>接口包装，</a:t>
            </a:r>
            <a:r>
              <a:rPr lang="en-US" altLang="zh-CN"/>
              <a:t>IDE </a:t>
            </a:r>
            <a:r>
              <a:rPr lang="zh-CN" altLang="en-US"/>
              <a:t>服务封装</a:t>
            </a:r>
          </a:p>
          <a:p>
            <a:r>
              <a:rPr lang="zh-CN" altLang="en-US"/>
              <a:t>各项子功能独立化，可动态装配</a:t>
            </a:r>
          </a:p>
          <a:p>
            <a:r>
              <a:rPr lang="zh-CN" altLang="en-US"/>
              <a:t>统一的基类设置与调试输出接口的支持</a:t>
            </a:r>
          </a:p>
          <a:p>
            <a:r>
              <a:rPr lang="zh-CN" altLang="en-US"/>
              <a:t>提供多语控制接口，支持动态界面切换</a:t>
            </a:r>
          </a:p>
          <a:p>
            <a:r>
              <a:rPr lang="zh-CN" altLang="en-US"/>
              <a:t>代码规模</a:t>
            </a:r>
            <a:r>
              <a:rPr lang="en-US" altLang="zh-CN"/>
              <a:t>10</a:t>
            </a:r>
            <a:r>
              <a:rPr lang="zh-CN" altLang="en-US"/>
              <a:t>万行左右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621AA136-DD8F-4A43-BC3C-336CF17F3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</a:t>
            </a:r>
            <a:r>
              <a:rPr lang="zh-CN" altLang="en-US"/>
              <a:t>开发组的成员结构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8955EB08-7677-4A4C-8D22-06071A1E25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职能分工：</a:t>
            </a:r>
          </a:p>
          <a:p>
            <a:pPr lvl="1"/>
            <a:r>
              <a:rPr lang="zh-CN" altLang="en-US"/>
              <a:t>项目管理员、代码提交控制人员</a:t>
            </a:r>
          </a:p>
          <a:p>
            <a:pPr lvl="1"/>
            <a:r>
              <a:rPr lang="zh-CN" altLang="en-US"/>
              <a:t>开发人员、测试人员、文档编写人员</a:t>
            </a:r>
          </a:p>
          <a:p>
            <a:pPr lvl="1"/>
            <a:r>
              <a:rPr lang="zh-CN" altLang="en-US"/>
              <a:t>交流管理人员：包括邮件、论坛、</a:t>
            </a:r>
            <a:r>
              <a:rPr lang="en-US" altLang="zh-CN"/>
              <a:t>QQ</a:t>
            </a:r>
            <a:r>
              <a:rPr lang="zh-CN" altLang="en-US"/>
              <a:t>群等</a:t>
            </a:r>
          </a:p>
          <a:p>
            <a:r>
              <a:rPr lang="zh-CN" altLang="en-US"/>
              <a:t>层次结构：</a:t>
            </a:r>
          </a:p>
          <a:p>
            <a:pPr lvl="1"/>
            <a:r>
              <a:rPr lang="zh-CN" altLang="en-US"/>
              <a:t>管理员：负责整个开发组和项目的协调管理</a:t>
            </a:r>
          </a:p>
          <a:p>
            <a:pPr lvl="1"/>
            <a:r>
              <a:rPr lang="zh-CN" altLang="en-US"/>
              <a:t>核心组成员：主力开发测试人员</a:t>
            </a:r>
          </a:p>
          <a:p>
            <a:pPr lvl="1"/>
            <a:r>
              <a:rPr lang="zh-CN" altLang="en-US"/>
              <a:t>普通成员：代码贡献人员和普通文档测试员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7ABB82EC-2EED-418E-8E87-116BE4D0D0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</a:t>
            </a:r>
            <a:r>
              <a:rPr lang="zh-CN" altLang="en-US"/>
              <a:t>开发组的项目管理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B48A633-89F5-47EF-BEEB-42B6F060C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主力平台：</a:t>
            </a:r>
            <a:r>
              <a:rPr lang="en-US" altLang="zh-CN"/>
              <a:t>Redsaga</a:t>
            </a:r>
          </a:p>
          <a:p>
            <a:r>
              <a:rPr lang="zh-CN" altLang="en-US"/>
              <a:t>镜像平台：共创（</a:t>
            </a:r>
            <a:r>
              <a:rPr lang="en-US" altLang="zh-CN"/>
              <a:t>cosoft)</a:t>
            </a:r>
            <a:r>
              <a:rPr lang="zh-CN" altLang="en-US"/>
              <a:t>、 </a:t>
            </a:r>
            <a:r>
              <a:rPr lang="en-US" altLang="zh-CN"/>
              <a:t>SourceForge</a:t>
            </a:r>
          </a:p>
          <a:p>
            <a:r>
              <a:rPr lang="zh-CN" altLang="en-US"/>
              <a:t>代码协作与管理工具：</a:t>
            </a:r>
            <a:r>
              <a:rPr lang="en-US" altLang="zh-CN"/>
              <a:t>CVS</a:t>
            </a:r>
          </a:p>
          <a:p>
            <a:r>
              <a:rPr lang="zh-CN" altLang="en-US"/>
              <a:t>任务管理与错误跟踪：基于</a:t>
            </a:r>
            <a:r>
              <a:rPr lang="en-US" altLang="zh-CN"/>
              <a:t>Web</a:t>
            </a:r>
            <a:r>
              <a:rPr lang="zh-CN" altLang="en-US"/>
              <a:t>的</a:t>
            </a:r>
            <a:r>
              <a:rPr lang="en-US" altLang="zh-CN"/>
              <a:t>CVSTrac</a:t>
            </a:r>
          </a:p>
          <a:p>
            <a:r>
              <a:rPr lang="zh-CN" altLang="en-US"/>
              <a:t>每日构建：</a:t>
            </a:r>
            <a:r>
              <a:rPr lang="en-US" altLang="zh-CN"/>
              <a:t>want</a:t>
            </a:r>
            <a:r>
              <a:rPr lang="zh-CN" altLang="en-US"/>
              <a:t>，全程自动发布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8E64163-CF1B-49E8-9560-F4DCACD0A0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CVSTrac </a:t>
            </a:r>
            <a:r>
              <a:rPr lang="zh-CN" altLang="en-US"/>
              <a:t>任务单</a:t>
            </a:r>
          </a:p>
        </p:txBody>
      </p:sp>
      <p:pic>
        <p:nvPicPr>
          <p:cNvPr id="22532" name="Picture 4" descr="renwu">
            <a:extLst>
              <a:ext uri="{FF2B5EF4-FFF2-40B4-BE49-F238E27FC236}">
                <a16:creationId xmlns:a16="http://schemas.microsoft.com/office/drawing/2014/main" id="{62A02096-BE2A-4305-93E0-FA289C986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561262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E24D249-4490-46A6-95A2-7F2C715026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CVSTrac </a:t>
            </a:r>
            <a:r>
              <a:rPr lang="zh-CN" altLang="en-US"/>
              <a:t>时间线</a:t>
            </a:r>
          </a:p>
        </p:txBody>
      </p:sp>
      <p:pic>
        <p:nvPicPr>
          <p:cNvPr id="21508" name="Picture 4" descr="cvstractimeline">
            <a:extLst>
              <a:ext uri="{FF2B5EF4-FFF2-40B4-BE49-F238E27FC236}">
                <a16:creationId xmlns:a16="http://schemas.microsoft.com/office/drawing/2014/main" id="{D91D19F3-9FE2-4C2F-ADAA-BCEB8430D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1412875"/>
            <a:ext cx="7561262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FE3464E-CCC6-43AB-885E-D87109288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</a:t>
            </a:r>
            <a:r>
              <a:rPr lang="zh-CN" altLang="en-US"/>
              <a:t>的计划与展望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373034D7-AFFA-46F6-872A-81EC9749CE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产品：</a:t>
            </a:r>
            <a:r>
              <a:rPr lang="en-US" altLang="zh-CN"/>
              <a:t>CnPack IDE </a:t>
            </a:r>
            <a:r>
              <a:rPr lang="zh-CN" altLang="en-US"/>
              <a:t>专家包：</a:t>
            </a:r>
          </a:p>
          <a:p>
            <a:pPr lvl="1"/>
            <a:r>
              <a:rPr lang="en-US" altLang="zh-CN"/>
              <a:t>Pascal </a:t>
            </a:r>
            <a:r>
              <a:rPr lang="zh-CN" altLang="en-US"/>
              <a:t>脚本支持，提供开放的开发接口</a:t>
            </a:r>
          </a:p>
          <a:p>
            <a:pPr lvl="1"/>
            <a:r>
              <a:rPr lang="en-US" altLang="zh-CN"/>
              <a:t>Delphi 2007 </a:t>
            </a:r>
            <a:r>
              <a:rPr lang="zh-CN" altLang="en-US"/>
              <a:t>的支持</a:t>
            </a:r>
          </a:p>
          <a:p>
            <a:pPr lvl="1"/>
            <a:r>
              <a:rPr lang="zh-CN" altLang="en-US"/>
              <a:t>根据用户需求完善其功能</a:t>
            </a:r>
          </a:p>
          <a:p>
            <a:pPr lvl="1"/>
            <a:r>
              <a:rPr lang="en-US" altLang="zh-CN"/>
              <a:t>.NET</a:t>
            </a:r>
            <a:r>
              <a:rPr lang="zh-CN" altLang="en-US"/>
              <a:t>或</a:t>
            </a:r>
            <a:r>
              <a:rPr lang="en-US" altLang="zh-CN"/>
              <a:t>Java</a:t>
            </a:r>
            <a:r>
              <a:rPr lang="zh-CN" altLang="en-US"/>
              <a:t>平台（</a:t>
            </a:r>
            <a:r>
              <a:rPr lang="en-US" altLang="zh-CN"/>
              <a:t>Eclipse</a:t>
            </a:r>
            <a:r>
              <a:rPr lang="zh-CN" altLang="en-US"/>
              <a:t>）插件计划</a:t>
            </a:r>
          </a:p>
          <a:p>
            <a:r>
              <a:rPr lang="zh-CN" altLang="en-US"/>
              <a:t>网上社区建设：</a:t>
            </a:r>
            <a:r>
              <a:rPr lang="en-US" altLang="zh-CN"/>
              <a:t>CnPack</a:t>
            </a:r>
            <a:r>
              <a:rPr lang="zh-CN" altLang="en-US"/>
              <a:t>社区，供用户交流</a:t>
            </a:r>
          </a:p>
          <a:p>
            <a:r>
              <a:rPr lang="zh-CN" altLang="en-US"/>
              <a:t>开发组团队建设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F197458D-7F48-4798-A447-9D10FF778F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</a:t>
            </a:r>
            <a:r>
              <a:rPr lang="zh-CN" altLang="en-US"/>
              <a:t>专家包功能演示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094BC3A-A0F1-4375-AD46-B76AE3420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参赛版本：</a:t>
            </a:r>
            <a:r>
              <a:rPr lang="en-US" altLang="zh-CN"/>
              <a:t>CnWizards 0.8.1</a:t>
            </a:r>
          </a:p>
          <a:p>
            <a:pPr>
              <a:lnSpc>
                <a:spcPct val="90000"/>
              </a:lnSpc>
            </a:pPr>
            <a:r>
              <a:rPr lang="zh-CN" altLang="en-US"/>
              <a:t>演示版本：</a:t>
            </a:r>
            <a:r>
              <a:rPr lang="en-US" altLang="zh-CN"/>
              <a:t>CnWizards 0.8.2 </a:t>
            </a:r>
            <a:r>
              <a:rPr lang="zh-CN" altLang="en-US"/>
              <a:t>预览版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初步支持</a:t>
            </a:r>
            <a:r>
              <a:rPr lang="en-US" altLang="zh-CN"/>
              <a:t>Pascal</a:t>
            </a:r>
            <a:r>
              <a:rPr lang="zh-CN" altLang="en-US"/>
              <a:t>脚本功能</a:t>
            </a:r>
          </a:p>
          <a:p>
            <a:pPr lvl="1">
              <a:lnSpc>
                <a:spcPct val="90000"/>
              </a:lnSpc>
            </a:pPr>
            <a:r>
              <a:rPr lang="zh-CN" altLang="en-US"/>
              <a:t>支持自定义编译选项</a:t>
            </a:r>
          </a:p>
          <a:p>
            <a:pPr>
              <a:lnSpc>
                <a:spcPct val="90000"/>
              </a:lnSpc>
            </a:pPr>
            <a:r>
              <a:rPr lang="zh-CN" altLang="en-US"/>
              <a:t>演示环境：</a:t>
            </a:r>
            <a:r>
              <a:rPr lang="en-US" altLang="zh-CN"/>
              <a:t>Borland Delphi 7</a:t>
            </a:r>
          </a:p>
          <a:p>
            <a:pPr>
              <a:lnSpc>
                <a:spcPct val="90000"/>
              </a:lnSpc>
            </a:pPr>
            <a:r>
              <a:rPr lang="zh-CN" altLang="en-US"/>
              <a:t>演示内容：代码输入助手、窗体设计工具栏、单元窗体列表、编辑器工具栏、多语切换、专家设置列表、</a:t>
            </a:r>
            <a:r>
              <a:rPr lang="en-US" altLang="zh-CN"/>
              <a:t>Pascal</a:t>
            </a:r>
            <a:r>
              <a:rPr lang="zh-CN" altLang="en-US"/>
              <a:t>脚本、源码统计、自定义编译选项设置工具等。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4">
            <a:extLst>
              <a:ext uri="{FF2B5EF4-FFF2-40B4-BE49-F238E27FC236}">
                <a16:creationId xmlns:a16="http://schemas.microsoft.com/office/drawing/2014/main" id="{4E6BCF36-506B-4F54-B6F6-0993FC4DB19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r>
              <a:rPr lang="zh-CN" altLang="en-US" sz="4400"/>
              <a:t>谢 谢 大 家 ！</a:t>
            </a:r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5BEF10FB-5BB8-41DB-B5F2-0F55468F63A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zh-CN" altLang="en-US" sz="3200" dirty="0"/>
              <a:t>欢迎交流！</a:t>
            </a:r>
          </a:p>
          <a:p>
            <a:pPr algn="r"/>
            <a:r>
              <a:rPr lang="en-US" altLang="zh-CN" sz="2800" dirty="0"/>
              <a:t>https://www.cnpack.org</a:t>
            </a:r>
          </a:p>
          <a:p>
            <a:pPr algn="r"/>
            <a:r>
              <a:rPr lang="en-US" altLang="zh-CN" sz="2800" dirty="0"/>
              <a:t>master@cnpack.org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88C38AD-6D5A-4E20-8999-4BFFA76A5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</a:t>
            </a:r>
            <a:r>
              <a:rPr lang="zh-CN" altLang="en-US"/>
              <a:t>开发组简介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A61C321-D6DC-4D49-8222-54908484DC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24425"/>
          </a:xfrm>
        </p:spPr>
        <p:txBody>
          <a:bodyPr/>
          <a:lstStyle/>
          <a:p>
            <a:r>
              <a:rPr lang="en-US" altLang="zh-CN"/>
              <a:t>CnPack </a:t>
            </a:r>
            <a:r>
              <a:rPr lang="zh-CN" altLang="en-US"/>
              <a:t>开发组 </a:t>
            </a:r>
            <a:r>
              <a:rPr lang="en-US" altLang="zh-CN"/>
              <a:t>2001 </a:t>
            </a:r>
            <a:r>
              <a:rPr lang="zh-CN" altLang="en-US"/>
              <a:t>年发源于大富翁论坛</a:t>
            </a:r>
          </a:p>
          <a:p>
            <a:r>
              <a:rPr lang="zh-CN" altLang="en-US"/>
              <a:t>初期目标：基于 </a:t>
            </a:r>
            <a:r>
              <a:rPr lang="en-US" altLang="zh-CN"/>
              <a:t>Delphi </a:t>
            </a:r>
            <a:r>
              <a:rPr lang="zh-CN" altLang="en-US"/>
              <a:t>的开发包、工具包</a:t>
            </a:r>
          </a:p>
          <a:p>
            <a:r>
              <a:rPr lang="zh-CN" altLang="en-US"/>
              <a:t>现有成员：</a:t>
            </a:r>
            <a:r>
              <a:rPr lang="en-US" altLang="zh-CN"/>
              <a:t>240</a:t>
            </a:r>
            <a:r>
              <a:rPr lang="zh-CN" altLang="en-US"/>
              <a:t>人。</a:t>
            </a:r>
          </a:p>
          <a:p>
            <a:r>
              <a:rPr lang="zh-CN" altLang="en-US"/>
              <a:t>现有产品：</a:t>
            </a:r>
            <a:r>
              <a:rPr lang="en-US" altLang="zh-CN">
                <a:solidFill>
                  <a:srgbClr val="FFFF00"/>
                </a:solidFill>
              </a:rPr>
              <a:t>CnPack IDE </a:t>
            </a:r>
            <a:r>
              <a:rPr lang="zh-CN" altLang="en-US">
                <a:solidFill>
                  <a:srgbClr val="FFFF00"/>
                </a:solidFill>
              </a:rPr>
              <a:t>专家包</a:t>
            </a:r>
            <a:r>
              <a:rPr lang="zh-CN" altLang="en-US"/>
              <a:t>、</a:t>
            </a:r>
            <a:r>
              <a:rPr lang="en-US" altLang="zh-CN"/>
              <a:t>CnPack </a:t>
            </a:r>
            <a:r>
              <a:rPr lang="zh-CN" altLang="en-US"/>
              <a:t>组件包、</a:t>
            </a:r>
            <a:r>
              <a:rPr lang="en-US" altLang="zh-CN"/>
              <a:t>CVSTracNT</a:t>
            </a:r>
            <a:r>
              <a:rPr lang="zh-CN" altLang="en-US"/>
              <a:t>（移植版）</a:t>
            </a:r>
          </a:p>
          <a:p>
            <a:r>
              <a:rPr lang="zh-CN" altLang="en-US"/>
              <a:t>创始人：周劲羽</a:t>
            </a:r>
          </a:p>
          <a:p>
            <a:r>
              <a:rPr lang="zh-CN" altLang="en-US"/>
              <a:t>管理员：周劲羽、刘啸（参赛负责人）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FD76FBA-9F92-428D-B785-344953A17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</a:t>
            </a:r>
            <a:r>
              <a:rPr lang="zh-CN" altLang="en-US"/>
              <a:t>专家包简介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6A78834-561B-43C7-A9CE-0F461CD42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solidFill>
                  <a:srgbClr val="FFFF00"/>
                </a:solidFill>
              </a:rPr>
              <a:t>什么是 </a:t>
            </a:r>
            <a:r>
              <a:rPr lang="en-US" altLang="zh-CN">
                <a:solidFill>
                  <a:srgbClr val="FFFF00"/>
                </a:solidFill>
              </a:rPr>
              <a:t>CnPack IDE </a:t>
            </a:r>
            <a:r>
              <a:rPr lang="zh-CN" altLang="en-US">
                <a:solidFill>
                  <a:srgbClr val="FFFF00"/>
                </a:solidFill>
              </a:rPr>
              <a:t>专家包？</a:t>
            </a:r>
          </a:p>
          <a:p>
            <a:endParaRPr lang="zh-CN" altLang="en-US">
              <a:solidFill>
                <a:srgbClr val="FFFF00"/>
              </a:solidFill>
            </a:endParaRPr>
          </a:p>
          <a:p>
            <a:r>
              <a:rPr lang="en-US" altLang="zh-CN"/>
              <a:t>CnPack IDE </a:t>
            </a:r>
            <a:r>
              <a:rPr lang="zh-CN" altLang="en-US"/>
              <a:t>专家包是一组集成在 </a:t>
            </a:r>
            <a:r>
              <a:rPr lang="en-US" altLang="zh-CN"/>
              <a:t>Delphi / C++Builder / BDS </a:t>
            </a:r>
            <a:r>
              <a:rPr lang="zh-CN" altLang="en-US"/>
              <a:t>的 </a:t>
            </a:r>
            <a:r>
              <a:rPr lang="en-US" altLang="zh-CN"/>
              <a:t>IDE </a:t>
            </a:r>
            <a:r>
              <a:rPr lang="zh-CN" altLang="en-US"/>
              <a:t>中，用于增强 </a:t>
            </a:r>
            <a:r>
              <a:rPr lang="en-US" altLang="zh-CN"/>
              <a:t>IDE </a:t>
            </a:r>
            <a:r>
              <a:rPr lang="zh-CN" altLang="en-US"/>
              <a:t>功能、提高 </a:t>
            </a:r>
            <a:r>
              <a:rPr lang="en-US" altLang="zh-CN"/>
              <a:t>IDE </a:t>
            </a:r>
            <a:r>
              <a:rPr lang="zh-CN" altLang="en-US"/>
              <a:t>的可用性及开发效率的免费、开放源码工具。</a:t>
            </a:r>
          </a:p>
          <a:p>
            <a:r>
              <a:rPr lang="en-US" altLang="zh-CN"/>
              <a:t>CnPack IDE </a:t>
            </a:r>
            <a:r>
              <a:rPr lang="zh-CN" altLang="en-US"/>
              <a:t>专家包的第一个版本发布于 </a:t>
            </a:r>
            <a:r>
              <a:rPr lang="en-US" altLang="zh-CN"/>
              <a:t>2002 </a:t>
            </a:r>
            <a:r>
              <a:rPr lang="zh-CN" altLang="en-US"/>
              <a:t>年底，目前已走过四年的历程。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C8CFEDA3-F443-43BB-8D05-48F7FFDBA9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</a:t>
            </a:r>
            <a:r>
              <a:rPr lang="zh-CN" altLang="en-US"/>
              <a:t>专家包简介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4A27BB2-2798-4DA1-B7A9-D40BE50BF6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olidFill>
                  <a:srgbClr val="FFFF00"/>
                </a:solidFill>
              </a:rPr>
              <a:t>CnPack IDE </a:t>
            </a:r>
            <a:r>
              <a:rPr lang="zh-CN" altLang="en-US">
                <a:solidFill>
                  <a:srgbClr val="FFFF00"/>
                </a:solidFill>
              </a:rPr>
              <a:t>专家包主要面向哪类用户群？</a:t>
            </a:r>
          </a:p>
          <a:p>
            <a:endParaRPr lang="zh-CN" altLang="en-US"/>
          </a:p>
          <a:p>
            <a:r>
              <a:rPr lang="en-US" altLang="zh-CN"/>
              <a:t>CnPack IDE </a:t>
            </a:r>
            <a:r>
              <a:rPr lang="zh-CN" altLang="en-US"/>
              <a:t>专家包主要面对使用 </a:t>
            </a:r>
            <a:r>
              <a:rPr lang="en-US" altLang="zh-CN"/>
              <a:t>Delphi 5 6 7 8</a:t>
            </a:r>
            <a:r>
              <a:rPr lang="zh-CN" altLang="en-US"/>
              <a:t>、</a:t>
            </a:r>
            <a:r>
              <a:rPr lang="en-US" altLang="zh-CN"/>
              <a:t>C++Builder 5 6 </a:t>
            </a:r>
            <a:r>
              <a:rPr lang="zh-CN" altLang="en-US"/>
              <a:t>与 </a:t>
            </a:r>
            <a:r>
              <a:rPr lang="en-US" altLang="zh-CN"/>
              <a:t>BDS 2005  2006 </a:t>
            </a:r>
            <a:r>
              <a:rPr lang="zh-CN" altLang="en-US"/>
              <a:t>的开发者。</a:t>
            </a:r>
          </a:p>
          <a:p>
            <a:r>
              <a:rPr lang="en-US" altLang="zh-CN"/>
              <a:t>CnPack IDE </a:t>
            </a:r>
            <a:r>
              <a:rPr lang="zh-CN" altLang="en-US"/>
              <a:t>专家包目前的发布版本包括简体中文、繁体中文、英语三种语言。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6E84C1A6-D0AB-4157-A129-AACFC1468F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</a:t>
            </a:r>
            <a:r>
              <a:rPr lang="zh-CN" altLang="en-US"/>
              <a:t>专家包简介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B595E75D-2B93-43C5-AA24-A8075FCEFC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CnPack IDE </a:t>
            </a:r>
            <a:r>
              <a:rPr lang="zh-CN" altLang="en-US"/>
              <a:t>专家包参赛版本 </a:t>
            </a:r>
            <a:r>
              <a:rPr lang="en-US" altLang="zh-CN"/>
              <a:t>0.8.1</a:t>
            </a:r>
            <a:r>
              <a:rPr lang="zh-CN" altLang="en-US"/>
              <a:t>，目前正准备发布 </a:t>
            </a:r>
            <a:r>
              <a:rPr lang="en-US" altLang="zh-CN"/>
              <a:t>0.8.2</a:t>
            </a:r>
            <a:r>
              <a:rPr lang="zh-CN" altLang="en-US"/>
              <a:t>。</a:t>
            </a:r>
          </a:p>
          <a:p>
            <a:r>
              <a:rPr lang="en-US" altLang="zh-CN"/>
              <a:t>CnPack IDE </a:t>
            </a:r>
            <a:r>
              <a:rPr lang="zh-CN" altLang="en-US"/>
              <a:t>专家包的主力开发者、</a:t>
            </a:r>
            <a:r>
              <a:rPr lang="en-US" altLang="zh-CN"/>
              <a:t>CnPack </a:t>
            </a:r>
            <a:r>
              <a:rPr lang="zh-CN" altLang="en-US"/>
              <a:t>开发组的创始人、管理员</a:t>
            </a:r>
            <a:r>
              <a:rPr lang="zh-CN" altLang="en-US">
                <a:solidFill>
                  <a:srgbClr val="FFFF00"/>
                </a:solidFill>
              </a:rPr>
              <a:t>周劲羽</a:t>
            </a:r>
            <a:r>
              <a:rPr lang="zh-CN" altLang="en-US"/>
              <a:t>先生曾被评为 </a:t>
            </a:r>
            <a:r>
              <a:rPr lang="en-US" altLang="zh-CN">
                <a:solidFill>
                  <a:srgbClr val="FFFF00"/>
                </a:solidFill>
              </a:rPr>
              <a:t>Borland </a:t>
            </a:r>
            <a:r>
              <a:rPr lang="zh-CN" altLang="en-US">
                <a:solidFill>
                  <a:srgbClr val="FFFF00"/>
                </a:solidFill>
              </a:rPr>
              <a:t>产品专家</a:t>
            </a:r>
            <a:r>
              <a:rPr lang="zh-CN" altLang="en-US"/>
              <a:t>。</a:t>
            </a:r>
          </a:p>
          <a:p>
            <a:r>
              <a:rPr lang="zh-CN" altLang="en-US"/>
              <a:t>用户遍布国内外。据目前升级数量的统计， </a:t>
            </a:r>
            <a:r>
              <a:rPr lang="en-US" altLang="zh-CN"/>
              <a:t>CnPack IDE </a:t>
            </a:r>
            <a:r>
              <a:rPr lang="zh-CN" altLang="en-US"/>
              <a:t>专家包的用户数目保守估计在四千人以上。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B508E68-937B-408F-B0B8-D8B01898B8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</a:t>
            </a:r>
            <a:r>
              <a:rPr lang="zh-CN" altLang="en-US"/>
              <a:t>专家包用户群分布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A9A40BFA-50D7-412F-BD99-7D8DC9166A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zh-CN"/>
              <a:t> </a:t>
            </a:r>
          </a:p>
        </p:txBody>
      </p:sp>
      <p:pic>
        <p:nvPicPr>
          <p:cNvPr id="18437" name="Picture 5" descr="map">
            <a:extLst>
              <a:ext uri="{FF2B5EF4-FFF2-40B4-BE49-F238E27FC236}">
                <a16:creationId xmlns:a16="http://schemas.microsoft.com/office/drawing/2014/main" id="{21D0EB4C-4B62-4752-B7E5-B5049610A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412875"/>
            <a:ext cx="7056438" cy="4833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C96D7299-3CA9-440A-AF06-DDF969DB2B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</a:t>
            </a:r>
            <a:r>
              <a:rPr lang="zh-CN" altLang="en-US"/>
              <a:t>专家包开发背景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B3520494-2076-4F28-A685-F0CD1AEA7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Borland Delphi/C++Builder </a:t>
            </a:r>
            <a:r>
              <a:rPr lang="zh-CN" altLang="en-US"/>
              <a:t>系列工具占有相当的 </a:t>
            </a:r>
            <a:r>
              <a:rPr lang="en-US" altLang="zh-CN"/>
              <a:t>RAD </a:t>
            </a:r>
            <a:r>
              <a:rPr lang="zh-CN" altLang="en-US"/>
              <a:t>市场。</a:t>
            </a:r>
          </a:p>
          <a:p>
            <a:r>
              <a:rPr lang="en-US" altLang="zh-CN"/>
              <a:t>Borland</a:t>
            </a:r>
            <a:r>
              <a:rPr lang="zh-CN" altLang="en-US"/>
              <a:t>的 </a:t>
            </a:r>
            <a:r>
              <a:rPr lang="en-US" altLang="zh-CN"/>
              <a:t>Open Tools API </a:t>
            </a:r>
            <a:r>
              <a:rPr lang="zh-CN" altLang="en-US"/>
              <a:t>接口提供了开放的 </a:t>
            </a:r>
            <a:r>
              <a:rPr lang="en-US" altLang="zh-CN"/>
              <a:t>IDE </a:t>
            </a:r>
            <a:r>
              <a:rPr lang="zh-CN" altLang="en-US"/>
              <a:t>架构体系</a:t>
            </a:r>
          </a:p>
          <a:p>
            <a:r>
              <a:rPr lang="zh-CN" altLang="en-US"/>
              <a:t>国外同类专家产品 </a:t>
            </a:r>
            <a:r>
              <a:rPr lang="en-US" altLang="zh-CN"/>
              <a:t>GExperts</a:t>
            </a:r>
            <a:r>
              <a:rPr lang="zh-CN" altLang="en-US"/>
              <a:t>、</a:t>
            </a:r>
            <a:r>
              <a:rPr lang="en-US" altLang="zh-CN"/>
              <a:t>CodeRush</a:t>
            </a:r>
            <a:r>
              <a:rPr lang="zh-CN" altLang="en-US"/>
              <a:t>、</a:t>
            </a:r>
            <a:r>
              <a:rPr lang="en-US" altLang="zh-CN"/>
              <a:t>Castalia</a:t>
            </a:r>
            <a:r>
              <a:rPr lang="zh-CN" altLang="en-US"/>
              <a:t>、</a:t>
            </a:r>
            <a:r>
              <a:rPr lang="en-US" altLang="zh-CN"/>
              <a:t>ModelMaker </a:t>
            </a:r>
            <a:r>
              <a:rPr lang="zh-CN" altLang="en-US"/>
              <a:t>等拥有相当用户群</a:t>
            </a:r>
          </a:p>
          <a:p>
            <a:r>
              <a:rPr lang="zh-CN" altLang="en-US"/>
              <a:t>国内暂无符合中国人开发习惯的专家产品</a:t>
            </a:r>
          </a:p>
          <a:p>
            <a:r>
              <a:rPr lang="zh-CN" altLang="en-US">
                <a:solidFill>
                  <a:srgbClr val="FFFF00"/>
                </a:solidFill>
              </a:rPr>
              <a:t>据此，我们开发了</a:t>
            </a:r>
            <a:r>
              <a:rPr lang="en-US" altLang="zh-CN">
                <a:solidFill>
                  <a:srgbClr val="FFFF00"/>
                </a:solidFill>
              </a:rPr>
              <a:t>CnPack IDE </a:t>
            </a:r>
            <a:r>
              <a:rPr lang="zh-CN" altLang="en-US">
                <a:solidFill>
                  <a:srgbClr val="FFFF00"/>
                </a:solidFill>
              </a:rPr>
              <a:t>专家包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314CF26-F413-49DF-9711-DE6D718C9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</a:t>
            </a:r>
            <a:r>
              <a:rPr lang="zh-CN" altLang="en-US"/>
              <a:t>专家包许可协议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58122D06-9B69-4EDC-8C5F-56CAE5321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遵循</a:t>
            </a:r>
            <a:r>
              <a:rPr lang="en-US" altLang="zh-CN"/>
              <a:t>《CnPack IDE </a:t>
            </a:r>
            <a:r>
              <a:rPr lang="zh-CN" altLang="en-US"/>
              <a:t>专家包许可协议 </a:t>
            </a:r>
            <a:r>
              <a:rPr lang="en-US" altLang="zh-CN"/>
              <a:t>》</a:t>
            </a:r>
          </a:p>
          <a:p>
            <a:r>
              <a:rPr lang="zh-CN" altLang="en-US"/>
              <a:t>该协议基于</a:t>
            </a:r>
            <a:r>
              <a:rPr lang="en-US" altLang="zh-CN"/>
              <a:t>OpenSource</a:t>
            </a:r>
            <a:r>
              <a:rPr lang="zh-CN" altLang="en-US"/>
              <a:t>的官方开源协议</a:t>
            </a:r>
          </a:p>
          <a:p>
            <a:r>
              <a:rPr lang="en-US" altLang="zh-CN"/>
              <a:t>CnPack IDE </a:t>
            </a:r>
            <a:r>
              <a:rPr lang="zh-CN" altLang="en-US"/>
              <a:t>专家包源码未经</a:t>
            </a:r>
            <a:r>
              <a:rPr lang="en-US" altLang="zh-CN"/>
              <a:t>CnPack</a:t>
            </a:r>
            <a:r>
              <a:rPr lang="zh-CN" altLang="en-US"/>
              <a:t>开发组授权禁止用于商业目的</a:t>
            </a:r>
          </a:p>
          <a:p>
            <a:r>
              <a:rPr lang="zh-CN" altLang="en-US"/>
              <a:t>二次发布时必须附带此协议文本</a:t>
            </a:r>
          </a:p>
          <a:p>
            <a:r>
              <a:rPr lang="zh-CN" altLang="en-US"/>
              <a:t>不提供任何明确或隐含的担保</a:t>
            </a:r>
          </a:p>
          <a:p>
            <a:r>
              <a:rPr lang="zh-CN" altLang="en-US"/>
              <a:t>免责声明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50940B5-7431-469C-B14A-0F572E4368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CnPack IDE </a:t>
            </a:r>
            <a:r>
              <a:rPr lang="zh-CN" altLang="en-US"/>
              <a:t>专家包特色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09C52DC6-D63B-44EE-ACCE-7AC19895A0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简繁英多语言界面支持，方便国内外用户</a:t>
            </a:r>
          </a:p>
          <a:p>
            <a:r>
              <a:rPr lang="zh-CN" altLang="en-US"/>
              <a:t>功能强大，部分特色功能属于首创，居国内外领先水平</a:t>
            </a:r>
          </a:p>
          <a:p>
            <a:r>
              <a:rPr lang="zh-CN" altLang="en-US"/>
              <a:t>部分特色功能针对中文用户的需求，弥补了国外产品部分功能不实用的缺陷</a:t>
            </a:r>
          </a:p>
          <a:p>
            <a:r>
              <a:rPr lang="zh-CN" altLang="en-US"/>
              <a:t>附带一批成熟的组件包和公共库工具供开发者使用 </a:t>
            </a:r>
          </a:p>
          <a:p>
            <a:r>
              <a:rPr lang="zh-CN" altLang="en-US"/>
              <a:t>免费开源，框架体系开放，可供二次开发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nPack演示文稿模板">
  <a:themeElements>
    <a:clrScheme name="CnPack演示文稿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nPack演示文稿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CnPack演示文稿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Pack演示文稿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Pack演示文稿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Pack演示文稿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Pack演示文稿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nPack演示文稿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nPack演示文稿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CnPack演示文稿模板</Template>
  <TotalTime>463</TotalTime>
  <Words>807</Words>
  <Application>Microsoft Office PowerPoint</Application>
  <PresentationFormat>全屏显示(4:3)</PresentationFormat>
  <Paragraphs>88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1" baseType="lpstr">
      <vt:lpstr>Arial</vt:lpstr>
      <vt:lpstr>宋体</vt:lpstr>
      <vt:lpstr>Times New Roman</vt:lpstr>
      <vt:lpstr>CnPack演示文稿模板</vt:lpstr>
      <vt:lpstr>CnPack IDE 专家包</vt:lpstr>
      <vt:lpstr>CnPack 开发组简介</vt:lpstr>
      <vt:lpstr>CnPack IDE 专家包简介</vt:lpstr>
      <vt:lpstr>CnPack IDE 专家包简介</vt:lpstr>
      <vt:lpstr>CnPack IDE 专家包简介</vt:lpstr>
      <vt:lpstr>CnPack IDE 专家包用户群分布</vt:lpstr>
      <vt:lpstr>CnPack IDE 专家包开发背景</vt:lpstr>
      <vt:lpstr>CnPack IDE 专家包许可协议</vt:lpstr>
      <vt:lpstr>CnPack IDE 专家包特色</vt:lpstr>
      <vt:lpstr>CnPack IDE 专家包结构与规模</vt:lpstr>
      <vt:lpstr>CnPack 开发组的成员结构</vt:lpstr>
      <vt:lpstr>CnPack 开发组的项目管理</vt:lpstr>
      <vt:lpstr>CVSTrac 任务单</vt:lpstr>
      <vt:lpstr>CVSTrac 时间线</vt:lpstr>
      <vt:lpstr>CnPack 的计划与展望</vt:lpstr>
      <vt:lpstr>CnPack IDE 专家包功能演示</vt:lpstr>
      <vt:lpstr>谢 谢 大 家 ！</vt:lpstr>
    </vt:vector>
  </TitlesOfParts>
  <Company>CnPack开发组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CnPack IDE 专家包参赛作品介绍</dc:title>
  <dc:creator>刘啸</dc:creator>
  <dc:description>2001－2007 CnPack开发组</dc:description>
  <cp:lastModifiedBy>Administrator</cp:lastModifiedBy>
  <cp:revision>30</cp:revision>
  <dcterms:created xsi:type="dcterms:W3CDTF">2006-10-16T12:57:51Z</dcterms:created>
  <dcterms:modified xsi:type="dcterms:W3CDTF">2025-05-07T13:06:38Z</dcterms:modified>
</cp:coreProperties>
</file>