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1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0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784B-63A3-465B-905B-C4E7E04F527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DADC-5A3F-4E7E-AA2E-C6D029AF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ache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ledumbo/mustapas" TargetMode="External"/><Relationship Id="rId4" Type="http://schemas.openxmlformats.org/officeDocument/2006/relationships/hyperlink" Target="https://github.com/synopse/dmustach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opse/dmustach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10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6739" y="3456510"/>
            <a:ext cx="655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Sempare Boot Velocity Template Engine for Delphi</a:t>
            </a:r>
            <a:endParaRPr lang="en-GB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9262" y="6090482"/>
            <a:ext cx="675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by: Conrad Vermeulen (conrad@sempare.ltd)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230" y="4972589"/>
            <a:ext cx="568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https://github.com/sempare/sempare.boot.velocity.oss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576" y="5341921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License: Apache 2.0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Objectives of the Velocity Template Engine 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Provide an efficient templating engine than can be used easily requiring minimal API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Provide a template language resembling Object Pascal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 configuration / customisation for common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 simple logic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Work with native data type using RTTI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Features 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if, </a:t>
            </a:r>
            <a:r>
              <a:rPr lang="en-GB" dirty="0" err="1" smtClean="0"/>
              <a:t>elif</a:t>
            </a:r>
            <a:r>
              <a:rPr lang="en-GB" dirty="0" smtClean="0"/>
              <a:t>,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and while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include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function/method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Features 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 expression evaluation (logical, numerical and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variable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functions and methods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dereference records, classes, arrays, JSON objects and dynamic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ternary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Features 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max run-time protection</a:t>
            </a:r>
          </a:p>
          <a:p>
            <a:r>
              <a:rPr lang="en-GB" dirty="0" smtClean="0"/>
              <a:t>customisation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custom script token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custom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strip recurring spaces and new lines</a:t>
            </a:r>
          </a:p>
          <a:p>
            <a:r>
              <a:rPr lang="en-GB" dirty="0" smtClean="0"/>
              <a:t>lazy template resolution</a:t>
            </a:r>
          </a:p>
          <a:p>
            <a:r>
              <a:rPr lang="en-GB" dirty="0" smtClean="0"/>
              <a:t>parse time evaluation of expressions/statements</a:t>
            </a:r>
          </a:p>
          <a:p>
            <a:r>
              <a:rPr lang="en-GB" dirty="0" smtClean="0"/>
              <a:t>allow use of custom encoding (UTF-8 with BOM, UTF-8 without BOM, ASCII,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53" y="1024016"/>
            <a:ext cx="94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Core Usage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1112" y="1595732"/>
            <a:ext cx="486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dirty="0" smtClean="0"/>
              <a:t>ses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Sempare.Boot.Template.Velocity</a:t>
            </a:r>
            <a:r>
              <a:rPr lang="en-GB" dirty="0" smtClean="0"/>
              <a:t>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39332" y="1547236"/>
            <a:ext cx="6182778" cy="80406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639332" y="4751759"/>
            <a:ext cx="6182778" cy="1969079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101112" y="4826675"/>
            <a:ext cx="6271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// using </a:t>
            </a:r>
            <a:r>
              <a:rPr lang="en-GB" dirty="0" err="1" smtClean="0"/>
              <a:t>ctx</a:t>
            </a:r>
            <a:r>
              <a:rPr lang="en-GB" dirty="0" smtClean="0"/>
              <a:t> and data is optional</a:t>
            </a:r>
            <a:endParaRPr lang="en-GB" dirty="0"/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s: string := </a:t>
            </a:r>
            <a:r>
              <a:rPr lang="en-GB" dirty="0" err="1" smtClean="0"/>
              <a:t>Velocity.Eval</a:t>
            </a:r>
            <a:r>
              <a:rPr lang="en-GB" dirty="0" smtClean="0"/>
              <a:t>(</a:t>
            </a:r>
            <a:r>
              <a:rPr lang="en-GB" dirty="0" err="1" smtClean="0"/>
              <a:t>ctx</a:t>
            </a:r>
            <a:r>
              <a:rPr lang="en-GB" dirty="0" smtClean="0"/>
              <a:t>, </a:t>
            </a:r>
            <a:r>
              <a:rPr lang="en-GB" dirty="0" err="1" smtClean="0"/>
              <a:t>tpl</a:t>
            </a:r>
            <a:r>
              <a:rPr lang="en-GB" dirty="0" smtClean="0"/>
              <a:t>, data);</a:t>
            </a:r>
          </a:p>
          <a:p>
            <a:endParaRPr lang="en-GB" dirty="0" smtClean="0"/>
          </a:p>
          <a:p>
            <a:r>
              <a:rPr lang="en-GB" dirty="0" smtClean="0"/>
              <a:t>// output redirected to a stream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stream : </a:t>
            </a:r>
            <a:r>
              <a:rPr lang="en-GB" dirty="0" err="1" smtClean="0"/>
              <a:t>TStream</a:t>
            </a:r>
            <a:r>
              <a:rPr lang="en-GB" dirty="0" smtClean="0"/>
              <a:t> := </a:t>
            </a:r>
            <a:r>
              <a:rPr lang="en-GB" dirty="0" err="1" smtClean="0"/>
              <a:t>TStringStream.Create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Velocity.Eval</a:t>
            </a:r>
            <a:r>
              <a:rPr lang="en-GB" dirty="0" smtClean="0"/>
              <a:t>(</a:t>
            </a:r>
            <a:r>
              <a:rPr lang="en-GB" dirty="0" err="1" smtClean="0"/>
              <a:t>ctx</a:t>
            </a:r>
            <a:r>
              <a:rPr lang="en-GB" dirty="0" smtClean="0"/>
              <a:t>, </a:t>
            </a:r>
            <a:r>
              <a:rPr lang="en-GB" dirty="0" err="1" smtClean="0"/>
              <a:t>tpl</a:t>
            </a:r>
            <a:r>
              <a:rPr lang="en-GB" dirty="0" smtClean="0"/>
              <a:t>, data, stream);</a:t>
            </a:r>
          </a:p>
          <a:p>
            <a:endParaRPr lang="en-GB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2639332" y="2522717"/>
            <a:ext cx="6182778" cy="635507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01112" y="2635946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ctx</a:t>
            </a:r>
            <a:r>
              <a:rPr lang="en-GB" dirty="0" smtClean="0"/>
              <a:t> : </a:t>
            </a:r>
            <a:r>
              <a:rPr lang="en-GB" dirty="0" err="1" smtClean="0"/>
              <a:t>IVelocityContext</a:t>
            </a:r>
            <a:r>
              <a:rPr lang="en-GB" dirty="0" smtClean="0"/>
              <a:t> := </a:t>
            </a:r>
            <a:r>
              <a:rPr lang="en-GB" dirty="0" err="1" smtClean="0"/>
              <a:t>Velocity.Contextx</a:t>
            </a:r>
            <a:r>
              <a:rPr lang="en-GB" dirty="0" smtClean="0"/>
              <a:t>();</a:t>
            </a:r>
          </a:p>
          <a:p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639332" y="3454222"/>
            <a:ext cx="6182778" cy="960151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01112" y="3567451"/>
            <a:ext cx="576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// using </a:t>
            </a:r>
            <a:r>
              <a:rPr lang="en-GB" dirty="0" err="1" smtClean="0"/>
              <a:t>ctx</a:t>
            </a:r>
            <a:r>
              <a:rPr lang="en-GB" dirty="0" smtClean="0"/>
              <a:t> is optional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tpl</a:t>
            </a:r>
            <a:r>
              <a:rPr lang="en-GB" dirty="0" smtClean="0"/>
              <a:t> : </a:t>
            </a:r>
            <a:r>
              <a:rPr lang="en-GB" dirty="0" err="1" smtClean="0"/>
              <a:t>IVelocityTemplate</a:t>
            </a:r>
            <a:r>
              <a:rPr lang="en-GB" dirty="0" smtClean="0"/>
              <a:t> := </a:t>
            </a:r>
            <a:r>
              <a:rPr lang="en-GB" dirty="0" err="1" smtClean="0"/>
              <a:t>Velocity.parse</a:t>
            </a:r>
            <a:r>
              <a:rPr lang="en-GB" dirty="0" smtClean="0"/>
              <a:t>(</a:t>
            </a:r>
            <a:r>
              <a:rPr lang="en-GB" dirty="0" err="1" smtClean="0"/>
              <a:t>ctx</a:t>
            </a:r>
            <a:r>
              <a:rPr lang="en-GB" dirty="0" smtClean="0"/>
              <a:t>, template);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3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283046"/>
            <a:ext cx="9489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Demo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71011" y="2013297"/>
            <a:ext cx="10302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program Example;</a:t>
            </a:r>
          </a:p>
          <a:p>
            <a:r>
              <a:rPr lang="en-GB" dirty="0" smtClean="0"/>
              <a:t>uses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Sempare.Boot.Template.Velocity</a:t>
            </a:r>
            <a:r>
              <a:rPr lang="en-GB" dirty="0" smtClean="0"/>
              <a:t>;</a:t>
            </a:r>
          </a:p>
          <a:p>
            <a:r>
              <a:rPr lang="en-GB" dirty="0" smtClean="0"/>
              <a:t>type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TInformation</a:t>
            </a:r>
            <a:r>
              <a:rPr lang="en-GB" dirty="0" smtClean="0"/>
              <a:t> = record</a:t>
            </a:r>
          </a:p>
          <a:p>
            <a:r>
              <a:rPr lang="en-GB" dirty="0" smtClean="0"/>
              <a:t>        name: string;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favourite_sport</a:t>
            </a:r>
            <a:r>
              <a:rPr lang="en-GB" dirty="0" smtClean="0"/>
              <a:t> : string;</a:t>
            </a:r>
          </a:p>
          <a:p>
            <a:r>
              <a:rPr lang="en-GB" dirty="0" smtClean="0"/>
              <a:t>    end;</a:t>
            </a:r>
          </a:p>
          <a:p>
            <a:r>
              <a:rPr lang="en-GB" dirty="0" smtClean="0"/>
              <a:t>begin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var</a:t>
            </a:r>
            <a:r>
              <a:rPr lang="en-GB" dirty="0" smtClean="0"/>
              <a:t> template := </a:t>
            </a:r>
            <a:r>
              <a:rPr lang="en-GB" dirty="0" err="1" smtClean="0"/>
              <a:t>Velocity.parse</a:t>
            </a:r>
            <a:r>
              <a:rPr lang="en-GB" dirty="0" smtClean="0"/>
              <a:t>('My name is &lt;% name %&gt;. My favourite sport is &lt;% </a:t>
            </a:r>
            <a:r>
              <a:rPr lang="en-GB" dirty="0" err="1" smtClean="0"/>
              <a:t>favourite_sport</a:t>
            </a:r>
            <a:r>
              <a:rPr lang="en-GB" dirty="0" smtClean="0"/>
              <a:t> %&gt;.');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var</a:t>
            </a:r>
            <a:r>
              <a:rPr lang="en-GB" dirty="0" smtClean="0"/>
              <a:t> information : </a:t>
            </a:r>
            <a:r>
              <a:rPr lang="en-GB" dirty="0" err="1" smtClean="0"/>
              <a:t>TInformation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information.name := 'conrad';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information.favourite_sport</a:t>
            </a:r>
            <a:r>
              <a:rPr lang="en-GB" dirty="0" smtClean="0"/>
              <a:t> := 'ultimate';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writeln</a:t>
            </a:r>
            <a:r>
              <a:rPr lang="en-GB" dirty="0" smtClean="0"/>
              <a:t>(</a:t>
            </a:r>
            <a:r>
              <a:rPr lang="en-GB" dirty="0" err="1" smtClean="0"/>
              <a:t>Velocity.eval</a:t>
            </a:r>
            <a:r>
              <a:rPr lang="en-GB" dirty="0" smtClean="0"/>
              <a:t>(template, information));	</a:t>
            </a:r>
          </a:p>
          <a:p>
            <a:r>
              <a:rPr lang="en-GB" dirty="0" smtClean="0"/>
              <a:t>end.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16142" y="1877588"/>
            <a:ext cx="11211978" cy="4507972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771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Implementation Patterns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Visitor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Parser creates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AST used by pretty printer and evaluation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 LL(1)  </a:t>
            </a:r>
            <a:r>
              <a:rPr lang="en-GB" dirty="0"/>
              <a:t>r</a:t>
            </a:r>
            <a:r>
              <a:rPr lang="en-GB" dirty="0" smtClean="0"/>
              <a:t>ecursive descent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Looked at </a:t>
            </a:r>
            <a:r>
              <a:rPr lang="en-GB" dirty="0" err="1" smtClean="0"/>
              <a:t>tplex</a:t>
            </a:r>
            <a:r>
              <a:rPr lang="en-GB" dirty="0" smtClean="0"/>
              <a:t>/</a:t>
            </a:r>
            <a:r>
              <a:rPr lang="en-GB" dirty="0" err="1" smtClean="0"/>
              <a:t>tpyacc</a:t>
            </a:r>
            <a:r>
              <a:rPr lang="en-GB" dirty="0" smtClean="0"/>
              <a:t> in </a:t>
            </a:r>
            <a:r>
              <a:rPr lang="en-GB" dirty="0" err="1" smtClean="0"/>
              <a:t>fpc</a:t>
            </a:r>
            <a:r>
              <a:rPr lang="en-GB" dirty="0" smtClean="0"/>
              <a:t> (but very old and uses global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ANLTR (no up to date support)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10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0387" y="972618"/>
            <a:ext cx="655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Sempare Boot Velocity Template Engine for Delphi</a:t>
            </a:r>
            <a:endParaRPr lang="en-GB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9262" y="6090482"/>
            <a:ext cx="675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by: Conrad Vermeulen (conrad@sempare.ltd)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230" y="4972589"/>
            <a:ext cx="568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https://github.com/sempare/sempare.boot.velocity.oss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576" y="5341921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License: Apache 2.0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5867" y="3300698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Questions?</a:t>
            </a:r>
            <a:endParaRPr lang="en-GB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Agenda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Black" panose="020B0A04020102020204" pitchFamily="34" charset="0"/>
              </a:rPr>
              <a:t>Why templates are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Black" panose="020B0A04020102020204" pitchFamily="34" charset="0"/>
              </a:rPr>
              <a:t>Content manipulation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Black" panose="020B0A04020102020204" pitchFamily="34" charset="0"/>
              </a:rPr>
              <a:t>Sempare Boot Velocity Template Engine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Black" panose="020B0A04020102020204" pitchFamily="34" charset="0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Black" panose="020B0A04020102020204" pitchFamily="34" charset="0"/>
              </a:rPr>
              <a:t>Implementation </a:t>
            </a:r>
            <a:r>
              <a:rPr lang="en-GB" sz="2400" dirty="0" smtClean="0">
                <a:latin typeface="Arial Black" panose="020B0A04020102020204" pitchFamily="34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985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Why templates are useful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are constantly generating content in different forms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1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…repetitive content generation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r>
              <a:rPr lang="en-GB" dirty="0" smtClean="0">
                <a:latin typeface="Arial Black" panose="020B0A04020102020204" pitchFamily="34" charset="0"/>
              </a:rPr>
              <a:t>                               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pPr algn="ctr"/>
            <a:r>
              <a:rPr lang="en-GB" dirty="0" smtClean="0">
                <a:latin typeface="Arial Black" panose="020B0A04020102020204" pitchFamily="34" charset="0"/>
              </a:rPr>
              <a:t>Template + Data = </a:t>
            </a:r>
            <a:r>
              <a:rPr lang="en-GB" dirty="0">
                <a:latin typeface="Arial Black" panose="020B0A04020102020204" pitchFamily="34" charset="0"/>
              </a:rPr>
              <a:t>d</a:t>
            </a:r>
            <a:r>
              <a:rPr lang="en-GB" dirty="0" smtClean="0">
                <a:latin typeface="Arial Black" panose="020B0A04020102020204" pitchFamily="34" charset="0"/>
              </a:rPr>
              <a:t>ynamic c</a:t>
            </a:r>
            <a:r>
              <a:rPr lang="en-GB" dirty="0" smtClean="0">
                <a:latin typeface="Arial Black" panose="020B0A04020102020204" pitchFamily="34" charset="0"/>
              </a:rPr>
              <a:t>ontent</a:t>
            </a:r>
            <a:endParaRPr lang="en-GB" dirty="0" smtClean="0">
              <a:latin typeface="Arial Black" panose="020B0A04020102020204" pitchFamily="34" charset="0"/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Content manipulation alternatives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Roll your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6142" y="2998038"/>
            <a:ext cx="11211978" cy="3093439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160" y="3459480"/>
            <a:ext cx="1030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</a:t>
            </a:r>
            <a:r>
              <a:rPr lang="en-GB" dirty="0" err="1" smtClean="0"/>
              <a:t>onst</a:t>
            </a:r>
            <a:r>
              <a:rPr lang="en-GB" dirty="0" smtClean="0"/>
              <a:t> NL = #13#10;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s: string;</a:t>
            </a:r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 </a:t>
            </a:r>
            <a:r>
              <a:rPr lang="en-GB" dirty="0" smtClean="0"/>
              <a:t>:= ‘Dear ‘ + </a:t>
            </a:r>
            <a:r>
              <a:rPr lang="en-GB" dirty="0" err="1" smtClean="0"/>
              <a:t>firstname</a:t>
            </a:r>
            <a:r>
              <a:rPr lang="en-GB" dirty="0" smtClean="0"/>
              <a:t> + NL + NL + ‘Here is the report for ‘ + </a:t>
            </a:r>
            <a:r>
              <a:rPr lang="en-GB" dirty="0" err="1" smtClean="0"/>
              <a:t>inttostr</a:t>
            </a:r>
            <a:r>
              <a:rPr lang="en-GB" dirty="0" smtClean="0"/>
              <a:t>(year); </a:t>
            </a:r>
          </a:p>
          <a:p>
            <a:endParaRPr lang="en-GB" dirty="0" smtClean="0"/>
          </a:p>
          <a:p>
            <a:r>
              <a:rPr lang="en-GB" dirty="0" err="1" smtClean="0"/>
              <a:t>SendEmail</a:t>
            </a:r>
            <a:r>
              <a:rPr lang="en-GB" dirty="0" smtClean="0"/>
              <a:t>(email, ‘report’, s);</a:t>
            </a:r>
          </a:p>
          <a:p>
            <a:endParaRPr lang="en-GB" dirty="0"/>
          </a:p>
          <a:p>
            <a:r>
              <a:rPr lang="en-GB" dirty="0" smtClean="0"/>
              <a:t>// and so it goes. not very maintainable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4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Content manipulation alternatives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Roll your own (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6142" y="2998038"/>
            <a:ext cx="11211978" cy="3093439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160" y="3459480"/>
            <a:ext cx="1030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</a:t>
            </a:r>
            <a:r>
              <a:rPr lang="en-GB" dirty="0" err="1" smtClean="0"/>
              <a:t>onst</a:t>
            </a:r>
            <a:r>
              <a:rPr lang="en-GB" dirty="0" smtClean="0"/>
              <a:t> NL = #13#10;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s: string;</a:t>
            </a:r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 </a:t>
            </a:r>
            <a:r>
              <a:rPr lang="en-GB" dirty="0" smtClean="0"/>
              <a:t>:= ‘Dear :</a:t>
            </a:r>
            <a:r>
              <a:rPr lang="en-GB" dirty="0" err="1" smtClean="0"/>
              <a:t>firstname</a:t>
            </a:r>
            <a:r>
              <a:rPr lang="en-GB" dirty="0" smtClean="0"/>
              <a:t>:‘+ NL + NL + ‘Here is the report for  :year:‘;</a:t>
            </a:r>
          </a:p>
          <a:p>
            <a:r>
              <a:rPr lang="en-GB" dirty="0"/>
              <a:t>s</a:t>
            </a:r>
            <a:r>
              <a:rPr lang="en-GB" dirty="0" smtClean="0"/>
              <a:t> </a:t>
            </a:r>
            <a:r>
              <a:rPr lang="en-GB" dirty="0" smtClean="0"/>
              <a:t>:= </a:t>
            </a:r>
            <a:r>
              <a:rPr lang="en-GB" dirty="0" err="1" smtClean="0"/>
              <a:t>s.replace</a:t>
            </a:r>
            <a:r>
              <a:rPr lang="en-GB" dirty="0" smtClean="0"/>
              <a:t>(‘:</a:t>
            </a:r>
            <a:r>
              <a:rPr lang="en-GB" dirty="0" err="1" smtClean="0"/>
              <a:t>firstname</a:t>
            </a:r>
            <a:r>
              <a:rPr lang="en-GB" dirty="0" smtClean="0"/>
              <a:t>:’, </a:t>
            </a:r>
            <a:r>
              <a:rPr lang="en-GB" dirty="0" err="1" smtClean="0"/>
              <a:t>firstname</a:t>
            </a:r>
            <a:r>
              <a:rPr lang="en-GB" dirty="0" smtClean="0"/>
              <a:t>, [</a:t>
            </a:r>
            <a:r>
              <a:rPr lang="en-GB" dirty="0" err="1" smtClean="0"/>
              <a:t>rfReplaceAll</a:t>
            </a:r>
            <a:r>
              <a:rPr lang="en-GB" dirty="0" smtClean="0"/>
              <a:t>]) </a:t>
            </a:r>
          </a:p>
          <a:p>
            <a:r>
              <a:rPr lang="en-GB" dirty="0"/>
              <a:t>s</a:t>
            </a:r>
            <a:r>
              <a:rPr lang="en-GB" dirty="0" smtClean="0"/>
              <a:t> </a:t>
            </a:r>
            <a:r>
              <a:rPr lang="en-GB" dirty="0" smtClean="0"/>
              <a:t>:= </a:t>
            </a:r>
            <a:r>
              <a:rPr lang="en-GB" dirty="0" err="1" smtClean="0"/>
              <a:t>s.replace</a:t>
            </a:r>
            <a:r>
              <a:rPr lang="en-GB" dirty="0" smtClean="0"/>
              <a:t>(‘:year:’, year, [</a:t>
            </a:r>
            <a:r>
              <a:rPr lang="en-GB" dirty="0" err="1" smtClean="0"/>
              <a:t>rfReplaceAll</a:t>
            </a:r>
            <a:r>
              <a:rPr lang="en-GB" dirty="0" smtClean="0"/>
              <a:t>]) </a:t>
            </a:r>
          </a:p>
          <a:p>
            <a:endParaRPr lang="en-GB" dirty="0"/>
          </a:p>
          <a:p>
            <a:r>
              <a:rPr lang="en-GB" dirty="0" smtClean="0"/>
              <a:t>// and so it goes. better, but still not very maintainable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0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Content manipulation alternatives</a:t>
            </a:r>
          </a:p>
          <a:p>
            <a:pPr algn="ctr"/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Mustache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https://mustache.github.io/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Delphi Implementations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https://github.com/synopse/dmustache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github.com/leledumbo/mustapas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Black" panose="020B0A04020102020204" pitchFamily="34" charset="0"/>
              </a:rPr>
              <a:t>Content manipulation alternatives</a:t>
            </a:r>
          </a:p>
          <a:p>
            <a:pPr algn="ctr"/>
            <a:endParaRPr lang="en-GB" dirty="0" smtClean="0">
              <a:latin typeface="Arial Black" panose="020B0A04020102020204" pitchFamily="34" charset="0"/>
            </a:endParaRPr>
          </a:p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github.com/synopse/dmustache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6142" y="2998038"/>
            <a:ext cx="11211978" cy="3093439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160" y="3459480"/>
            <a:ext cx="10302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mustache</a:t>
            </a:r>
            <a:r>
              <a:rPr lang="en-GB" dirty="0" smtClean="0"/>
              <a:t>: </a:t>
            </a:r>
            <a:r>
              <a:rPr lang="en-GB" dirty="0" err="1" smtClean="0"/>
              <a:t>TSynMustache</a:t>
            </a:r>
            <a:r>
              <a:rPr lang="en-GB" dirty="0" smtClean="0"/>
              <a:t>;</a:t>
            </a:r>
          </a:p>
          <a:p>
            <a:r>
              <a:rPr lang="en-GB" dirty="0" smtClean="0"/>
              <a:t>doc: variant;</a:t>
            </a:r>
          </a:p>
          <a:p>
            <a:endParaRPr lang="en-GB" dirty="0" smtClean="0"/>
          </a:p>
          <a:p>
            <a:r>
              <a:rPr lang="en-GB" dirty="0" err="1" smtClean="0"/>
              <a:t>mustache</a:t>
            </a:r>
            <a:r>
              <a:rPr lang="en-GB" dirty="0" smtClean="0"/>
              <a:t> := </a:t>
            </a:r>
            <a:r>
              <a:rPr lang="en-GB" dirty="0" err="1" smtClean="0"/>
              <a:t>TSynMustache.Parse</a:t>
            </a:r>
            <a:r>
              <a:rPr lang="en-GB" dirty="0" smtClean="0"/>
              <a:t>(</a:t>
            </a:r>
          </a:p>
          <a:p>
            <a:r>
              <a:rPr lang="en-GB" dirty="0" smtClean="0"/>
              <a:t>    ‘Dear {{</a:t>
            </a:r>
            <a:r>
              <a:rPr lang="en-GB" dirty="0" err="1" smtClean="0"/>
              <a:t>firstname</a:t>
            </a:r>
            <a:r>
              <a:rPr lang="en-GB" dirty="0" smtClean="0"/>
              <a:t>}}'#13#10‘Here is the report for {{year}}.');</a:t>
            </a:r>
          </a:p>
          <a:p>
            <a:endParaRPr lang="en-GB" dirty="0"/>
          </a:p>
          <a:p>
            <a:r>
              <a:rPr lang="en-GB" dirty="0" err="1" smtClean="0"/>
              <a:t>TDocVariant.New</a:t>
            </a:r>
            <a:r>
              <a:rPr lang="en-GB" dirty="0" smtClean="0"/>
              <a:t>(doc);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doc.firstname</a:t>
            </a:r>
            <a:r>
              <a:rPr lang="en-GB" dirty="0" smtClean="0"/>
              <a:t> := ‘Mr Smith';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doc.year</a:t>
            </a:r>
            <a:r>
              <a:rPr lang="en-GB" dirty="0" smtClean="0"/>
              <a:t> := 2020;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en-GB" dirty="0" smtClean="0"/>
              <a:t> 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" y="45267"/>
            <a:ext cx="914400" cy="914400"/>
          </a:xfrm>
        </p:spPr>
      </p:pic>
      <p:sp>
        <p:nvSpPr>
          <p:cNvPr id="5" name="TextBox 4"/>
          <p:cNvSpPr txBox="1"/>
          <p:nvPr/>
        </p:nvSpPr>
        <p:spPr>
          <a:xfrm>
            <a:off x="1514901" y="317801"/>
            <a:ext cx="661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anose="020B0A04020102020204" pitchFamily="34" charset="0"/>
                <a:cs typeface="Arial" panose="020B0604020202020204" pitchFamily="34" charset="0"/>
              </a:rPr>
              <a:t>Sempare Boot Velocity Template Engine For Delphi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21" y="1528548"/>
            <a:ext cx="94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latin typeface="Arial Black" panose="020B0A04020102020204" pitchFamily="34" charset="0"/>
              </a:rPr>
              <a:t>Mustache</a:t>
            </a:r>
            <a:r>
              <a:rPr lang="en-GB" sz="2800" dirty="0" smtClean="0">
                <a:latin typeface="Arial Black" panose="020B0A04020102020204" pitchFamily="34" charset="0"/>
              </a:rPr>
              <a:t> summary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2713487"/>
            <a:ext cx="1030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Provides good separation between template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logic must be done outside of the template as it is ‘render only’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Reading the template you must ‘know’ the special tokens to know what they do . </a:t>
            </a:r>
          </a:p>
          <a:p>
            <a:r>
              <a:rPr lang="en-GB" dirty="0" smtClean="0"/>
              <a:t>      Magic symbols: #, ^, &gt;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https://mustache.github.io/mustache.5.html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923051" y="3897202"/>
            <a:ext cx="6182778" cy="171111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39800" y="4290284"/>
            <a:ext cx="396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{{#</a:t>
            </a:r>
            <a:r>
              <a:rPr lang="en-GB" dirty="0" err="1" smtClean="0"/>
              <a:t>in_ca</a:t>
            </a:r>
            <a:r>
              <a:rPr lang="en-GB" dirty="0" smtClean="0"/>
              <a:t>}}</a:t>
            </a:r>
          </a:p>
          <a:p>
            <a:r>
              <a:rPr lang="en-GB" dirty="0" smtClean="0"/>
              <a:t>Well, {{</a:t>
            </a:r>
            <a:r>
              <a:rPr lang="en-GB" dirty="0" err="1" smtClean="0"/>
              <a:t>taxed_value</a:t>
            </a:r>
            <a:r>
              <a:rPr lang="en-GB" dirty="0" smtClean="0"/>
              <a:t>}} dollars, after taxes.</a:t>
            </a:r>
          </a:p>
          <a:p>
            <a:r>
              <a:rPr lang="en-GB" dirty="0" smtClean="0"/>
              <a:t>{{/</a:t>
            </a:r>
            <a:r>
              <a:rPr lang="en-GB" dirty="0" err="1" smtClean="0"/>
              <a:t>in_ca</a:t>
            </a:r>
            <a:r>
              <a:rPr lang="en-GB" dirty="0" smtClean="0"/>
              <a:t>}}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5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731</Words>
  <Application>Microsoft Office PowerPoint</Application>
  <PresentationFormat>Widescreen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     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26</cp:revision>
  <dcterms:created xsi:type="dcterms:W3CDTF">2020-02-11T09:24:37Z</dcterms:created>
  <dcterms:modified xsi:type="dcterms:W3CDTF">2020-02-11T22:33:48Z</dcterms:modified>
</cp:coreProperties>
</file>