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7" r:id="rId12"/>
    <p:sldId id="266" r:id="rId13"/>
    <p:sldId id="268" r:id="rId14"/>
    <p:sldId id="279" r:id="rId15"/>
    <p:sldId id="28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2" r:id="rId26"/>
    <p:sldId id="283" r:id="rId27"/>
    <p:sldId id="284" r:id="rId28"/>
    <p:sldId id="285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871A7-489E-4083-8C65-2A91487E502B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AC549-A7FF-4571-B4A8-1D5D7FBBA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8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AC549-A7FF-4571-B4A8-1D5D7FBBAD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4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6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7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3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0B5D1-8A15-430B-AA78-BBAFA5A46360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BFE9-D4AA-4130-B408-FCC6F5CAC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vbN-cWe0A0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14400" y="-41564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Weather and Climate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55" y="1028343"/>
            <a:ext cx="381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we discussed previously in the semester, our atmosphere is a thin shell surrounding our planet. </a:t>
            </a:r>
          </a:p>
          <a:p>
            <a:endParaRPr lang="en-US" dirty="0"/>
          </a:p>
          <a:p>
            <a:r>
              <a:rPr lang="en-US" dirty="0" smtClean="0"/>
              <a:t>For a matter of scale, almost all of our weather takes place in the troposphere. The troposphere also contains 80% of the atmosphere’s mass and 99% of the moisture and aerosols. </a:t>
            </a:r>
          </a:p>
          <a:p>
            <a:endParaRPr lang="en-US" dirty="0"/>
          </a:p>
          <a:p>
            <a:r>
              <a:rPr lang="en-US" dirty="0" smtClean="0"/>
              <a:t>Mt. Everest is ~ 9 km high, as is the cruising height of most commercial air flight.</a:t>
            </a:r>
          </a:p>
          <a:p>
            <a:endParaRPr lang="en-US" dirty="0"/>
          </a:p>
          <a:p>
            <a:r>
              <a:rPr lang="en-US" dirty="0" smtClean="0"/>
              <a:t>That’s all below that tiny pink line over there. 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10800000">
            <a:off x="5100026" y="5516943"/>
            <a:ext cx="914400" cy="26705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8400" y="5465806"/>
            <a:ext cx="266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Felix Baumgartner (</a:t>
            </a:r>
            <a:r>
              <a:rPr lang="en-US" dirty="0" smtClean="0">
                <a:hlinkClick r:id="rId3"/>
              </a:rPr>
              <a:t>36 </a:t>
            </a:r>
            <a:r>
              <a:rPr lang="en-US" dirty="0" smtClean="0">
                <a:hlinkClick r:id="rId3"/>
              </a:rPr>
              <a:t>km)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1051" y="3244334"/>
            <a:ext cx="3421899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Let’s look at the adiabatic process!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7" y="0"/>
            <a:ext cx="8117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3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1773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Precipitation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2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914400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Types of precipitation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06048" y="2514600"/>
            <a:ext cx="2656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 can you name?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8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2133600"/>
            <a:ext cx="3285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does precipitation form?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68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96" y="1504950"/>
            <a:ext cx="7984808" cy="3848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2400" y="152400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Orographic lifting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44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0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1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37" y="1490662"/>
            <a:ext cx="75533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9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0" y="900545"/>
            <a:ext cx="3733800" cy="501675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Humidity </a:t>
            </a:r>
          </a:p>
          <a:p>
            <a:r>
              <a:rPr lang="en-US" sz="3200" dirty="0" smtClean="0"/>
              <a:t>Relative Humidity</a:t>
            </a:r>
          </a:p>
          <a:p>
            <a:r>
              <a:rPr lang="en-US" sz="3200" dirty="0" smtClean="0"/>
              <a:t>Absolute Humidity</a:t>
            </a:r>
          </a:p>
          <a:p>
            <a:r>
              <a:rPr lang="en-US" sz="3200" dirty="0" smtClean="0"/>
              <a:t>Saturation</a:t>
            </a:r>
          </a:p>
          <a:p>
            <a:r>
              <a:rPr lang="en-US" sz="3200" dirty="0" smtClean="0"/>
              <a:t>Dew Point</a:t>
            </a:r>
          </a:p>
          <a:p>
            <a:r>
              <a:rPr lang="en-US" sz="3200" dirty="0" err="1" smtClean="0"/>
              <a:t>Supersaturation</a:t>
            </a:r>
            <a:endParaRPr lang="en-US" sz="3200" dirty="0" smtClean="0"/>
          </a:p>
          <a:p>
            <a:r>
              <a:rPr lang="en-US" sz="3200" dirty="0" err="1" smtClean="0"/>
              <a:t>Supercooling</a:t>
            </a:r>
            <a:endParaRPr lang="en-US" sz="3200" dirty="0" smtClean="0"/>
          </a:p>
          <a:p>
            <a:r>
              <a:rPr lang="en-US" sz="3200" dirty="0" smtClean="0"/>
              <a:t>Condensation</a:t>
            </a:r>
          </a:p>
          <a:p>
            <a:r>
              <a:rPr lang="en-US" sz="3200" dirty="0" smtClean="0"/>
              <a:t>Dew</a:t>
            </a:r>
          </a:p>
          <a:p>
            <a:r>
              <a:rPr lang="en-US" sz="3200" dirty="0" smtClean="0"/>
              <a:t>Frost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103259"/>
            <a:ext cx="3657600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Terminology . . .</a:t>
            </a:r>
          </a:p>
        </p:txBody>
      </p:sp>
    </p:spTree>
    <p:extLst>
      <p:ext uri="{BB962C8B-B14F-4D97-AF65-F5344CB8AC3E}">
        <p14:creationId xmlns:p14="http://schemas.microsoft.com/office/powerpoint/2010/main" val="410208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286000"/>
            <a:ext cx="47244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Convection-convergence</a:t>
            </a:r>
          </a:p>
          <a:p>
            <a:endParaRPr lang="en-US" dirty="0"/>
          </a:p>
          <a:p>
            <a:r>
              <a:rPr lang="en-US" dirty="0" smtClean="0"/>
              <a:t>Consider the sun heating the earth’s surface and</a:t>
            </a:r>
          </a:p>
          <a:p>
            <a:r>
              <a:rPr lang="en-US" dirty="0" smtClean="0"/>
              <a:t>the subsequent convection and its effects on a </a:t>
            </a:r>
          </a:p>
          <a:p>
            <a:r>
              <a:rPr lang="en-US" dirty="0"/>
              <a:t>p</a:t>
            </a:r>
            <a:r>
              <a:rPr lang="en-US" dirty="0" smtClean="0"/>
              <a:t>arcel of air.</a:t>
            </a:r>
          </a:p>
          <a:p>
            <a:endParaRPr lang="en-US" dirty="0"/>
          </a:p>
          <a:p>
            <a:r>
              <a:rPr lang="en-US" dirty="0" smtClean="0"/>
              <a:t>Let’s just draw this one on the 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91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281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TYPES OF CLOUDS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12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5638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81" y="194734"/>
            <a:ext cx="9261763" cy="64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8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1" y="39688"/>
            <a:ext cx="6914198" cy="67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3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14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214" y="990600"/>
            <a:ext cx="5159754" cy="472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81000"/>
            <a:ext cx="3056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Climate vs. 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36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529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520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12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4843762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Some more stuff . . . </a:t>
            </a:r>
          </a:p>
          <a:p>
            <a:endParaRPr lang="en-US" sz="2800" dirty="0"/>
          </a:p>
          <a:p>
            <a:r>
              <a:rPr lang="en-US" sz="2800" dirty="0" smtClean="0"/>
              <a:t>Pressure and pressure gradients</a:t>
            </a:r>
          </a:p>
          <a:p>
            <a:r>
              <a:rPr lang="en-US" sz="2800" dirty="0" smtClean="0"/>
              <a:t>Cold/Warm fronts</a:t>
            </a:r>
          </a:p>
          <a:p>
            <a:r>
              <a:rPr lang="en-US" sz="2800" dirty="0" smtClean="0"/>
              <a:t>Stationary and occluded fronts</a:t>
            </a:r>
          </a:p>
          <a:p>
            <a:r>
              <a:rPr lang="en-US" sz="2800" dirty="0" smtClean="0"/>
              <a:t>Cyclones/Anti-cyclones</a:t>
            </a:r>
          </a:p>
          <a:p>
            <a:r>
              <a:rPr lang="en-US" sz="2800" dirty="0" err="1" smtClean="0"/>
              <a:t>Coriolis</a:t>
            </a:r>
            <a:r>
              <a:rPr lang="en-US" sz="2800" dirty="0" smtClean="0"/>
              <a:t> effect</a:t>
            </a:r>
          </a:p>
          <a:p>
            <a:r>
              <a:rPr lang="en-US" sz="2800" dirty="0" smtClean="0"/>
              <a:t>Polar and maritime fronts</a:t>
            </a:r>
          </a:p>
          <a:p>
            <a:r>
              <a:rPr lang="en-US" sz="2800" dirty="0" smtClean="0"/>
              <a:t>Lightning</a:t>
            </a:r>
          </a:p>
          <a:p>
            <a:r>
              <a:rPr lang="en-US" sz="2800" dirty="0" smtClean="0"/>
              <a:t>Thunderstorms</a:t>
            </a:r>
          </a:p>
          <a:p>
            <a:r>
              <a:rPr lang="en-US" sz="2800" dirty="0" smtClean="0"/>
              <a:t>Tornadoes</a:t>
            </a:r>
          </a:p>
          <a:p>
            <a:r>
              <a:rPr lang="en-US" sz="2800" dirty="0" smtClean="0"/>
              <a:t>Severe weather</a:t>
            </a:r>
          </a:p>
          <a:p>
            <a:r>
              <a:rPr lang="en-US" sz="2800" dirty="0" smtClean="0"/>
              <a:t>El Niño/La Niña</a:t>
            </a:r>
          </a:p>
          <a:p>
            <a:r>
              <a:rPr lang="en-US" sz="2800" dirty="0" smtClean="0"/>
              <a:t>Jet streams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2347117" cy="70788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 smtClean="0"/>
              <a:t>HUMIDITY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"/>
            <a:ext cx="5638800" cy="598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8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100" y="1536174"/>
            <a:ext cx="6019800" cy="37856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Relative Humidity </a:t>
            </a:r>
            <a:r>
              <a:rPr lang="en-US" sz="2400" dirty="0" smtClean="0"/>
              <a:t>– The ratio of the amount of water vapor in a given volume of air divided by the maximum amount of water vapor that can be held by that air at a given temperature, expressed as a percentage.</a:t>
            </a:r>
          </a:p>
          <a:p>
            <a:endParaRPr lang="en-US" sz="2400" dirty="0"/>
          </a:p>
          <a:p>
            <a:r>
              <a:rPr lang="en-US" sz="2400" b="1" dirty="0" smtClean="0"/>
              <a:t>Absolute Humidity </a:t>
            </a:r>
            <a:r>
              <a:rPr lang="en-US" sz="2400" dirty="0" smtClean="0"/>
              <a:t>– The mass of water vapor in a given volume of air, expressed in a mass per volume metric (e.g. grams per cubic meter (g m</a:t>
            </a:r>
            <a:r>
              <a:rPr lang="en-US" sz="2400" baseline="30000" dirty="0" smtClean="0"/>
              <a:t>-3</a:t>
            </a:r>
            <a:r>
              <a:rPr lang="en-US" sz="2400" dirty="0" smtClean="0"/>
              <a:t>)).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4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92517"/>
            <a:ext cx="3908955" cy="46166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Things you ought to know . . . 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153400" cy="489364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Condensation occurs when moist air cools below its dew point.</a:t>
            </a:r>
          </a:p>
          <a:p>
            <a:endParaRPr lang="en-US" sz="2400" dirty="0"/>
          </a:p>
          <a:p>
            <a:r>
              <a:rPr lang="en-US" sz="2400" dirty="0" smtClean="0"/>
              <a:t>Clouds are visible manifestations of this process.</a:t>
            </a:r>
          </a:p>
          <a:p>
            <a:endParaRPr lang="en-US" sz="2400" dirty="0"/>
          </a:p>
          <a:p>
            <a:r>
              <a:rPr lang="en-US" sz="2400" dirty="0" smtClean="0"/>
              <a:t>Air cools by three ways:  </a:t>
            </a:r>
          </a:p>
          <a:p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1) radiative cooling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2) cool surface contact </a:t>
            </a:r>
          </a:p>
          <a:p>
            <a:r>
              <a:rPr lang="en-US" sz="2400" dirty="0"/>
              <a:t>	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3) rising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6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9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" y="76200"/>
            <a:ext cx="2088905" cy="36933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Cool surface contact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457200"/>
            <a:ext cx="76313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 does the air cool by rising, you ask?</a:t>
            </a:r>
          </a:p>
          <a:p>
            <a:endParaRPr lang="en-US" sz="2000" dirty="0"/>
          </a:p>
          <a:p>
            <a:r>
              <a:rPr lang="en-US" sz="2000" dirty="0" smtClean="0"/>
              <a:t>Most cloud formation and precipitation occur when air cools as it rises. </a:t>
            </a:r>
          </a:p>
          <a:p>
            <a:endParaRPr lang="en-US" sz="2000" dirty="0"/>
          </a:p>
          <a:p>
            <a:r>
              <a:rPr lang="en-US" sz="2000" dirty="0" smtClean="0"/>
              <a:t>This brings us to a few crucial points. One, being lapse rate. </a:t>
            </a:r>
          </a:p>
          <a:p>
            <a:endParaRPr lang="en-US" sz="2000" dirty="0"/>
          </a:p>
          <a:p>
            <a:r>
              <a:rPr lang="en-US" sz="2000" dirty="0" smtClean="0"/>
              <a:t>First, we need to look at our atmosphere.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104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366</Words>
  <Application>Microsoft Office PowerPoint</Application>
  <PresentationFormat>On-screen Show (4:3)</PresentationFormat>
  <Paragraphs>74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Weather and Climate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Atkins</dc:creator>
  <cp:lastModifiedBy>Jeff Atkins</cp:lastModifiedBy>
  <cp:revision>18</cp:revision>
  <dcterms:created xsi:type="dcterms:W3CDTF">2011-10-26T01:41:46Z</dcterms:created>
  <dcterms:modified xsi:type="dcterms:W3CDTF">2018-10-23T15:54:25Z</dcterms:modified>
</cp:coreProperties>
</file>