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4" r:id="rId7"/>
    <p:sldId id="259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pos="404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Meluso" initials="MM" lastIdx="2" clrIdx="0">
    <p:extLst>
      <p:ext uri="{19B8F6BF-5375-455C-9EA6-DF929625EA0E}">
        <p15:presenceInfo xmlns:p15="http://schemas.microsoft.com/office/powerpoint/2012/main" userId="Mike Melu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16" y="72"/>
      </p:cViewPr>
      <p:guideLst>
        <p:guide pos="3840"/>
        <p:guide pos="3940"/>
        <p:guide pos="40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5A465-0343-4D16-A335-CEEB490E802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17E53-4A2F-4B6B-87CC-C5C85E56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does CI/CD mean to you?</a:t>
            </a:r>
          </a:p>
          <a:p>
            <a:r>
              <a:rPr lang="en-US" baseline="0" dirty="0"/>
              <a:t>More agile</a:t>
            </a:r>
          </a:p>
          <a:p>
            <a:r>
              <a:rPr lang="en-US" baseline="0" dirty="0"/>
              <a:t>Testing, results (raw data), analyzed to produce findings, turned into action items, pushed to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7E53-4A2F-4B6B-87CC-C5C85E563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support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17E53-4A2F-4B6B-87CC-C5C85E563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9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1133C"/>
            </a:gs>
            <a:gs pos="61000">
              <a:schemeClr val="accent1">
                <a:lumMod val="20000"/>
                <a:lumOff val="80000"/>
              </a:schemeClr>
            </a:gs>
            <a:gs pos="81000">
              <a:schemeClr val="bg1">
                <a:lumMod val="6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1424-E43C-4C37-9800-1974AB20B971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A871-9227-4D64-A5BB-A8005141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meluso@jhctechnology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elusom/CodePipeli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jenkins.io/" TargetMode="Externa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about-aws/whats-new/2016/11/aws-codepipeline-introduces-aws-cloudformation-deployment-action/" TargetMode="External"/><Relationship Id="rId3" Type="http://schemas.openxmlformats.org/officeDocument/2006/relationships/hyperlink" Target="http://docs.aws.amazon.com/codepipeline/latest/userguide/tutorials-four-stage-pipeline.html" TargetMode="External"/><Relationship Id="rId7" Type="http://schemas.openxmlformats.org/officeDocument/2006/relationships/hyperlink" Target="http://docs.aws.amazon.com/codepipeline/latest/userguide/actions-invoke-lambda-function.html" TargetMode="External"/><Relationship Id="rId2" Type="http://schemas.openxmlformats.org/officeDocument/2006/relationships/hyperlink" Target="https://github.com/melusom/Code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yaneschinger.com/blog/aws-cloudformation-vs-terraform/" TargetMode="External"/><Relationship Id="rId5" Type="http://schemas.openxmlformats.org/officeDocument/2006/relationships/hyperlink" Target="http://docs.aws.amazon.com/codecommit/latest/userguide/welcome.html" TargetMode="External"/><Relationship Id="rId4" Type="http://schemas.openxmlformats.org/officeDocument/2006/relationships/hyperlink" Target="https://jenkins.io/doc/book/getting-started/" TargetMode="External"/><Relationship Id="rId9" Type="http://schemas.openxmlformats.org/officeDocument/2006/relationships/hyperlink" Target="https://aws.amazon.com/blogs/devops/building-continuous-deployment-on-aws-with-aws-codepipeline-jenkins-and-aws-elastic-beanstal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996332"/>
            <a:ext cx="3789988" cy="4535559"/>
          </a:xfrm>
          <a:prstGeom prst="rect">
            <a:avLst/>
          </a:prstGeom>
        </p:spPr>
      </p:pic>
      <p:sp>
        <p:nvSpPr>
          <p:cNvPr id="9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282511"/>
            <a:ext cx="4948428" cy="2651200"/>
          </a:xfrm>
        </p:spPr>
        <p:txBody>
          <a:bodyPr anchor="t"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sz="4600" dirty="0">
                <a:solidFill>
                  <a:schemeClr val="bg1"/>
                </a:solidFill>
              </a:rPr>
              <a:t>Continuous Integration and Continuous Delivery using AWS </a:t>
            </a:r>
            <a:r>
              <a:rPr lang="en-US" sz="4600" dirty="0" err="1">
                <a:solidFill>
                  <a:schemeClr val="bg1"/>
                </a:solidFill>
              </a:rPr>
              <a:t>CodePipeline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1" y="4669667"/>
            <a:ext cx="5237141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sz="1700" dirty="0">
                <a:solidFill>
                  <a:schemeClr val="bg1"/>
                </a:solidFill>
              </a:rPr>
              <a:t>Prepared by: </a:t>
            </a:r>
          </a:p>
          <a:p>
            <a:pPr algn="l">
              <a:lnSpc>
                <a:spcPct val="70000"/>
              </a:lnSpc>
            </a:pPr>
            <a:r>
              <a:rPr lang="en-US" sz="1700" dirty="0">
                <a:solidFill>
                  <a:schemeClr val="bg1"/>
                </a:solidFill>
              </a:rPr>
              <a:t>Michael Meluso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  <a:hlinkClick r:id="rId3"/>
              </a:rPr>
              <a:t>mmeluso@jhctechnology.com</a:t>
            </a:r>
            <a:endParaRPr lang="en-US" sz="1700" dirty="0">
              <a:solidFill>
                <a:schemeClr val="bg1"/>
              </a:solidFill>
            </a:endParaRPr>
          </a:p>
          <a:p>
            <a:pPr algn="l">
              <a:lnSpc>
                <a:spcPct val="70000"/>
              </a:lnSpc>
            </a:pPr>
            <a:r>
              <a:rPr lang="en-US" sz="1700" dirty="0">
                <a:solidFill>
                  <a:schemeClr val="bg1"/>
                </a:solidFill>
              </a:rPr>
              <a:t>GitHub: </a:t>
            </a:r>
            <a:r>
              <a:rPr lang="en-US" sz="1700" dirty="0">
                <a:solidFill>
                  <a:schemeClr val="bg1"/>
                </a:solidFill>
                <a:hlinkClick r:id="rId4"/>
              </a:rPr>
              <a:t>https://github.com/melusom/CodePipeline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68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410"/>
    </mc:Choice>
    <mc:Fallback>
      <p:transition spd="slow" advTm="1064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1133C"/>
            </a:gs>
            <a:gs pos="53000">
              <a:schemeClr val="accent1">
                <a:lumMod val="20000"/>
                <a:lumOff val="80000"/>
              </a:schemeClr>
            </a:gs>
            <a:gs pos="81000">
              <a:schemeClr val="bg1">
                <a:lumMod val="6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picasystem.com/wp-content/uploads/2016/06/Continuous-Integra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3015397"/>
            <a:ext cx="4296585" cy="21590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Continuous Integration/Delivery?</a:t>
            </a:r>
          </a:p>
        </p:txBody>
      </p:sp>
      <p:sp>
        <p:nvSpPr>
          <p:cNvPr id="9" name="Flowchart: Manual Input 8"/>
          <p:cNvSpPr/>
          <p:nvPr/>
        </p:nvSpPr>
        <p:spPr>
          <a:xfrm rot="5400000">
            <a:off x="1378323" y="389964"/>
            <a:ext cx="5089712" cy="7846359"/>
          </a:xfrm>
          <a:prstGeom prst="flowChartManualInput">
            <a:avLst/>
          </a:prstGeom>
          <a:solidFill>
            <a:srgbClr val="212325"/>
          </a:solidFill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change in </a:t>
            </a:r>
            <a:r>
              <a:rPr lang="en-US" sz="3200" i="1" dirty="0">
                <a:solidFill>
                  <a:schemeClr val="bg1"/>
                </a:solidFill>
              </a:rPr>
              <a:t>culture and practices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Break your large, infrequent code changes into smaller, more frequent changes</a:t>
            </a:r>
            <a:endParaRPr lang="en-US" sz="3200" i="1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Continuous </a:t>
            </a:r>
            <a:r>
              <a:rPr lang="en-US" sz="3200" b="1" dirty="0">
                <a:solidFill>
                  <a:schemeClr val="bg1"/>
                </a:solidFill>
              </a:rPr>
              <a:t>testing, </a:t>
            </a:r>
            <a:r>
              <a:rPr lang="en-US" sz="3200" dirty="0">
                <a:solidFill>
                  <a:schemeClr val="bg1"/>
                </a:solidFill>
              </a:rPr>
              <a:t>continuous</a:t>
            </a:r>
            <a:r>
              <a:rPr lang="en-US" sz="3200" b="1" dirty="0">
                <a:solidFill>
                  <a:schemeClr val="bg1"/>
                </a:solidFill>
              </a:rPr>
              <a:t> feedback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86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270"/>
    </mc:Choice>
    <mc:Fallback>
      <p:transition spd="slow" advTm="183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What?</a:t>
            </a:r>
          </a:p>
        </p:txBody>
      </p:sp>
      <p:pic>
        <p:nvPicPr>
          <p:cNvPr id="1026" name="Picture 2" descr="Continuous Integration and Continuous Deliv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161947"/>
            <a:ext cx="10515600" cy="223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1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662"/>
    </mc:Choice>
    <mc:Fallback>
      <p:transition spd="slow" advTm="1226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tool – jobs triggered manually or event-driven</a:t>
            </a:r>
          </a:p>
          <a:p>
            <a:r>
              <a:rPr lang="en-US" dirty="0"/>
              <a:t>Open source, available for free - </a:t>
            </a:r>
            <a:r>
              <a:rPr lang="en-US" dirty="0">
                <a:hlinkClick r:id="rId3"/>
              </a:rPr>
              <a:t>jenkins.io</a:t>
            </a:r>
            <a:endParaRPr lang="en-US" dirty="0"/>
          </a:p>
          <a:p>
            <a:r>
              <a:rPr lang="en-US" dirty="0"/>
              <a:t>Build and test, highly extendable</a:t>
            </a:r>
          </a:p>
          <a:p>
            <a:r>
              <a:rPr lang="en-US" dirty="0"/>
              <a:t>Other flavors available, as well as other CI solutions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5" y="365125"/>
            <a:ext cx="1698625" cy="23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awsmp-logos/00-Cloudbees-8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3779409"/>
            <a:ext cx="1961263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orkablehr.s3.amazonaws.com/uploads/account/logo/11901/large_Mascot-fullcolor-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53" y="3938670"/>
            <a:ext cx="1989336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ircleci.com/circleci-logo-stacked-f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06" y="4460051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ithub-jobs.s3.amazonaws.com/088c0ec8-4e7c-11e6-89fd-14199a54d62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21" y="3938670"/>
            <a:ext cx="2623495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olano c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15" y="4575258"/>
            <a:ext cx="2402787" cy="14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844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03"/>
    </mc:Choice>
    <mc:Fallback>
      <p:transition spd="slow" advTm="22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Need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90850" cy="4351338"/>
          </a:xfrm>
        </p:spPr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00575" y="1844675"/>
            <a:ext cx="2990850" cy="4351338"/>
          </a:xfrm>
        </p:spPr>
        <p:txBody>
          <a:bodyPr/>
          <a:lstStyle/>
          <a:p>
            <a:r>
              <a:rPr lang="en-US" dirty="0"/>
              <a:t>Jenkins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62950" y="1844675"/>
            <a:ext cx="299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AWS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2" descr="https://jenkins.io/images/226px-Jenkin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7" y="2828791"/>
            <a:ext cx="1698625" cy="23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jitpack.io/w/img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3" y="2492375"/>
            <a:ext cx="2912307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0.awsstatic.com/product-marketing/CodeCommit/CodeCommit_Benefit_Manag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52850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38350" y="4079229"/>
            <a:ext cx="244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AWS</a:t>
            </a:r>
            <a:r>
              <a:rPr lang="en-US" dirty="0"/>
              <a:t> </a:t>
            </a:r>
            <a:r>
              <a:rPr lang="en-US" sz="2400" dirty="0" err="1"/>
              <a:t>CodeCommit</a:t>
            </a:r>
            <a:endParaRPr lang="en-US" dirty="0"/>
          </a:p>
        </p:txBody>
      </p:sp>
      <p:pic>
        <p:nvPicPr>
          <p:cNvPr id="3078" name="Picture 6" descr="http://www.iperiusbackup.net/wp-content/uploads/2014/11/amazon-s3-logo-150x1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21" y="4810899"/>
            <a:ext cx="14287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258300" y="3890455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AWS</a:t>
            </a:r>
            <a:r>
              <a:rPr lang="en-US" dirty="0"/>
              <a:t> </a:t>
            </a:r>
            <a:r>
              <a:rPr lang="en-US" sz="2400" dirty="0" err="1"/>
              <a:t>CodePipeline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341" y="3581038"/>
            <a:ext cx="832594" cy="9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264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Repo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840773" y="1105471"/>
            <a:ext cx="10492715" cy="517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3348" y="1110684"/>
            <a:ext cx="2618030" cy="901804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461378" y="1110684"/>
            <a:ext cx="2615456" cy="901804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76834" y="1110684"/>
            <a:ext cx="2618030" cy="901804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94864" y="1110684"/>
            <a:ext cx="2615456" cy="901804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43348" y="2012488"/>
            <a:ext cx="2618030" cy="1313611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61378" y="2012488"/>
            <a:ext cx="2615456" cy="1313611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076834" y="2012488"/>
            <a:ext cx="2618030" cy="1313611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694864" y="2012488"/>
            <a:ext cx="2615456" cy="1313611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43348" y="3326099"/>
            <a:ext cx="2618030" cy="904411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61378" y="3326099"/>
            <a:ext cx="2615456" cy="904411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76834" y="3326099"/>
            <a:ext cx="2618030" cy="904411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694864" y="3326099"/>
            <a:ext cx="2615456" cy="904411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843348" y="4230510"/>
            <a:ext cx="2618030" cy="901804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461378" y="4230510"/>
            <a:ext cx="2615456" cy="901804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076834" y="4230510"/>
            <a:ext cx="2618030" cy="901804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694864" y="4230510"/>
            <a:ext cx="2615456" cy="901804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43348" y="5132314"/>
            <a:ext cx="2618030" cy="106861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461378" y="5132314"/>
            <a:ext cx="2615456" cy="106861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076834" y="5132314"/>
            <a:ext cx="2618030" cy="106861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8694864" y="5132314"/>
            <a:ext cx="2615456" cy="106861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461378" y="1102865"/>
            <a:ext cx="0" cy="510588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6076834" y="1102865"/>
            <a:ext cx="0" cy="510588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8694864" y="1102865"/>
            <a:ext cx="0" cy="510588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838199" y="2012488"/>
            <a:ext cx="10479844" cy="0"/>
          </a:xfrm>
          <a:prstGeom prst="line">
            <a:avLst/>
          </a:prstGeom>
          <a:noFill/>
          <a:ln w="238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838199" y="3326099"/>
            <a:ext cx="10479844" cy="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838199" y="4230510"/>
            <a:ext cx="10479844" cy="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838199" y="5132314"/>
            <a:ext cx="10479844" cy="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43348" y="1102865"/>
            <a:ext cx="0" cy="510588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11310320" y="1102865"/>
            <a:ext cx="0" cy="510588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838199" y="1110684"/>
            <a:ext cx="10479844" cy="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838199" y="6200926"/>
            <a:ext cx="10479844" cy="0"/>
          </a:xfrm>
          <a:prstGeom prst="line">
            <a:avLst/>
          </a:prstGeom>
          <a:noFill/>
          <a:ln w="793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918150" y="1433874"/>
            <a:ext cx="17418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CodeCommit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1001824" y="2309501"/>
            <a:ext cx="2435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Per-user/month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pricing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9876453" y="2359136"/>
            <a:ext cx="256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$0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4364946" y="3615406"/>
            <a:ext cx="818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Unlimited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6272478" y="3615406"/>
            <a:ext cx="22554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 GB/user incl., $0.06/GB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 after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8440012" y="3615406"/>
            <a:ext cx="172476" cy="31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8779072" y="3615406"/>
            <a:ext cx="25254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$0.023 per GB/month for first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 TB (first GB free)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6220615" y="4332520"/>
            <a:ext cx="23223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2,000/user/month incl.,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$0.001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request after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8973111" y="4307640"/>
            <a:ext cx="20589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$0.005 per 1,000 PUTs,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en-US" sz="1600" dirty="0">
                <a:solidFill>
                  <a:srgbClr val="000000"/>
                </a:solidFill>
                <a:latin typeface="+mn-lt"/>
              </a:rPr>
              <a:t>$0.004 per 10,000 GETs, </a:t>
            </a:r>
            <a:endParaRPr lang="en-US" altLang="en-US" sz="1600" dirty="0"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DELETES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free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8787538" y="5181835"/>
            <a:ext cx="249940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AWS command line interface,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GUI, at-rest and in-transit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encryption, 11 9’s durability,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b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9’s availability, AWS events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1304827" y="3592821"/>
            <a:ext cx="20784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Data storage pricing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0" name="Rectangle 49"/>
          <p:cNvSpPr>
            <a:spLocks noChangeArrowheads="1"/>
          </p:cNvSpPr>
          <p:nvPr/>
        </p:nvSpPr>
        <p:spPr bwMode="auto">
          <a:xfrm>
            <a:off x="6328419" y="2357591"/>
            <a:ext cx="2013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$1/user (first 5 free)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3677849" y="2069540"/>
            <a:ext cx="20887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Public: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Free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Individual: $7</a:t>
            </a:r>
            <a:endParaRPr kumimoji="0" lang="en-US" altLang="en-US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aseline="0" dirty="0"/>
              <a:t>Organizations:</a:t>
            </a:r>
            <a:r>
              <a:rPr lang="en-US" altLang="en-US" sz="1400" dirty="0"/>
              <a:t> $25 first 5, </a:t>
            </a:r>
            <a:br>
              <a:rPr lang="en-US" altLang="en-US" sz="1400" dirty="0"/>
            </a:br>
            <a:r>
              <a:rPr lang="en-US" altLang="en-US" sz="1400" dirty="0"/>
              <a:t>      $9/user after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Enterprise</a:t>
            </a:r>
            <a:r>
              <a:rPr lang="en-US" altLang="en-US" sz="1400" dirty="0"/>
              <a:t>: $25/user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      10 packs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" name="Picture 2" descr="https://jitpack.io/w/img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35" y="1145610"/>
            <a:ext cx="1846335" cy="7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https://d0.awsstatic.com/product-marketing/CodeCommit/CodeCommit_Benefit_Manag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22" y="1122265"/>
            <a:ext cx="108436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http://www.iperiusbackup.net/wp-content/uploads/2014/11/amazon-s3-logo-150x1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71" y="1145610"/>
            <a:ext cx="1005418" cy="7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Explosion 1 104"/>
          <p:cNvSpPr/>
          <p:nvPr/>
        </p:nvSpPr>
        <p:spPr>
          <a:xfrm>
            <a:off x="9199845" y="118410"/>
            <a:ext cx="1763015" cy="140759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cost</a:t>
            </a:r>
          </a:p>
        </p:txBody>
      </p:sp>
      <p:sp>
        <p:nvSpPr>
          <p:cNvPr id="106" name="Explosion 1 105"/>
          <p:cNvSpPr/>
          <p:nvPr/>
        </p:nvSpPr>
        <p:spPr>
          <a:xfrm>
            <a:off x="4438719" y="148710"/>
            <a:ext cx="1814523" cy="1346997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 standard</a:t>
            </a:r>
          </a:p>
        </p:txBody>
      </p:sp>
      <p:sp>
        <p:nvSpPr>
          <p:cNvPr id="107" name="Explosion 1 106"/>
          <p:cNvSpPr/>
          <p:nvPr/>
        </p:nvSpPr>
        <p:spPr>
          <a:xfrm>
            <a:off x="6313223" y="110116"/>
            <a:ext cx="2630368" cy="1542999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cost, fully featured</a:t>
            </a:r>
          </a:p>
        </p:txBody>
      </p:sp>
      <p:sp>
        <p:nvSpPr>
          <p:cNvPr id="108" name="Rectangle 40"/>
          <p:cNvSpPr>
            <a:spLocks noChangeArrowheads="1"/>
          </p:cNvSpPr>
          <p:nvPr/>
        </p:nvSpPr>
        <p:spPr bwMode="auto">
          <a:xfrm>
            <a:off x="1741398" y="4436100"/>
            <a:ext cx="161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Request pricing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9" name="Rectangle 40"/>
          <p:cNvSpPr>
            <a:spLocks noChangeArrowheads="1"/>
          </p:cNvSpPr>
          <p:nvPr/>
        </p:nvSpPr>
        <p:spPr bwMode="auto">
          <a:xfrm>
            <a:off x="1995089" y="5387753"/>
            <a:ext cx="13288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Capabilities</a:t>
            </a:r>
          </a:p>
        </p:txBody>
      </p:sp>
      <p:sp>
        <p:nvSpPr>
          <p:cNvPr id="110" name="Rectangle 52"/>
          <p:cNvSpPr>
            <a:spLocks noChangeArrowheads="1"/>
          </p:cNvSpPr>
          <p:nvPr/>
        </p:nvSpPr>
        <p:spPr bwMode="auto">
          <a:xfrm>
            <a:off x="4310371" y="4498670"/>
            <a:ext cx="818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Unlimited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1" name="Rectangle 85"/>
          <p:cNvSpPr>
            <a:spLocks noChangeArrowheads="1"/>
          </p:cNvSpPr>
          <p:nvPr/>
        </p:nvSpPr>
        <p:spPr bwMode="auto">
          <a:xfrm>
            <a:off x="3534861" y="5190139"/>
            <a:ext cx="247707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-compatible, GUI,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in-transit encryption,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n-lt"/>
              </a:rPr>
              <a:t>third-party integrations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2" name="Rectangle 85"/>
          <p:cNvSpPr>
            <a:spLocks noChangeArrowheads="1"/>
          </p:cNvSpPr>
          <p:nvPr/>
        </p:nvSpPr>
        <p:spPr bwMode="auto">
          <a:xfrm>
            <a:off x="6141738" y="5182978"/>
            <a:ext cx="239572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Git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-compatible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GUI, at-rest and in-transit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encryption, 11 9’s durability,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b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9’s availability, AWS events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5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3" grpId="0"/>
      <p:bldP spid="56" grpId="0"/>
      <p:bldP spid="57" grpId="0"/>
      <p:bldP spid="65" grpId="0"/>
      <p:bldP spid="69" grpId="0"/>
      <p:bldP spid="89" grpId="0"/>
      <p:bldP spid="99" grpId="0"/>
      <p:bldP spid="100" grpId="0"/>
      <p:bldP spid="101" grpId="0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128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0067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This Demo on </a:t>
            </a:r>
            <a:r>
              <a:rPr lang="en-US" dirty="0" err="1">
                <a:hlinkClick r:id="rId2"/>
              </a:rPr>
              <a:t>GitHib</a:t>
            </a:r>
            <a:endParaRPr lang="en-US" dirty="0"/>
          </a:p>
          <a:p>
            <a:r>
              <a:rPr lang="en-US" dirty="0">
                <a:hlinkClick r:id="rId3"/>
              </a:rPr>
              <a:t>AWS </a:t>
            </a:r>
            <a:r>
              <a:rPr lang="en-US" dirty="0" err="1">
                <a:hlinkClick r:id="rId3"/>
              </a:rPr>
              <a:t>CodePipeline</a:t>
            </a:r>
            <a:r>
              <a:rPr lang="en-US" dirty="0">
                <a:hlinkClick r:id="rId3"/>
              </a:rPr>
              <a:t> Tutorial</a:t>
            </a:r>
            <a:endParaRPr lang="en-US" dirty="0"/>
          </a:p>
          <a:p>
            <a:r>
              <a:rPr lang="en-US" dirty="0">
                <a:hlinkClick r:id="rId4"/>
              </a:rPr>
              <a:t>Jenkins</a:t>
            </a:r>
            <a:endParaRPr lang="en-US" dirty="0"/>
          </a:p>
          <a:p>
            <a:r>
              <a:rPr lang="en-US" dirty="0">
                <a:hlinkClick r:id="rId5"/>
              </a:rPr>
              <a:t>AWS </a:t>
            </a:r>
            <a:r>
              <a:rPr lang="en-US" dirty="0" err="1">
                <a:hlinkClick r:id="rId5"/>
              </a:rPr>
              <a:t>CodeCommit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418" y="1829009"/>
            <a:ext cx="519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CloudFormation vs Terraform</a:t>
            </a:r>
            <a:endParaRPr lang="en-US" dirty="0"/>
          </a:p>
          <a:p>
            <a:r>
              <a:rPr lang="en-US" dirty="0">
                <a:hlinkClick r:id="rId7"/>
              </a:rPr>
              <a:t>Custom </a:t>
            </a:r>
            <a:r>
              <a:rPr lang="en-US" dirty="0" err="1">
                <a:hlinkClick r:id="rId7"/>
              </a:rPr>
              <a:t>CodePipeline</a:t>
            </a:r>
            <a:r>
              <a:rPr lang="en-US" dirty="0">
                <a:hlinkClick r:id="rId7"/>
              </a:rPr>
              <a:t> Actions with AWS Lambda </a:t>
            </a:r>
            <a:endParaRPr lang="en-US" dirty="0"/>
          </a:p>
          <a:p>
            <a:r>
              <a:rPr lang="en-US" dirty="0">
                <a:hlinkClick r:id="rId8"/>
              </a:rPr>
              <a:t>CloudFormation Deployment with </a:t>
            </a:r>
            <a:r>
              <a:rPr lang="en-US" dirty="0" err="1">
                <a:hlinkClick r:id="rId8"/>
              </a:rPr>
              <a:t>CodePipeline</a:t>
            </a:r>
            <a:endParaRPr lang="en-US" dirty="0"/>
          </a:p>
          <a:p>
            <a:r>
              <a:rPr lang="en-US" dirty="0" err="1">
                <a:hlinkClick r:id="rId9"/>
              </a:rPr>
              <a:t>CodePipeline</a:t>
            </a:r>
            <a:r>
              <a:rPr lang="en-US" dirty="0">
                <a:hlinkClick r:id="rId9"/>
              </a:rPr>
              <a:t> and Jenkins Walkthrough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51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|21.2|68.8|1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E75B5"/>
      </a:dk2>
      <a:lt2>
        <a:srgbClr val="D0E2F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060B0A5D080740A9F4EE47517AAAB3" ma:contentTypeVersion="2" ma:contentTypeDescription="Create a new document." ma:contentTypeScope="" ma:versionID="29d381cfddc97a8c65728d8db798fb6a">
  <xsd:schema xmlns:xsd="http://www.w3.org/2001/XMLSchema" xmlns:xs="http://www.w3.org/2001/XMLSchema" xmlns:p="http://schemas.microsoft.com/office/2006/metadata/properties" xmlns:ns2="bcd79c4f-5622-4bcd-b7b8-c9cd2813844e" targetNamespace="http://schemas.microsoft.com/office/2006/metadata/properties" ma:root="true" ma:fieldsID="48fb1424b0282fd9621864f8c17dc669" ns2:_="">
    <xsd:import namespace="bcd79c4f-5622-4bcd-b7b8-c9cd281384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79c4f-5622-4bcd-b7b8-c9cd281384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5F58E1-9488-414F-A24D-12A1FAC37778}">
  <ds:schemaRefs>
    <ds:schemaRef ds:uri="bcd79c4f-5622-4bcd-b7b8-c9cd2813844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321989A-4148-49E6-903F-350826CDD1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861E04-91A0-4188-BCA8-D4C7A8828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79c4f-5622-4bcd-b7b8-c9cd281384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247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Continuous Integration and Continuous Delivery using AWS CodePipeline</vt:lpstr>
      <vt:lpstr>What is Continuous Integration/Delivery?</vt:lpstr>
      <vt:lpstr>Continuous What?</vt:lpstr>
      <vt:lpstr>What is Jenkins?</vt:lpstr>
      <vt:lpstr>What You’ll Need</vt:lpstr>
      <vt:lpstr>Choosing a Repo</vt:lpstr>
      <vt:lpstr>Demo</vt:lpstr>
      <vt:lpstr>Where to 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Usage Alerts for EBS Volumes</dc:title>
  <dc:creator>Michael Meluso</dc:creator>
  <cp:lastModifiedBy>Mike Meluso</cp:lastModifiedBy>
  <cp:revision>53</cp:revision>
  <dcterms:created xsi:type="dcterms:W3CDTF">2016-08-16T19:05:37Z</dcterms:created>
  <dcterms:modified xsi:type="dcterms:W3CDTF">2017-03-01T07:11:36Z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0x01010079060B0A5D080740A9F4EE47517AAAB3</vt:lpwstr>
  </property>
</Properties>
</file>