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b7739874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b7739874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b7739874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b7739874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b7739874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b7739874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b7739874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b7739874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Impact of Gender &amp; Education on Income in DS &amp; ML</a:t>
            </a:r>
            <a:endParaRPr sz="39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 Atkins - October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116475" y="8789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475" y="2490589"/>
            <a:ext cx="4511325" cy="16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157" y="709975"/>
            <a:ext cx="3927329" cy="413308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4116479" y="15056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- Salary vs. Gender &amp; Salary vs. Education Box Plots</a:t>
            </a:r>
            <a:br>
              <a:rPr i="1" lang="en"/>
            </a:br>
            <a:r>
              <a:rPr i="1" lang="en"/>
              <a:t>- Descriptive Statistics </a:t>
            </a:r>
            <a:br>
              <a:rPr i="1" lang="en"/>
            </a:br>
            <a:r>
              <a:rPr i="1" lang="en"/>
              <a:t>- Preliminary Data Analysis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Male and Female Salaries in DS &amp; ML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600" y="742775"/>
            <a:ext cx="4145625" cy="26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Two-Sample t-Test &amp; Bootstrapping</a:t>
            </a:r>
            <a:endParaRPr i="1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576459" y="3542444"/>
            <a:ext cx="7534615" cy="1240307"/>
            <a:chOff x="576450" y="3542175"/>
            <a:chExt cx="5887338" cy="918950"/>
          </a:xfrm>
        </p:grpSpPr>
        <p:pic>
          <p:nvPicPr>
            <p:cNvPr id="104" name="Google Shape;10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450" y="3542175"/>
              <a:ext cx="5867141" cy="459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6450" y="4001650"/>
              <a:ext cx="5887338" cy="459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172" y="855300"/>
            <a:ext cx="5002801" cy="26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Education on Income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ANOVA, Bootstrapping, &amp; Estimating the Difference Between the Means</a:t>
            </a:r>
            <a:endParaRPr i="1"/>
          </a:p>
        </p:txBody>
      </p:sp>
      <p:grpSp>
        <p:nvGrpSpPr>
          <p:cNvPr id="113" name="Google Shape;113;p16"/>
          <p:cNvGrpSpPr/>
          <p:nvPr/>
        </p:nvGrpSpPr>
        <p:grpSpPr>
          <a:xfrm>
            <a:off x="616563" y="3631150"/>
            <a:ext cx="7910887" cy="1101000"/>
            <a:chOff x="616563" y="3631150"/>
            <a:chExt cx="7910887" cy="1101000"/>
          </a:xfrm>
        </p:grpSpPr>
        <p:pic>
          <p:nvPicPr>
            <p:cNvPr id="114" name="Google Shape;114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6563" y="3631150"/>
              <a:ext cx="7910887" cy="55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6"/>
            <p:cNvPicPr preferRelativeResize="0"/>
            <p:nvPr/>
          </p:nvPicPr>
          <p:blipFill rotWithShape="1">
            <a:blip r:embed="rId5">
              <a:alphaModFix/>
            </a:blip>
            <a:srcRect b="0" l="190" r="-190" t="0"/>
            <a:stretch/>
          </p:blipFill>
          <p:spPr>
            <a:xfrm>
              <a:off x="630936" y="4181650"/>
              <a:ext cx="7589046" cy="550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Difference Between Salaries of Males and Females in DS &amp; ML: 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i="1" lang="en"/>
              <a:t>Males earn approximately $12,772.14 more on average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Average Salary Increases for Education Tiers Surpassing a Bachelor’s Degree: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i="1" lang="en"/>
              <a:t>Bachelor’s Degree to Master’s degree: </a:t>
            </a:r>
            <a:r>
              <a:rPr i="1" lang="en"/>
              <a:t>$13,740.45 approximate pay increase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en"/>
              <a:t>Bachelor’s Degree to PhD: $30,785.89 approximate pay increase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6886575" y="1651000"/>
            <a:ext cx="1295230" cy="20391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