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66" r:id="rId2"/>
    <p:sldId id="267" r:id="rId3"/>
    <p:sldId id="268" r:id="rId4"/>
  </p:sldIdLst>
  <p:sldSz cx="9144000" cy="5143500" type="screen16x9"/>
  <p:notesSz cx="6858000" cy="9144000"/>
  <p:embeddedFontLst>
    <p:embeddedFont>
      <p:font typeface="Lato" panose="020B0604020202020204" charset="0"/>
      <p:regular r:id="rId6"/>
      <p:bold r:id="rId7"/>
      <p:italic r:id="rId8"/>
      <p:boldItalic r:id="rId9"/>
    </p:embeddedFont>
    <p:embeddedFont>
      <p:font typeface="Raleway"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6F1148-596F-4462-B1DD-51A04FC583CE}">
  <a:tblStyle styleId="{386F1148-596F-4462-B1DD-51A04FC583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054" autoAdjust="0"/>
  </p:normalViewPr>
  <p:slideViewPr>
    <p:cSldViewPr snapToGrid="0">
      <p:cViewPr varScale="1">
        <p:scale>
          <a:sx n="53" d="100"/>
          <a:sy n="53" d="100"/>
        </p:scale>
        <p:origin x="166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6eb5658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6eb5658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zh-CN"/>
              <a:t>Term frequency depends on the frequency of a word in the current article.</a:t>
            </a:r>
            <a:endParaRPr/>
          </a:p>
          <a:p>
            <a:pPr marL="457200" lvl="0" indent="-298450" algn="l" rtl="0">
              <a:spcBef>
                <a:spcPts val="0"/>
              </a:spcBef>
              <a:spcAft>
                <a:spcPts val="0"/>
              </a:spcAft>
              <a:buSzPts val="1100"/>
              <a:buChar char="-"/>
            </a:pPr>
            <a:r>
              <a:rPr lang="zh-CN"/>
              <a:t>Use sklearn’s TfidfVectorizer to get the word representation of the data</a:t>
            </a:r>
            <a:endParaRPr/>
          </a:p>
          <a:p>
            <a:pPr marL="457200" lvl="0" indent="-298450" algn="l" rtl="0">
              <a:spcBef>
                <a:spcPts val="0"/>
              </a:spcBef>
              <a:spcAft>
                <a:spcPts val="0"/>
              </a:spcAft>
              <a:buSzPts val="1100"/>
              <a:buChar char="-"/>
            </a:pPr>
            <a:r>
              <a:rPr lang="zh-CN"/>
              <a:t>Combined title and text of article as they are related</a:t>
            </a:r>
            <a:endParaRPr/>
          </a:p>
          <a:p>
            <a:pPr marL="457200" lvl="0" indent="-298450" algn="l" rtl="0">
              <a:spcBef>
                <a:spcPts val="0"/>
              </a:spcBef>
              <a:spcAft>
                <a:spcPts val="0"/>
              </a:spcAft>
              <a:buSzPts val="1100"/>
              <a:buChar char="-"/>
            </a:pPr>
            <a:r>
              <a:rPr lang="zh-CN"/>
              <a:t>Each cell represents the frequency of the corresponding word in the article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6eb5658d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6eb5658d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zh-CN" sz="1050">
                <a:solidFill>
                  <a:schemeClr val="dk1"/>
                </a:solidFill>
                <a:highlight>
                  <a:srgbClr val="FFFFFF"/>
                </a:highlight>
              </a:rPr>
              <a:t>Using TF is problematic because words that are frequent but not necessarily useful (e.g. the) will have a high score. TF-IDF, combines TF and IDF, which measures the how rare a word is across articles to solve the limitation.</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zh-CN" sz="1050">
                <a:solidFill>
                  <a:schemeClr val="dk1"/>
                </a:solidFill>
                <a:highlight>
                  <a:srgbClr val="FFFFFF"/>
                </a:highlight>
              </a:rPr>
              <a:t>Uses the same model as TF (</a:t>
            </a:r>
            <a:r>
              <a:rPr lang="zh-CN">
                <a:solidFill>
                  <a:schemeClr val="dk1"/>
                </a:solidFill>
              </a:rPr>
              <a:t>TfidfVectorizer) with is_idf parameter set to true</a:t>
            </a:r>
            <a:endParaRPr>
              <a:solidFill>
                <a:schemeClr val="dk1"/>
              </a:solidFill>
            </a:endParaRPr>
          </a:p>
          <a:p>
            <a:pPr marL="457200" lvl="0" indent="-298450" algn="l" rtl="0">
              <a:spcBef>
                <a:spcPts val="0"/>
              </a:spcBef>
              <a:spcAft>
                <a:spcPts val="0"/>
              </a:spcAft>
              <a:buClr>
                <a:schemeClr val="dk1"/>
              </a:buClr>
              <a:buSzPts val="1100"/>
              <a:buChar char="-"/>
            </a:pPr>
            <a:r>
              <a:rPr lang="zh-CN">
                <a:solidFill>
                  <a:schemeClr val="dk1"/>
                </a:solidFill>
              </a:rPr>
              <a:t>If the features being represented are quite different, vectorize them separately</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6eb5658d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6eb5658d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zh-CN" sz="1050">
                <a:solidFill>
                  <a:schemeClr val="dk1"/>
                </a:solidFill>
                <a:highlight>
                  <a:srgbClr val="FFFFFF"/>
                </a:highlight>
              </a:rPr>
              <a:t>Word embedding techniques represents each word as a vector, in such a way that the context of the word is captured by that representation. That is, vector representation of words that are used in similar ways (e.g. mother, and father) are closer in the vector space.</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zh-CN" sz="1050">
                <a:solidFill>
                  <a:schemeClr val="dk1"/>
                </a:solidFill>
                <a:highlight>
                  <a:srgbClr val="FFFFFF"/>
                </a:highlight>
              </a:rPr>
              <a:t>Some of the most popular word embedding techniques include: Word2Vec and GloVe. will discuss Word2Vec using a pre-trained model on Google news dataset (why? we don’t have enough data to train the model)</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zh-CN" sz="1050">
                <a:solidFill>
                  <a:schemeClr val="dk1"/>
                </a:solidFill>
                <a:highlight>
                  <a:srgbClr val="FFFFFF"/>
                </a:highlight>
              </a:rPr>
              <a:t>We get word embeddings for each article (300 by #of words in article)</a:t>
            </a:r>
            <a:endParaRPr sz="1050">
              <a:solidFill>
                <a:schemeClr val="dk1"/>
              </a:solidFill>
              <a:highlight>
                <a:srgbClr val="FFFFFF"/>
              </a:highlight>
            </a:endParaRPr>
          </a:p>
          <a:p>
            <a:pPr marL="457200" lvl="0" indent="-295275" algn="l" rtl="0">
              <a:spcBef>
                <a:spcPts val="0"/>
              </a:spcBef>
              <a:spcAft>
                <a:spcPts val="0"/>
              </a:spcAft>
              <a:buClr>
                <a:schemeClr val="dk1"/>
              </a:buClr>
              <a:buSzPts val="1050"/>
              <a:buChar char="-"/>
            </a:pPr>
            <a:r>
              <a:rPr lang="zh-CN" sz="1050">
                <a:solidFill>
                  <a:schemeClr val="dk1"/>
                </a:solidFill>
                <a:highlight>
                  <a:srgbClr val="FFFFFF"/>
                </a:highlight>
              </a:rPr>
              <a:t>To get the representation of article, average over word vectors of article</a:t>
            </a:r>
            <a:endParaRPr sz="10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742300" y="12800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Advance text processing - TF</a:t>
            </a:r>
            <a:endParaRPr/>
          </a:p>
        </p:txBody>
      </p:sp>
      <p:pic>
        <p:nvPicPr>
          <p:cNvPr id="160" name="Google Shape;160;p23"/>
          <p:cNvPicPr preferRelativeResize="0"/>
          <p:nvPr/>
        </p:nvPicPr>
        <p:blipFill>
          <a:blip r:embed="rId5">
            <a:alphaModFix/>
          </a:blip>
          <a:stretch>
            <a:fillRect/>
          </a:stretch>
        </p:blipFill>
        <p:spPr>
          <a:xfrm>
            <a:off x="345300" y="2186275"/>
            <a:ext cx="6405776" cy="2799450"/>
          </a:xfrm>
          <a:prstGeom prst="rect">
            <a:avLst/>
          </a:prstGeom>
          <a:noFill/>
          <a:ln>
            <a:noFill/>
          </a:ln>
          <a:effectLst>
            <a:outerShdw blurRad="57150" dist="19050" dir="5400000" algn="bl" rotWithShape="0">
              <a:srgbClr val="000000">
                <a:alpha val="50000"/>
              </a:srgbClr>
            </a:outerShdw>
          </a:effectLst>
        </p:spPr>
      </p:pic>
      <p:pic>
        <p:nvPicPr>
          <p:cNvPr id="161" name="Google Shape;161;p23"/>
          <p:cNvPicPr preferRelativeResize="0"/>
          <p:nvPr/>
        </p:nvPicPr>
        <p:blipFill>
          <a:blip r:embed="rId6">
            <a:alphaModFix/>
          </a:blip>
          <a:stretch>
            <a:fillRect/>
          </a:stretch>
        </p:blipFill>
        <p:spPr>
          <a:xfrm>
            <a:off x="5735249" y="1722600"/>
            <a:ext cx="3284450" cy="767675"/>
          </a:xfrm>
          <a:prstGeom prst="rect">
            <a:avLst/>
          </a:prstGeom>
          <a:noFill/>
          <a:ln>
            <a:noFill/>
          </a:ln>
          <a:effectLst>
            <a:outerShdw blurRad="57150" dist="19050" dir="5400000" algn="bl" rotWithShape="0">
              <a:srgbClr val="000000">
                <a:alpha val="50000"/>
              </a:srgbClr>
            </a:outerShdw>
          </a:effectLst>
        </p:spPr>
      </p:pic>
      <p:pic>
        <p:nvPicPr>
          <p:cNvPr id="12" name="Audio 11">
            <a:hlinkClick r:id="" action="ppaction://media"/>
            <a:extLst>
              <a:ext uri="{FF2B5EF4-FFF2-40B4-BE49-F238E27FC236}">
                <a16:creationId xmlns:a16="http://schemas.microsoft.com/office/drawing/2014/main" id="{6B44524A-5426-4CDB-B2C8-0E07A50D9AE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5200" y="4584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197"/>
    </mc:Choice>
    <mc:Fallback>
      <p:transition spd="slow" advTm="211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Advance text processing - TF-IDF</a:t>
            </a:r>
            <a:endParaRPr/>
          </a:p>
        </p:txBody>
      </p:sp>
      <p:pic>
        <p:nvPicPr>
          <p:cNvPr id="167" name="Google Shape;167;p24"/>
          <p:cNvPicPr preferRelativeResize="0"/>
          <p:nvPr/>
        </p:nvPicPr>
        <p:blipFill>
          <a:blip r:embed="rId5">
            <a:alphaModFix/>
          </a:blip>
          <a:stretch>
            <a:fillRect/>
          </a:stretch>
        </p:blipFill>
        <p:spPr>
          <a:xfrm>
            <a:off x="255275" y="2210525"/>
            <a:ext cx="6315774" cy="2793425"/>
          </a:xfrm>
          <a:prstGeom prst="rect">
            <a:avLst/>
          </a:prstGeom>
          <a:noFill/>
          <a:ln>
            <a:noFill/>
          </a:ln>
          <a:effectLst>
            <a:outerShdw blurRad="57150" dist="19050" dir="5400000" algn="bl" rotWithShape="0">
              <a:srgbClr val="000000">
                <a:alpha val="50000"/>
              </a:srgbClr>
            </a:outerShdw>
          </a:effectLst>
        </p:spPr>
      </p:pic>
      <p:pic>
        <p:nvPicPr>
          <p:cNvPr id="168" name="Google Shape;168;p24"/>
          <p:cNvPicPr preferRelativeResize="0"/>
          <p:nvPr/>
        </p:nvPicPr>
        <p:blipFill>
          <a:blip r:embed="rId6">
            <a:alphaModFix/>
          </a:blip>
          <a:stretch>
            <a:fillRect/>
          </a:stretch>
        </p:blipFill>
        <p:spPr>
          <a:xfrm>
            <a:off x="4822250" y="1853850"/>
            <a:ext cx="4063374" cy="949725"/>
          </a:xfrm>
          <a:prstGeom prst="rect">
            <a:avLst/>
          </a:prstGeom>
          <a:noFill/>
          <a:ln>
            <a:noFill/>
          </a:ln>
          <a:effectLst>
            <a:outerShdw blurRad="57150" dist="19050" dir="5400000" algn="bl" rotWithShape="0">
              <a:srgbClr val="000000">
                <a:alpha val="50000"/>
              </a:srgbClr>
            </a:outerShdw>
          </a:effectLst>
        </p:spPr>
      </p:pic>
      <p:pic>
        <p:nvPicPr>
          <p:cNvPr id="4" name="Audio 3">
            <a:hlinkClick r:id="" action="ppaction://media"/>
            <a:extLst>
              <a:ext uri="{FF2B5EF4-FFF2-40B4-BE49-F238E27FC236}">
                <a16:creationId xmlns:a16="http://schemas.microsoft.com/office/drawing/2014/main" id="{1B4DDB1A-8D7F-4CE0-A481-CA0B5E7B9451}"/>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5200" y="4584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0295"/>
    </mc:Choice>
    <mc:Fallback>
      <p:transition spd="slow" advTm="202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Word Embedding Techniques - Word2Vec</a:t>
            </a:r>
            <a:endParaRPr/>
          </a:p>
        </p:txBody>
      </p:sp>
      <p:pic>
        <p:nvPicPr>
          <p:cNvPr id="174" name="Google Shape;174;p25"/>
          <p:cNvPicPr preferRelativeResize="0"/>
          <p:nvPr/>
        </p:nvPicPr>
        <p:blipFill>
          <a:blip r:embed="rId5">
            <a:alphaModFix/>
          </a:blip>
          <a:stretch>
            <a:fillRect/>
          </a:stretch>
        </p:blipFill>
        <p:spPr>
          <a:xfrm>
            <a:off x="514600" y="2158650"/>
            <a:ext cx="7577276" cy="2929326"/>
          </a:xfrm>
          <a:prstGeom prst="rect">
            <a:avLst/>
          </a:prstGeom>
          <a:noFill/>
          <a:ln>
            <a:noFill/>
          </a:ln>
          <a:effectLst>
            <a:outerShdw blurRad="57150" dist="19050" dir="5400000" algn="bl" rotWithShape="0">
              <a:srgbClr val="000000">
                <a:alpha val="50000"/>
              </a:srgbClr>
            </a:outerShdw>
          </a:effectLst>
        </p:spPr>
      </p:pic>
      <p:pic>
        <p:nvPicPr>
          <p:cNvPr id="175" name="Google Shape;175;p25"/>
          <p:cNvPicPr preferRelativeResize="0"/>
          <p:nvPr/>
        </p:nvPicPr>
        <p:blipFill>
          <a:blip r:embed="rId6">
            <a:alphaModFix/>
          </a:blip>
          <a:stretch>
            <a:fillRect/>
          </a:stretch>
        </p:blipFill>
        <p:spPr>
          <a:xfrm>
            <a:off x="390888" y="1934075"/>
            <a:ext cx="8362224" cy="224575"/>
          </a:xfrm>
          <a:prstGeom prst="rect">
            <a:avLst/>
          </a:prstGeom>
          <a:noFill/>
          <a:ln>
            <a:noFill/>
          </a:ln>
          <a:effectLst>
            <a:outerShdw blurRad="57150" dist="19050" dir="5400000" algn="bl" rotWithShape="0">
              <a:srgbClr val="000000">
                <a:alpha val="50000"/>
              </a:srgbClr>
            </a:outerShdw>
          </a:effectLst>
        </p:spPr>
      </p:pic>
      <p:pic>
        <p:nvPicPr>
          <p:cNvPr id="9" name="Audio 8">
            <a:hlinkClick r:id="" action="ppaction://media"/>
            <a:extLst>
              <a:ext uri="{FF2B5EF4-FFF2-40B4-BE49-F238E27FC236}">
                <a16:creationId xmlns:a16="http://schemas.microsoft.com/office/drawing/2014/main" id="{29033C88-3C9C-4EF1-A31F-9E2C372CFF0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5200" y="4584700"/>
            <a:ext cx="406400" cy="40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3095"/>
    </mc:Choice>
    <mc:Fallback>
      <p:transition spd="slow" advTm="630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1149</Words>
  <Application>Microsoft Office PowerPoint</Application>
  <PresentationFormat>On-screen Show (16:9)</PresentationFormat>
  <Paragraphs>14</Paragraphs>
  <Slides>3</Slides>
  <Notes>3</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Lato</vt:lpstr>
      <vt:lpstr>Raleway</vt:lpstr>
      <vt:lpstr>Streamline</vt:lpstr>
      <vt:lpstr>Advance text processing - TF</vt:lpstr>
      <vt:lpstr>Advance text processing - TF-IDF</vt:lpstr>
      <vt:lpstr>Word Embedding Techniques - Word2Vec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text processing - TF</dc:title>
  <dc:creator>Marie Merci Ishimwe</dc:creator>
  <cp:lastModifiedBy>Marie Merci Ishimwe</cp:lastModifiedBy>
  <cp:revision>5</cp:revision>
  <dcterms:modified xsi:type="dcterms:W3CDTF">2020-11-03T07:03:03Z</dcterms:modified>
</cp:coreProperties>
</file>