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E4C93-C32E-4833-8A6F-B7DE07C2A5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D14254-301A-47F2-93D8-8EE7256B17EB}">
      <dgm:prSet/>
      <dgm:spPr/>
      <dgm:t>
        <a:bodyPr/>
        <a:lstStyle/>
        <a:p>
          <a:r>
            <a:rPr lang="en-US"/>
            <a:t>Diverse definitions of NBA success/performance</a:t>
          </a:r>
        </a:p>
      </dgm:t>
    </dgm:pt>
    <dgm:pt modelId="{BFBBA84A-79E1-4669-ADF0-900F3D812EDC}" type="parTrans" cxnId="{8FCA80FA-0594-477B-8673-96F9D9697E7D}">
      <dgm:prSet/>
      <dgm:spPr/>
      <dgm:t>
        <a:bodyPr/>
        <a:lstStyle/>
        <a:p>
          <a:endParaRPr lang="en-US"/>
        </a:p>
      </dgm:t>
    </dgm:pt>
    <dgm:pt modelId="{023B51F9-D958-4586-9ECD-44C2BA8EB1E3}" type="sibTrans" cxnId="{8FCA80FA-0594-477B-8673-96F9D9697E7D}">
      <dgm:prSet/>
      <dgm:spPr/>
      <dgm:t>
        <a:bodyPr/>
        <a:lstStyle/>
        <a:p>
          <a:endParaRPr lang="en-US"/>
        </a:p>
      </dgm:t>
    </dgm:pt>
    <dgm:pt modelId="{454B9130-3A45-4D25-AAE2-7A74A539430D}">
      <dgm:prSet/>
      <dgm:spPr/>
      <dgm:t>
        <a:bodyPr/>
        <a:lstStyle/>
        <a:p>
          <a:r>
            <a:rPr lang="en-US"/>
            <a:t>Multiple factors can predict player success, including college stats, combine data, scouting reports, and age at entry</a:t>
          </a:r>
        </a:p>
      </dgm:t>
    </dgm:pt>
    <dgm:pt modelId="{E228EA12-C052-4431-967F-140EA6ED5C12}" type="parTrans" cxnId="{A1CC39F3-3EC2-494B-A34C-2AF9D24AFE4D}">
      <dgm:prSet/>
      <dgm:spPr/>
      <dgm:t>
        <a:bodyPr/>
        <a:lstStyle/>
        <a:p>
          <a:endParaRPr lang="en-US"/>
        </a:p>
      </dgm:t>
    </dgm:pt>
    <dgm:pt modelId="{55E25F86-16C0-4816-BFC4-EE18C875B40F}" type="sibTrans" cxnId="{A1CC39F3-3EC2-494B-A34C-2AF9D24AFE4D}">
      <dgm:prSet/>
      <dgm:spPr/>
      <dgm:t>
        <a:bodyPr/>
        <a:lstStyle/>
        <a:p>
          <a:endParaRPr lang="en-US"/>
        </a:p>
      </dgm:t>
    </dgm:pt>
    <dgm:pt modelId="{0E68C8A3-FC6C-46B4-B27A-0037AC39BA2F}">
      <dgm:prSet/>
      <dgm:spPr/>
      <dgm:t>
        <a:bodyPr/>
        <a:lstStyle/>
        <a:p>
          <a:r>
            <a:rPr lang="en-US"/>
            <a:t>Machine learning and textual analysis can help uncover predictive relationships</a:t>
          </a:r>
        </a:p>
      </dgm:t>
    </dgm:pt>
    <dgm:pt modelId="{8E0B0F67-D31F-4953-B752-CF2BFD3EBA31}" type="parTrans" cxnId="{6CE840D3-6418-4ED9-BF62-9BB906416D51}">
      <dgm:prSet/>
      <dgm:spPr/>
      <dgm:t>
        <a:bodyPr/>
        <a:lstStyle/>
        <a:p>
          <a:endParaRPr lang="en-US"/>
        </a:p>
      </dgm:t>
    </dgm:pt>
    <dgm:pt modelId="{A5AB86DC-0448-40B2-A462-C1E26C55CC94}" type="sibTrans" cxnId="{6CE840D3-6418-4ED9-BF62-9BB906416D51}">
      <dgm:prSet/>
      <dgm:spPr/>
      <dgm:t>
        <a:bodyPr/>
        <a:lstStyle/>
        <a:p>
          <a:endParaRPr lang="en-US"/>
        </a:p>
      </dgm:t>
    </dgm:pt>
    <dgm:pt modelId="{E88D564C-19AC-4B84-BA0E-8375B4B4CD51}" type="pres">
      <dgm:prSet presAssocID="{5BDE4C93-C32E-4833-8A6F-B7DE07C2A5E3}" presName="root" presStyleCnt="0">
        <dgm:presLayoutVars>
          <dgm:dir/>
          <dgm:resizeHandles val="exact"/>
        </dgm:presLayoutVars>
      </dgm:prSet>
      <dgm:spPr/>
    </dgm:pt>
    <dgm:pt modelId="{1FD3F990-266C-4C53-A89D-559BB77B69F7}" type="pres">
      <dgm:prSet presAssocID="{13D14254-301A-47F2-93D8-8EE7256B17EB}" presName="compNode" presStyleCnt="0"/>
      <dgm:spPr/>
    </dgm:pt>
    <dgm:pt modelId="{10319CD6-6DDD-482F-BAC7-932B3806B3E0}" type="pres">
      <dgm:prSet presAssocID="{13D14254-301A-47F2-93D8-8EE7256B17EB}" presName="bgRect" presStyleLbl="bgShp" presStyleIdx="0" presStyleCnt="3"/>
      <dgm:spPr/>
    </dgm:pt>
    <dgm:pt modelId="{ECAAFAD1-DD7E-4567-A4B4-73681E1F79C5}" type="pres">
      <dgm:prSet presAssocID="{13D14254-301A-47F2-93D8-8EE7256B17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D17FFB59-9572-4CF2-9F4A-9BC72C8B4529}" type="pres">
      <dgm:prSet presAssocID="{13D14254-301A-47F2-93D8-8EE7256B17EB}" presName="spaceRect" presStyleCnt="0"/>
      <dgm:spPr/>
    </dgm:pt>
    <dgm:pt modelId="{14DE6B3F-B764-4166-A9E7-3B0C3CDBE7B8}" type="pres">
      <dgm:prSet presAssocID="{13D14254-301A-47F2-93D8-8EE7256B17EB}" presName="parTx" presStyleLbl="revTx" presStyleIdx="0" presStyleCnt="3">
        <dgm:presLayoutVars>
          <dgm:chMax val="0"/>
          <dgm:chPref val="0"/>
        </dgm:presLayoutVars>
      </dgm:prSet>
      <dgm:spPr/>
    </dgm:pt>
    <dgm:pt modelId="{BF50F1E3-FDF5-454F-80F6-377CB700EE21}" type="pres">
      <dgm:prSet presAssocID="{023B51F9-D958-4586-9ECD-44C2BA8EB1E3}" presName="sibTrans" presStyleCnt="0"/>
      <dgm:spPr/>
    </dgm:pt>
    <dgm:pt modelId="{B59AE914-8E11-4B03-BA00-47E9F52D74BD}" type="pres">
      <dgm:prSet presAssocID="{454B9130-3A45-4D25-AAE2-7A74A539430D}" presName="compNode" presStyleCnt="0"/>
      <dgm:spPr/>
    </dgm:pt>
    <dgm:pt modelId="{53063A10-BA50-4424-A696-1EF5159EBC5A}" type="pres">
      <dgm:prSet presAssocID="{454B9130-3A45-4D25-AAE2-7A74A539430D}" presName="bgRect" presStyleLbl="bgShp" presStyleIdx="1" presStyleCnt="3"/>
      <dgm:spPr/>
    </dgm:pt>
    <dgm:pt modelId="{44AA3012-F6B0-485F-803A-9EBBF0F5C219}" type="pres">
      <dgm:prSet presAssocID="{454B9130-3A45-4D25-AAE2-7A74A53943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4B0B86C9-1CE0-4CD5-AF47-8DCD7DC02770}" type="pres">
      <dgm:prSet presAssocID="{454B9130-3A45-4D25-AAE2-7A74A539430D}" presName="spaceRect" presStyleCnt="0"/>
      <dgm:spPr/>
    </dgm:pt>
    <dgm:pt modelId="{B75BE8C3-F517-4BF8-A26F-19BBB39B9E53}" type="pres">
      <dgm:prSet presAssocID="{454B9130-3A45-4D25-AAE2-7A74A539430D}" presName="parTx" presStyleLbl="revTx" presStyleIdx="1" presStyleCnt="3">
        <dgm:presLayoutVars>
          <dgm:chMax val="0"/>
          <dgm:chPref val="0"/>
        </dgm:presLayoutVars>
      </dgm:prSet>
      <dgm:spPr/>
    </dgm:pt>
    <dgm:pt modelId="{20F9E78E-A19F-459E-AAC3-E4CE027AA977}" type="pres">
      <dgm:prSet presAssocID="{55E25F86-16C0-4816-BFC4-EE18C875B40F}" presName="sibTrans" presStyleCnt="0"/>
      <dgm:spPr/>
    </dgm:pt>
    <dgm:pt modelId="{A3AF4959-8718-45A4-B3D2-F16AAF3795D0}" type="pres">
      <dgm:prSet presAssocID="{0E68C8A3-FC6C-46B4-B27A-0037AC39BA2F}" presName="compNode" presStyleCnt="0"/>
      <dgm:spPr/>
    </dgm:pt>
    <dgm:pt modelId="{A8FC0D32-ED93-49AB-A572-35781B346A1B}" type="pres">
      <dgm:prSet presAssocID="{0E68C8A3-FC6C-46B4-B27A-0037AC39BA2F}" presName="bgRect" presStyleLbl="bgShp" presStyleIdx="2" presStyleCnt="3"/>
      <dgm:spPr/>
    </dgm:pt>
    <dgm:pt modelId="{E474368F-791E-4DE6-A53B-58141BF3088F}" type="pres">
      <dgm:prSet presAssocID="{0E68C8A3-FC6C-46B4-B27A-0037AC39BA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7491A9-68CB-48DB-B90A-3BB5B337BB58}" type="pres">
      <dgm:prSet presAssocID="{0E68C8A3-FC6C-46B4-B27A-0037AC39BA2F}" presName="spaceRect" presStyleCnt="0"/>
      <dgm:spPr/>
    </dgm:pt>
    <dgm:pt modelId="{DDB99806-79A0-4067-9E12-D357D36C8DD3}" type="pres">
      <dgm:prSet presAssocID="{0E68C8A3-FC6C-46B4-B27A-0037AC39BA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5F561D-E7A0-48E6-9219-D7EBA8B7BD0C}" type="presOf" srcId="{0E68C8A3-FC6C-46B4-B27A-0037AC39BA2F}" destId="{DDB99806-79A0-4067-9E12-D357D36C8DD3}" srcOrd="0" destOrd="0" presId="urn:microsoft.com/office/officeart/2018/2/layout/IconVerticalSolidList"/>
    <dgm:cxn modelId="{368E514C-0670-4DA8-872A-E7D159ABD26D}" type="presOf" srcId="{454B9130-3A45-4D25-AAE2-7A74A539430D}" destId="{B75BE8C3-F517-4BF8-A26F-19BBB39B9E53}" srcOrd="0" destOrd="0" presId="urn:microsoft.com/office/officeart/2018/2/layout/IconVerticalSolidList"/>
    <dgm:cxn modelId="{BECE80BD-D1E1-4424-AC96-13EB9A77DD0A}" type="presOf" srcId="{13D14254-301A-47F2-93D8-8EE7256B17EB}" destId="{14DE6B3F-B764-4166-A9E7-3B0C3CDBE7B8}" srcOrd="0" destOrd="0" presId="urn:microsoft.com/office/officeart/2018/2/layout/IconVerticalSolidList"/>
    <dgm:cxn modelId="{6CE840D3-6418-4ED9-BF62-9BB906416D51}" srcId="{5BDE4C93-C32E-4833-8A6F-B7DE07C2A5E3}" destId="{0E68C8A3-FC6C-46B4-B27A-0037AC39BA2F}" srcOrd="2" destOrd="0" parTransId="{8E0B0F67-D31F-4953-B752-CF2BFD3EBA31}" sibTransId="{A5AB86DC-0448-40B2-A462-C1E26C55CC94}"/>
    <dgm:cxn modelId="{B2ABBEDB-8861-4EA4-80F3-69413AC63573}" type="presOf" srcId="{5BDE4C93-C32E-4833-8A6F-B7DE07C2A5E3}" destId="{E88D564C-19AC-4B84-BA0E-8375B4B4CD51}" srcOrd="0" destOrd="0" presId="urn:microsoft.com/office/officeart/2018/2/layout/IconVerticalSolidList"/>
    <dgm:cxn modelId="{A1CC39F3-3EC2-494B-A34C-2AF9D24AFE4D}" srcId="{5BDE4C93-C32E-4833-8A6F-B7DE07C2A5E3}" destId="{454B9130-3A45-4D25-AAE2-7A74A539430D}" srcOrd="1" destOrd="0" parTransId="{E228EA12-C052-4431-967F-140EA6ED5C12}" sibTransId="{55E25F86-16C0-4816-BFC4-EE18C875B40F}"/>
    <dgm:cxn modelId="{8FCA80FA-0594-477B-8673-96F9D9697E7D}" srcId="{5BDE4C93-C32E-4833-8A6F-B7DE07C2A5E3}" destId="{13D14254-301A-47F2-93D8-8EE7256B17EB}" srcOrd="0" destOrd="0" parTransId="{BFBBA84A-79E1-4669-ADF0-900F3D812EDC}" sibTransId="{023B51F9-D958-4586-9ECD-44C2BA8EB1E3}"/>
    <dgm:cxn modelId="{7A51147F-C9DF-48F2-A246-DEEDD2FA4BFF}" type="presParOf" srcId="{E88D564C-19AC-4B84-BA0E-8375B4B4CD51}" destId="{1FD3F990-266C-4C53-A89D-559BB77B69F7}" srcOrd="0" destOrd="0" presId="urn:microsoft.com/office/officeart/2018/2/layout/IconVerticalSolidList"/>
    <dgm:cxn modelId="{287EDEE4-B725-4CD2-8158-99A551DFA795}" type="presParOf" srcId="{1FD3F990-266C-4C53-A89D-559BB77B69F7}" destId="{10319CD6-6DDD-482F-BAC7-932B3806B3E0}" srcOrd="0" destOrd="0" presId="urn:microsoft.com/office/officeart/2018/2/layout/IconVerticalSolidList"/>
    <dgm:cxn modelId="{5679D82B-6183-4356-A673-642DBCC46341}" type="presParOf" srcId="{1FD3F990-266C-4C53-A89D-559BB77B69F7}" destId="{ECAAFAD1-DD7E-4567-A4B4-73681E1F79C5}" srcOrd="1" destOrd="0" presId="urn:microsoft.com/office/officeart/2018/2/layout/IconVerticalSolidList"/>
    <dgm:cxn modelId="{B65A0185-0509-4EE8-BBB7-54FE26B7D8A6}" type="presParOf" srcId="{1FD3F990-266C-4C53-A89D-559BB77B69F7}" destId="{D17FFB59-9572-4CF2-9F4A-9BC72C8B4529}" srcOrd="2" destOrd="0" presId="urn:microsoft.com/office/officeart/2018/2/layout/IconVerticalSolidList"/>
    <dgm:cxn modelId="{902BAED4-7685-4305-8BEA-A3069F3239AC}" type="presParOf" srcId="{1FD3F990-266C-4C53-A89D-559BB77B69F7}" destId="{14DE6B3F-B764-4166-A9E7-3B0C3CDBE7B8}" srcOrd="3" destOrd="0" presId="urn:microsoft.com/office/officeart/2018/2/layout/IconVerticalSolidList"/>
    <dgm:cxn modelId="{408A12B3-911C-4369-AC83-0589534CAC3B}" type="presParOf" srcId="{E88D564C-19AC-4B84-BA0E-8375B4B4CD51}" destId="{BF50F1E3-FDF5-454F-80F6-377CB700EE21}" srcOrd="1" destOrd="0" presId="urn:microsoft.com/office/officeart/2018/2/layout/IconVerticalSolidList"/>
    <dgm:cxn modelId="{8E48EC73-C81D-4DEB-B76B-F94E2815F776}" type="presParOf" srcId="{E88D564C-19AC-4B84-BA0E-8375B4B4CD51}" destId="{B59AE914-8E11-4B03-BA00-47E9F52D74BD}" srcOrd="2" destOrd="0" presId="urn:microsoft.com/office/officeart/2018/2/layout/IconVerticalSolidList"/>
    <dgm:cxn modelId="{5B32FF2D-02B4-49EE-A6DD-DC197A6648F6}" type="presParOf" srcId="{B59AE914-8E11-4B03-BA00-47E9F52D74BD}" destId="{53063A10-BA50-4424-A696-1EF5159EBC5A}" srcOrd="0" destOrd="0" presId="urn:microsoft.com/office/officeart/2018/2/layout/IconVerticalSolidList"/>
    <dgm:cxn modelId="{4AF111A9-01DC-4954-A43D-B3981EFB22B8}" type="presParOf" srcId="{B59AE914-8E11-4B03-BA00-47E9F52D74BD}" destId="{44AA3012-F6B0-485F-803A-9EBBF0F5C219}" srcOrd="1" destOrd="0" presId="urn:microsoft.com/office/officeart/2018/2/layout/IconVerticalSolidList"/>
    <dgm:cxn modelId="{A4E64D30-6C07-484A-9EB4-BB50B30480EE}" type="presParOf" srcId="{B59AE914-8E11-4B03-BA00-47E9F52D74BD}" destId="{4B0B86C9-1CE0-4CD5-AF47-8DCD7DC02770}" srcOrd="2" destOrd="0" presId="urn:microsoft.com/office/officeart/2018/2/layout/IconVerticalSolidList"/>
    <dgm:cxn modelId="{6AA7E273-F6C9-42F3-8D01-6C5BD39D456C}" type="presParOf" srcId="{B59AE914-8E11-4B03-BA00-47E9F52D74BD}" destId="{B75BE8C3-F517-4BF8-A26F-19BBB39B9E53}" srcOrd="3" destOrd="0" presId="urn:microsoft.com/office/officeart/2018/2/layout/IconVerticalSolidList"/>
    <dgm:cxn modelId="{A9415897-E003-45DD-B3C6-E34DFA5BA24B}" type="presParOf" srcId="{E88D564C-19AC-4B84-BA0E-8375B4B4CD51}" destId="{20F9E78E-A19F-459E-AAC3-E4CE027AA977}" srcOrd="3" destOrd="0" presId="urn:microsoft.com/office/officeart/2018/2/layout/IconVerticalSolidList"/>
    <dgm:cxn modelId="{3E5402A7-1EF8-41BA-90B4-C8545D22B369}" type="presParOf" srcId="{E88D564C-19AC-4B84-BA0E-8375B4B4CD51}" destId="{A3AF4959-8718-45A4-B3D2-F16AAF3795D0}" srcOrd="4" destOrd="0" presId="urn:microsoft.com/office/officeart/2018/2/layout/IconVerticalSolidList"/>
    <dgm:cxn modelId="{83C61855-D710-4F94-9352-423C80E4A5A1}" type="presParOf" srcId="{A3AF4959-8718-45A4-B3D2-F16AAF3795D0}" destId="{A8FC0D32-ED93-49AB-A572-35781B346A1B}" srcOrd="0" destOrd="0" presId="urn:microsoft.com/office/officeart/2018/2/layout/IconVerticalSolidList"/>
    <dgm:cxn modelId="{31F3494B-6F0E-410F-AA1E-02A13A0CCF2B}" type="presParOf" srcId="{A3AF4959-8718-45A4-B3D2-F16AAF3795D0}" destId="{E474368F-791E-4DE6-A53B-58141BF3088F}" srcOrd="1" destOrd="0" presId="urn:microsoft.com/office/officeart/2018/2/layout/IconVerticalSolidList"/>
    <dgm:cxn modelId="{DAEDD569-4E28-4C1F-9774-58DAE6575D1C}" type="presParOf" srcId="{A3AF4959-8718-45A4-B3D2-F16AAF3795D0}" destId="{407491A9-68CB-48DB-B90A-3BB5B337BB58}" srcOrd="2" destOrd="0" presId="urn:microsoft.com/office/officeart/2018/2/layout/IconVerticalSolidList"/>
    <dgm:cxn modelId="{CFBB5621-5963-4DB4-AE00-556F8287D17F}" type="presParOf" srcId="{A3AF4959-8718-45A4-B3D2-F16AAF3795D0}" destId="{DDB99806-79A0-4067-9E12-D357D36C8D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19CD6-6DDD-482F-BAC7-932B3806B3E0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AFAD1-DD7E-4567-A4B4-73681E1F79C5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6B3F-B764-4166-A9E7-3B0C3CDBE7B8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Diverse definitions of NBA success/performance</a:t>
          </a:r>
        </a:p>
      </dsp:txBody>
      <dsp:txXfrm>
        <a:off x="1754920" y="649"/>
        <a:ext cx="4134765" cy="1519412"/>
      </dsp:txXfrm>
    </dsp:sp>
    <dsp:sp modelId="{53063A10-BA50-4424-A696-1EF5159EBC5A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A3012-F6B0-485F-803A-9EBBF0F5C219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E8C3-F517-4BF8-A26F-19BBB39B9E53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Multiple factors can predict player success, including college stats, combine data, scouting reports, and age at entry</a:t>
          </a:r>
        </a:p>
      </dsp:txBody>
      <dsp:txXfrm>
        <a:off x="1754920" y="1899914"/>
        <a:ext cx="4134765" cy="1519412"/>
      </dsp:txXfrm>
    </dsp:sp>
    <dsp:sp modelId="{A8FC0D32-ED93-49AB-A572-35781B346A1B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4368F-791E-4DE6-A53B-58141BF3088F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99806-79A0-4067-9E12-D357D36C8DD3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Machine learning and textual analysis can help uncover predictive relationships</a:t>
          </a:r>
        </a:p>
      </dsp:txBody>
      <dsp:txXfrm>
        <a:off x="1754920" y="3799179"/>
        <a:ext cx="4134765" cy="151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F81F-FC38-654E-93C7-C535B99FAB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146C-174C-A642-84B9-7E3FA67D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146C-174C-A642-84B9-7E3FA67D4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4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8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8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323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pers.ssrn.com/sol3/papers.cfm?abstract_id=186914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tandfonline.com/doi/abs/10.1080/2573234X.2021.1873077?journalCode=tjba2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holar.smu.edu/cgi/viewcontent.cgi?article=1033&amp;context=datasciencereview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Predicting NBA Success</a:t>
            </a:r>
            <a:r>
              <a:rPr lang="en-US" dirty="0"/>
              <a:t> from College Performance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15C90-5A49-3007-18BA-0D03B899BB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-1" b="1572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67F5611-5230-4249-948C-9599F862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" y="0"/>
            <a:ext cx="12189867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63">
            <a:extLst>
              <a:ext uri="{FF2B5EF4-FFF2-40B4-BE49-F238E27FC236}">
                <a16:creationId xmlns:a16="http://schemas.microsoft.com/office/drawing/2014/main" id="{828DF289-3FA7-47B8-A823-7F7292C92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0579" y="2052116"/>
            <a:ext cx="7959560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dirty="0"/>
              <a:t>Three research papers examined:</a:t>
            </a:r>
          </a:p>
          <a:p>
            <a:pPr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  1. Kannan et al. (2018): </a:t>
            </a:r>
            <a:r>
              <a:rPr lang="en-US" b="0" i="0" u="sng" dirty="0">
                <a:hlinkClick r:id="rId6"/>
              </a:rPr>
              <a:t>Predicting National Basketball Association Success: A Machine Learning Approach</a:t>
            </a:r>
            <a:endParaRPr lang="en-US" b="0" i="0" u="sng" dirty="0"/>
          </a:p>
          <a:p>
            <a:pPr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  2. </a:t>
            </a:r>
            <a:r>
              <a:rPr lang="en-US" dirty="0" err="1"/>
              <a:t>Maymin</a:t>
            </a:r>
            <a:r>
              <a:rPr lang="en-US" dirty="0"/>
              <a:t> (2021): </a:t>
            </a:r>
            <a:r>
              <a:rPr lang="en-US" dirty="0">
                <a:hlinkClick r:id="rId7"/>
              </a:rPr>
              <a:t>Using Scouting Reports Text To Predict NCAA → NBA Performance</a:t>
            </a:r>
            <a:endParaRPr lang="en-US" dirty="0"/>
          </a:p>
          <a:p>
            <a:pPr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  3. </a:t>
            </a:r>
            <a:r>
              <a:rPr lang="en-US" dirty="0" err="1"/>
              <a:t>Rodenberg</a:t>
            </a:r>
            <a:r>
              <a:rPr lang="en-US" dirty="0"/>
              <a:t> &amp; Kim (2011): </a:t>
            </a:r>
            <a:r>
              <a:rPr lang="en-US" dirty="0">
                <a:hlinkClick r:id="rId8"/>
              </a:rPr>
              <a:t>Precocity and Labor Market Outcomes: Evidence from Professional Basketball</a:t>
            </a:r>
            <a:endParaRPr lang="en-US" dirty="0"/>
          </a:p>
        </p:txBody>
      </p:sp>
      <p:sp>
        <p:nvSpPr>
          <p:cNvPr id="80" name="Rectangle 65">
            <a:extLst>
              <a:ext uri="{FF2B5EF4-FFF2-40B4-BE49-F238E27FC236}">
                <a16:creationId xmlns:a16="http://schemas.microsoft.com/office/drawing/2014/main" id="{EEA9B471-D6E2-406D-878F-E931B0D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C21A3-388F-C126-8F3E-ACA5A700AC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5" r="976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67F5611-5230-4249-948C-9599F862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" y="0"/>
            <a:ext cx="12189867" cy="6858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8DF289-3FA7-47B8-A823-7F7292C92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/>
              <a:t>Predicting National Basketball Association Success: A Machine Learning Approach - Kannan et al. (2018)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1860" y="1818602"/>
            <a:ext cx="9362369" cy="46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b="1" dirty="0"/>
              <a:t>Data Sources: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Historical NBA player data (1980-2017) from Basketball-</a:t>
            </a:r>
            <a:r>
              <a:rPr lang="en-US" sz="1300" dirty="0" err="1"/>
              <a:t>Reference.com</a:t>
            </a:r>
            <a:endParaRPr lang="en-US" sz="1300" dirty="0"/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NBA combine data from </a:t>
            </a:r>
            <a:r>
              <a:rPr lang="en-US" sz="1300" dirty="0" err="1"/>
              <a:t>NBA.com</a:t>
            </a:r>
            <a:endParaRPr lang="en-US" sz="1300" dirty="0"/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College statistics from Sports-</a:t>
            </a:r>
            <a:r>
              <a:rPr lang="en-US" sz="1300" dirty="0" err="1"/>
              <a:t>Reference.com</a:t>
            </a:r>
            <a:endParaRPr lang="en-US" sz="1300" b="1" dirty="0"/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b="1" dirty="0"/>
              <a:t>NBA Success Definition: 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Player Efficiency Rating (PER): A measure of per-minute production standardized such that the league average is 15.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Win Shares (WS): An estimate of the number of wins contributed by a player.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Win Shares per 48 minutes (WS/48): Win Shares per 48 minutes played.</a:t>
            </a:r>
            <a:endParaRPr lang="en-US" sz="1300" b="1" dirty="0"/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b="1" dirty="0"/>
              <a:t>Key Findings: 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Machine learning model effectively predicted NBA success using college stats and NBA combine data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Importance of athleticism and college performance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300" dirty="0"/>
              <a:t>Link: https://</a:t>
            </a:r>
            <a:r>
              <a:rPr lang="en-US" sz="1300" dirty="0" err="1"/>
              <a:t>scholar.smu.edu</a:t>
            </a:r>
            <a:r>
              <a:rPr lang="en-US" sz="1300" dirty="0"/>
              <a:t>/</a:t>
            </a:r>
            <a:r>
              <a:rPr lang="en-US" sz="1300" dirty="0" err="1"/>
              <a:t>datasciencereview</a:t>
            </a:r>
            <a:r>
              <a:rPr lang="en-US" sz="1300" dirty="0"/>
              <a:t>/vol1/iss3/7/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9B471-D6E2-406D-878F-E931B0D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xtBox 47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2" name="Rectangle 49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7C9BE-9653-5072-8455-3208460840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010" r="-1" b="28547"/>
          <a:stretch/>
        </p:blipFill>
        <p:spPr>
          <a:xfrm>
            <a:off x="152" y="294299"/>
            <a:ext cx="12191695" cy="6857990"/>
          </a:xfrm>
          <a:prstGeom prst="rect">
            <a:avLst/>
          </a:prstGeom>
        </p:spPr>
      </p:pic>
      <p:pic>
        <p:nvPicPr>
          <p:cNvPr id="83" name="Picture 51">
            <a:extLst>
              <a:ext uri="{FF2B5EF4-FFF2-40B4-BE49-F238E27FC236}">
                <a16:creationId xmlns:a16="http://schemas.microsoft.com/office/drawing/2014/main" id="{967F5611-5230-4249-948C-9599F862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" y="0"/>
            <a:ext cx="12189867" cy="6858000"/>
          </a:xfrm>
          <a:prstGeom prst="rect">
            <a:avLst/>
          </a:prstGeom>
        </p:spPr>
      </p:pic>
      <p:sp>
        <p:nvSpPr>
          <p:cNvPr id="84" name="Rectangle 55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57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9">
            <a:extLst>
              <a:ext uri="{FF2B5EF4-FFF2-40B4-BE49-F238E27FC236}">
                <a16:creationId xmlns:a16="http://schemas.microsoft.com/office/drawing/2014/main" id="{828DF289-3FA7-47B8-A823-7F7292C92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900"/>
              <a:t>Using Scouting Reports Text To Predict NCAA → NBA Performance - Maymin (2021)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1861" y="1852117"/>
            <a:ext cx="8948278" cy="436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defRPr sz="2000" b="1"/>
            </a:lvl1pPr>
          </a:lstStyle>
          <a:p>
            <a:r>
              <a:rPr lang="en-US" sz="1300" dirty="0"/>
              <a:t>Data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dirty="0"/>
              <a:t>Scouting reports from </a:t>
            </a:r>
            <a:r>
              <a:rPr lang="en-US" sz="1300" b="0" dirty="0" err="1"/>
              <a:t>DraftExpress.com</a:t>
            </a:r>
            <a:r>
              <a:rPr lang="en-US" sz="1300" b="0" dirty="0"/>
              <a:t> and </a:t>
            </a:r>
            <a:r>
              <a:rPr lang="en-US" sz="1300" b="0" dirty="0" err="1"/>
              <a:t>ESPN.com</a:t>
            </a:r>
            <a:endParaRPr lang="en-US" sz="13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dirty="0"/>
              <a:t>NCAA and NBA statistics from Sports-</a:t>
            </a:r>
            <a:r>
              <a:rPr lang="en-US" sz="1300" b="0" dirty="0" err="1"/>
              <a:t>Reference.com</a:t>
            </a:r>
            <a:endParaRPr lang="en-US" sz="1300" b="0" dirty="0"/>
          </a:p>
          <a:p>
            <a:r>
              <a:rPr lang="en-US" sz="1300" dirty="0"/>
              <a:t>NBA Performance Definition: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b="0" dirty="0"/>
              <a:t>Box Plus/Minus (BPM): A box score estimate of the points per 100 possessions a player contributed above a league-average player, translated to an average team.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b="0" dirty="0"/>
              <a:t>Value Over Replacement Player (VORP): A box score estimate of the points per 100 team possessions a player contributed above a replacement-level (-2.0) player, translated to an average team, and prorated to an 82-game season.</a:t>
            </a:r>
          </a:p>
          <a:p>
            <a:r>
              <a:rPr lang="en-US" sz="1300" dirty="0"/>
              <a:t>Key Findings: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b="0" dirty="0"/>
              <a:t>Text-based scouting reports contain valuable predictive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b="0" dirty="0"/>
              <a:t>Analysis of report content can help predict player performance in the NBA</a:t>
            </a:r>
          </a:p>
          <a:p>
            <a:r>
              <a:rPr lang="en-US" sz="1300" b="0" dirty="0"/>
              <a:t>Link: https://</a:t>
            </a:r>
            <a:r>
              <a:rPr lang="en-US" sz="1300" b="0" dirty="0" err="1"/>
              <a:t>doi.org</a:t>
            </a:r>
            <a:r>
              <a:rPr lang="en-US" sz="1300" b="0" dirty="0"/>
              <a:t>/10.1080/2573234X.2021.1873077</a:t>
            </a:r>
          </a:p>
        </p:txBody>
      </p:sp>
      <p:sp>
        <p:nvSpPr>
          <p:cNvPr id="87" name="Rectangle 61">
            <a:extLst>
              <a:ext uri="{FF2B5EF4-FFF2-40B4-BE49-F238E27FC236}">
                <a16:creationId xmlns:a16="http://schemas.microsoft.com/office/drawing/2014/main" id="{EEA9B471-D6E2-406D-878F-E931B0D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1116F9-B2D8-434E-93A2-825F539EC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D5904A-E774-4246-92D2-BE5B19785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E1A2A-A7C6-43CB-8083-8FAEC2AF8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C58A6-7E83-D216-D4C6-AE44175C1B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781" b="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/>
              <a:t>Precocity and Labor Market Outcomes: Evidence from Professional Basketball - </a:t>
            </a:r>
            <a:r>
              <a:rPr lang="en-US" sz="2400" dirty="0" err="1"/>
              <a:t>Rodenberg</a:t>
            </a:r>
            <a:r>
              <a:rPr lang="en-US" sz="2400" dirty="0"/>
              <a:t> &amp; Kim (2011)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20632" y="1818603"/>
            <a:ext cx="9423606" cy="439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b="1" dirty="0"/>
              <a:t>Data Sources: 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300" dirty="0"/>
              <a:t>NBA player data (1977-2010) from Basketball-</a:t>
            </a:r>
            <a:r>
              <a:rPr lang="en-US" sz="1300" dirty="0" err="1"/>
              <a:t>Reference.com</a:t>
            </a:r>
            <a:endParaRPr lang="en-US" sz="1300" dirty="0"/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300" dirty="0"/>
              <a:t>Player biographical data from various sources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b="1" dirty="0"/>
              <a:t>NBA Success Definition:</a:t>
            </a:r>
            <a:r>
              <a:rPr lang="en-US" sz="1300" dirty="0"/>
              <a:t> 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300" dirty="0"/>
              <a:t>Annual earnings: The annual salary of a player.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300" dirty="0"/>
              <a:t>Career length: The number of years a player remains active in the NBA.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b="1" dirty="0"/>
              <a:t>Key Findings: 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300" dirty="0"/>
              <a:t>Young players who enter the NBA early earn more and have longer careers</a:t>
            </a:r>
          </a:p>
          <a:p>
            <a:pPr marL="285750" indent="-285750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300" dirty="0"/>
              <a:t>Age at entry positively correlated with career earnings and longevity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dirty="0"/>
              <a:t>Link: https://</a:t>
            </a:r>
            <a:r>
              <a:rPr lang="en-US" sz="1300" dirty="0" err="1"/>
              <a:t>ssrn.com</a:t>
            </a:r>
            <a:r>
              <a:rPr lang="en-US" sz="1300" dirty="0"/>
              <a:t>/abstract=1869144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C58A6-7E83-D216-D4C6-AE44175C1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781" b="1"/>
          <a:stretch/>
        </p:blipFill>
        <p:spPr>
          <a:xfrm>
            <a:off x="152" y="294300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b="0" i="0" dirty="0">
                <a:solidFill>
                  <a:srgbClr val="E3E3E3"/>
                </a:solidFill>
                <a:effectLst/>
              </a:rPr>
              <a:t>The Value of College Basketball Statistics in Predicting NBA Draft Success by Ben </a:t>
            </a:r>
            <a:r>
              <a:rPr lang="en-US" sz="2400" b="0" i="0" dirty="0" err="1">
                <a:solidFill>
                  <a:srgbClr val="E3E3E3"/>
                </a:solidFill>
                <a:effectLst/>
              </a:rPr>
              <a:t>Alamar</a:t>
            </a:r>
            <a:r>
              <a:rPr lang="en-US" sz="2400" b="0" i="0" dirty="0">
                <a:solidFill>
                  <a:srgbClr val="E3E3E3"/>
                </a:solidFill>
                <a:effectLst/>
              </a:rPr>
              <a:t> (2014)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20632" y="1818603"/>
            <a:ext cx="9423606" cy="439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400" b="1" dirty="0"/>
              <a:t>Data Sources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The paper uses data from the 2000-2013 NBA drafts.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The paper examines a number of college basketball statistics, including shooting percentage, free throw percentage, assist-to-turnover ratio, and rebounds per game.</a:t>
            </a:r>
          </a:p>
          <a:p>
            <a:pPr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400" b="1" dirty="0"/>
              <a:t>NBA Success Definition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Playing in at least 50% of the team's games in a given season.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Players who meet this criteria are considered to have had a successful NBA career.</a:t>
            </a:r>
          </a:p>
          <a:p>
            <a:pPr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400" b="1" dirty="0"/>
              <a:t>Key Findings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The paper finds that a number of college basketball statistics are significant predictors of NBA draft success.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The most significant predictors of NBA draft success are shooting percentage, free throw percentage, and assist-to-turnover ratio.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The paper also finds that college basketball statistics are more predictive of NBA draft success than traditional measures such as height and weight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dirty="0"/>
              <a:t>Link:  https://</a:t>
            </a:r>
            <a:r>
              <a:rPr lang="en-US" sz="1300" dirty="0" err="1"/>
              <a:t>www.sciencedirect.com</a:t>
            </a:r>
            <a:r>
              <a:rPr lang="en-US" sz="1300" dirty="0"/>
              <a:t>/science/article/</a:t>
            </a:r>
            <a:r>
              <a:rPr lang="en-US" sz="1300" dirty="0" err="1"/>
              <a:t>pii</a:t>
            </a:r>
            <a:r>
              <a:rPr lang="en-US" sz="1300" dirty="0"/>
              <a:t>/S1469029214000983</a:t>
            </a:r>
          </a:p>
        </p:txBody>
      </p:sp>
    </p:spTree>
    <p:extLst>
      <p:ext uri="{BB962C8B-B14F-4D97-AF65-F5344CB8AC3E}">
        <p14:creationId xmlns:p14="http://schemas.microsoft.com/office/powerpoint/2010/main" val="27067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C58A6-7E83-D216-D4C6-AE44175C1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781" b="1"/>
          <a:stretch/>
        </p:blipFill>
        <p:spPr>
          <a:xfrm>
            <a:off x="152" y="294300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b="0" i="0" dirty="0">
                <a:solidFill>
                  <a:srgbClr val="E3E3E3"/>
                </a:solidFill>
                <a:effectLst/>
              </a:rPr>
              <a:t>From college to the pros: predicting the NBA amateur player draft (2011)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20632" y="1818603"/>
            <a:ext cx="9423606" cy="439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400" b="1" dirty="0"/>
              <a:t>Data Sources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 err="1"/>
              <a:t>ESPN.com</a:t>
            </a:r>
            <a:r>
              <a:rPr lang="en-US" sz="1400" dirty="0"/>
              <a:t> and Basketball reference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The following variables were used: points, rebounds, steals, assists, blocks, fouls, turnover pct, 3pt%, 2pt%, free throw percentage, height, conference played in, position</a:t>
            </a:r>
          </a:p>
          <a:p>
            <a:pPr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400" b="1" dirty="0"/>
              <a:t>NBA Success Definition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Informed how amateur performance informed what order to draft athletes in the NBA</a:t>
            </a:r>
          </a:p>
          <a:p>
            <a:pPr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400" b="1" dirty="0"/>
              <a:t>Key Findings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Too much emphasis is placed on scoring when drafting players in the NBA</a:t>
            </a:r>
          </a:p>
          <a:p>
            <a:pPr marL="285750" indent="-285750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Players focusing on skills related to defense will usually not get in a large pay day</a:t>
            </a:r>
          </a:p>
          <a:p>
            <a:pPr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dirty="0"/>
              <a:t>Link: http://</a:t>
            </a:r>
            <a:r>
              <a:rPr lang="en-US" sz="1300" dirty="0" err="1"/>
              <a:t>www.daveberri.weebly.com</a:t>
            </a:r>
            <a:r>
              <a:rPr lang="en-US" sz="1300" dirty="0"/>
              <a:t>/uploads/6/1/3/8/61387427/2011berribrookfennjpa.pdf</a:t>
            </a:r>
          </a:p>
        </p:txBody>
      </p:sp>
    </p:spTree>
    <p:extLst>
      <p:ext uri="{BB962C8B-B14F-4D97-AF65-F5344CB8AC3E}">
        <p14:creationId xmlns:p14="http://schemas.microsoft.com/office/powerpoint/2010/main" val="150831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496640-F25B-44EC-86B5-93A5FE578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45ACD8-7C50-4A66-BE95-3D047AA36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8BF61B-9271-4D1A-B5AE-3C3D81A4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6CF4B-D9CC-4061-B98D-21834E5F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9CD36-CE1E-4D24-A42C-FF61E2309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0EA93-359A-4B7A-9AD2-0207F0FE4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CDC62-D454-45CF-A494-3C28B63E4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20BDE37-F1DA-F6F3-6E28-3A33167D6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158891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796</Words>
  <Application>Microsoft Macintosh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Predicting NBA Success from College Performance</vt:lpstr>
      <vt:lpstr>Overview</vt:lpstr>
      <vt:lpstr>Predicting National Basketball Association Success: A Machine Learning Approach - Kannan et al. (2018)</vt:lpstr>
      <vt:lpstr>Using Scouting Reports Text To Predict NCAA → NBA Performance - Maymin (2021)</vt:lpstr>
      <vt:lpstr>Precocity and Labor Market Outcomes: Evidence from Professional Basketball - Rodenberg &amp; Kim (2011)</vt:lpstr>
      <vt:lpstr>The Value of College Basketball Statistics in Predicting NBA Draft Success by Ben Alamar (2014)</vt:lpstr>
      <vt:lpstr>From college to the pros: predicting the NBA amateur player draft (2011)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Success and Performance</dc:title>
  <dc:subject/>
  <dc:creator/>
  <cp:keywords/>
  <dc:description>generated using python-pptx</dc:description>
  <cp:lastModifiedBy>Klaus, Adam</cp:lastModifiedBy>
  <cp:revision>12</cp:revision>
  <dcterms:created xsi:type="dcterms:W3CDTF">2013-01-27T09:14:16Z</dcterms:created>
  <dcterms:modified xsi:type="dcterms:W3CDTF">2023-06-09T17:27:51Z</dcterms:modified>
  <cp:category/>
</cp:coreProperties>
</file>