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1"/>
  </p:notesMasterIdLst>
  <p:sldIdLst>
    <p:sldId id="272" r:id="rId5"/>
    <p:sldId id="378" r:id="rId6"/>
    <p:sldId id="382" r:id="rId7"/>
    <p:sldId id="365" r:id="rId8"/>
    <p:sldId id="350" r:id="rId9"/>
    <p:sldId id="380" r:id="rId10"/>
    <p:sldId id="354" r:id="rId11"/>
    <p:sldId id="351" r:id="rId12"/>
    <p:sldId id="357" r:id="rId13"/>
    <p:sldId id="352" r:id="rId14"/>
    <p:sldId id="356" r:id="rId15"/>
    <p:sldId id="386" r:id="rId16"/>
    <p:sldId id="383" r:id="rId17"/>
    <p:sldId id="388" r:id="rId18"/>
    <p:sldId id="381" r:id="rId19"/>
    <p:sldId id="384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9C4AFC-AF59-45BD-B9B2-1184FAEB2DBF}">
          <p14:sldIdLst>
            <p14:sldId id="272"/>
            <p14:sldId id="378"/>
            <p14:sldId id="382"/>
            <p14:sldId id="365"/>
            <p14:sldId id="350"/>
            <p14:sldId id="380"/>
            <p14:sldId id="354"/>
            <p14:sldId id="351"/>
            <p14:sldId id="357"/>
            <p14:sldId id="352"/>
            <p14:sldId id="356"/>
            <p14:sldId id="386"/>
            <p14:sldId id="383"/>
            <p14:sldId id="388"/>
            <p14:sldId id="381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Xiong" initials="JX" lastIdx="1" clrIdx="0">
    <p:extLst>
      <p:ext uri="{19B8F6BF-5375-455C-9EA6-DF929625EA0E}">
        <p15:presenceInfo xmlns:p15="http://schemas.microsoft.com/office/powerpoint/2012/main" userId="Jeff Xiong" providerId="None"/>
      </p:ext>
    </p:extLst>
  </p:cmAuthor>
  <p:cmAuthor id="2" name="Aparna Alluri" initials="AA" lastIdx="1" clrIdx="1">
    <p:extLst>
      <p:ext uri="{19B8F6BF-5375-455C-9EA6-DF929625EA0E}">
        <p15:presenceInfo xmlns:p15="http://schemas.microsoft.com/office/powerpoint/2012/main" userId="e0f50e272b8cc6ee" providerId="Windows Live"/>
      </p:ext>
    </p:extLst>
  </p:cmAuthor>
  <p:cmAuthor id="3" name="Jeff Xiong" initials="JX [2]" lastIdx="14" clrIdx="2">
    <p:extLst>
      <p:ext uri="{19B8F6BF-5375-455C-9EA6-DF929625EA0E}">
        <p15:presenceInfo xmlns:p15="http://schemas.microsoft.com/office/powerpoint/2012/main" userId="S::jeffx@magenic.com::a43961e8-4041-404b-9c74-c71bb5985d46" providerId="AD"/>
      </p:ext>
    </p:extLst>
  </p:cmAuthor>
  <p:cmAuthor id="4" name="Leo Liu" initials="LL" lastIdx="3" clrIdx="3">
    <p:extLst>
      <p:ext uri="{19B8F6BF-5375-455C-9EA6-DF929625EA0E}">
        <p15:presenceInfo xmlns:p15="http://schemas.microsoft.com/office/powerpoint/2012/main" userId="S::LeoL@magenic.com::82a28f92-1c21-41ba-9692-7c2bf078a8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2B"/>
    <a:srgbClr val="CCFF2B"/>
    <a:srgbClr val="CCF52B"/>
    <a:srgbClr val="CCDD2B"/>
    <a:srgbClr val="E3E066"/>
    <a:srgbClr val="A8E93F"/>
    <a:srgbClr val="BFE048"/>
    <a:srgbClr val="D8EC90"/>
    <a:srgbClr val="E05406"/>
    <a:srgbClr val="F58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E88ED-8DF2-4034-B1CB-5D8711BDA98A}" v="48" dt="2019-06-26T07:25:02.244"/>
    <p1510:client id="{7108BDD4-1360-4FE5-B4CF-9263CB5D50A9}" v="112" dt="2019-06-26T05:49:16.473"/>
    <p1510:client id="{A01B8DC8-8704-4FE9-946F-B5F70580C1A8}" v="126" dt="2019-06-26T06:14:29.405"/>
    <p1510:client id="{B0E66A4E-2201-4EC0-A885-DE8BD1C2DDC4}" v="512" dt="2019-06-25T23:33:02.413"/>
    <p1510:client id="{B61DDA04-75D3-464C-9750-F87FD329552E}" v="163" dt="2019-06-26T04:29:30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272" y="84"/>
      </p:cViewPr>
      <p:guideLst>
        <p:guide orient="horz" pos="18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'Visual Prestate (3)'!$B$1</c:f>
              <c:strCache>
                <c:ptCount val="1"/>
                <c:pt idx="0">
                  <c:v>Maturity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'Visual Prestate (3)'!$A$2:$A$11</c:f>
              <c:strCache>
                <c:ptCount val="10"/>
                <c:pt idx="0">
                  <c:v>Quality Process</c:v>
                </c:pt>
                <c:pt idx="1">
                  <c:v>Defects</c:v>
                </c:pt>
                <c:pt idx="2">
                  <c:v>Tooling</c:v>
                </c:pt>
                <c:pt idx="3">
                  <c:v>QE People and Culture</c:v>
                </c:pt>
                <c:pt idx="4">
                  <c:v>Environments</c:v>
                </c:pt>
                <c:pt idx="5">
                  <c:v>Data</c:v>
                </c:pt>
                <c:pt idx="6">
                  <c:v>Source Control</c:v>
                </c:pt>
                <c:pt idx="7">
                  <c:v>QE Automation</c:v>
                </c:pt>
                <c:pt idx="8">
                  <c:v>Automation Reporting</c:v>
                </c:pt>
                <c:pt idx="9">
                  <c:v>Automation Code</c:v>
                </c:pt>
              </c:strCache>
            </c:strRef>
          </c:cat>
          <c:val>
            <c:numRef>
              <c:f>'Visual Prestate (3)'!$B$2:$B$11</c:f>
              <c:numCache>
                <c:formatCode>General</c:formatCode>
                <c:ptCount val="10"/>
                <c:pt idx="0">
                  <c:v>0.45</c:v>
                </c:pt>
                <c:pt idx="1">
                  <c:v>0.4</c:v>
                </c:pt>
                <c:pt idx="2">
                  <c:v>0.45</c:v>
                </c:pt>
                <c:pt idx="3">
                  <c:v>0.6</c:v>
                </c:pt>
                <c:pt idx="4">
                  <c:v>0.75</c:v>
                </c:pt>
                <c:pt idx="5">
                  <c:v>0.6</c:v>
                </c:pt>
                <c:pt idx="6">
                  <c:v>0.7</c:v>
                </c:pt>
                <c:pt idx="7">
                  <c:v>0.55000000000000004</c:v>
                </c:pt>
                <c:pt idx="8">
                  <c:v>0.7</c:v>
                </c:pt>
                <c:pt idx="9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06-4FDC-89D3-A0F7EEE1ED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10937440"/>
        <c:axId val="410949592"/>
      </c:radarChart>
      <c:catAx>
        <c:axId val="41093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49592"/>
        <c:crosses val="autoZero"/>
        <c:auto val="1"/>
        <c:lblAlgn val="ctr"/>
        <c:lblOffset val="100"/>
        <c:noMultiLvlLbl val="0"/>
      </c:catAx>
      <c:valAx>
        <c:axId val="410949592"/>
        <c:scaling>
          <c:orientation val="minMax"/>
          <c:max val="1"/>
        </c:scaling>
        <c:delete val="0"/>
        <c:axPos val="l"/>
        <c:majorGridlines>
          <c:spPr>
            <a:ln w="44450" cap="flat" cmpd="sng" algn="ctr">
              <a:gradFill flip="none" rotWithShape="1">
                <a:gsLst>
                  <a:gs pos="0">
                    <a:srgbClr val="FF0000"/>
                  </a:gs>
                  <a:gs pos="50000">
                    <a:srgbClr val="FFFF00"/>
                  </a:gs>
                  <a:gs pos="25000">
                    <a:schemeClr val="accent2"/>
                  </a:gs>
                  <a:gs pos="78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3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'Visual Prestate (2)'!$B$1</c:f>
              <c:strCache>
                <c:ptCount val="1"/>
                <c:pt idx="0">
                  <c:v>Maturity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'Visual Prestate (2)'!$A$2:$A$11</c:f>
              <c:strCache>
                <c:ptCount val="10"/>
                <c:pt idx="0">
                  <c:v>Quality Process</c:v>
                </c:pt>
                <c:pt idx="1">
                  <c:v>Defects</c:v>
                </c:pt>
                <c:pt idx="2">
                  <c:v>Tooling</c:v>
                </c:pt>
                <c:pt idx="3">
                  <c:v>QE People and Culture</c:v>
                </c:pt>
                <c:pt idx="4">
                  <c:v>Environments</c:v>
                </c:pt>
                <c:pt idx="5">
                  <c:v>Data</c:v>
                </c:pt>
                <c:pt idx="6">
                  <c:v>Source Control</c:v>
                </c:pt>
                <c:pt idx="7">
                  <c:v>QE Automation</c:v>
                </c:pt>
                <c:pt idx="8">
                  <c:v>Automation Reporting</c:v>
                </c:pt>
                <c:pt idx="9">
                  <c:v>Automation Code</c:v>
                </c:pt>
              </c:strCache>
            </c:strRef>
          </c:cat>
          <c:val>
            <c:numRef>
              <c:f>'Visual Prestate (2)'!$B$2:$B$11</c:f>
              <c:numCache>
                <c:formatCode>General</c:formatCode>
                <c:ptCount val="10"/>
                <c:pt idx="0">
                  <c:v>0.3</c:v>
                </c:pt>
                <c:pt idx="1">
                  <c:v>0.15</c:v>
                </c:pt>
                <c:pt idx="2">
                  <c:v>0.25</c:v>
                </c:pt>
                <c:pt idx="3">
                  <c:v>0.5</c:v>
                </c:pt>
                <c:pt idx="4">
                  <c:v>0.5</c:v>
                </c:pt>
                <c:pt idx="5">
                  <c:v>0.33333333333333331</c:v>
                </c:pt>
                <c:pt idx="6">
                  <c:v>0.45</c:v>
                </c:pt>
                <c:pt idx="7">
                  <c:v>0.35555555555555557</c:v>
                </c:pt>
                <c:pt idx="8">
                  <c:v>0.27777777777777779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A4-4034-928D-433D3E2779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10944104"/>
        <c:axId val="410940184"/>
      </c:radarChart>
      <c:catAx>
        <c:axId val="41094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40184"/>
        <c:crosses val="autoZero"/>
        <c:auto val="1"/>
        <c:lblAlgn val="ctr"/>
        <c:lblOffset val="100"/>
        <c:noMultiLvlLbl val="0"/>
      </c:catAx>
      <c:valAx>
        <c:axId val="410940184"/>
        <c:scaling>
          <c:orientation val="minMax"/>
          <c:max val="1"/>
        </c:scaling>
        <c:delete val="0"/>
        <c:axPos val="l"/>
        <c:majorGridlines>
          <c:spPr>
            <a:ln w="44450" cap="flat" cmpd="sng" algn="ctr">
              <a:gradFill flip="none" rotWithShape="1">
                <a:gsLst>
                  <a:gs pos="0">
                    <a:srgbClr val="FF0000"/>
                  </a:gs>
                  <a:gs pos="50000">
                    <a:srgbClr val="FFFF00"/>
                  </a:gs>
                  <a:gs pos="25000">
                    <a:schemeClr val="accent2"/>
                  </a:gs>
                  <a:gs pos="78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4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451C9-F7B1-417F-B112-020EA0991C23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60CFA-EE0E-426B-ADFC-30DBAA4B94B9}">
      <dgm:prSet phldrT="[Text]" custT="1"/>
      <dgm:spPr/>
      <dgm:t>
        <a:bodyPr/>
        <a:lstStyle/>
        <a:p>
          <a:r>
            <a:rPr lang="en-US" sz="2800"/>
            <a:t>Understanding existing quality landscape: Phase 1 </a:t>
          </a:r>
        </a:p>
      </dgm:t>
    </dgm:pt>
    <dgm:pt modelId="{D7CDD0C7-C5E5-4E89-B3D1-5D8571366EC2}" type="parTrans" cxnId="{FDAE7E72-FCBE-4E89-BE2D-E50A45DC4A40}">
      <dgm:prSet/>
      <dgm:spPr/>
      <dgm:t>
        <a:bodyPr/>
        <a:lstStyle/>
        <a:p>
          <a:endParaRPr lang="en-US"/>
        </a:p>
      </dgm:t>
    </dgm:pt>
    <dgm:pt modelId="{F0C191F5-E1D4-4FCD-8BB5-E2537B171246}" type="sibTrans" cxnId="{FDAE7E72-FCBE-4E89-BE2D-E50A45DC4A40}">
      <dgm:prSet/>
      <dgm:spPr/>
      <dgm:t>
        <a:bodyPr/>
        <a:lstStyle/>
        <a:p>
          <a:endParaRPr lang="en-US"/>
        </a:p>
      </dgm:t>
    </dgm:pt>
    <dgm:pt modelId="{14A0C5DB-A606-450B-ABDC-4A80762ECEFD}">
      <dgm:prSet phldrT="[Text]"/>
      <dgm:spPr/>
      <dgm:t>
        <a:bodyPr/>
        <a:lstStyle/>
        <a:p>
          <a:r>
            <a:rPr lang="en-US"/>
            <a:t>Conducted series of interviews and sessions to document the current landscape: Phase 1</a:t>
          </a:r>
        </a:p>
        <a:p>
          <a:r>
            <a:rPr lang="en-US"/>
            <a:t>Deliverables:</a:t>
          </a:r>
        </a:p>
      </dgm:t>
    </dgm:pt>
    <dgm:pt modelId="{EAF6F76F-D544-490B-8AEC-3CD0BFC44EAB}" type="parTrans" cxnId="{030F50BD-18FF-41EC-8D7B-5318FC29DFC1}">
      <dgm:prSet/>
      <dgm:spPr/>
      <dgm:t>
        <a:bodyPr/>
        <a:lstStyle/>
        <a:p>
          <a:endParaRPr lang="en-US"/>
        </a:p>
      </dgm:t>
    </dgm:pt>
    <dgm:pt modelId="{3BB917AC-0AF2-43AA-AFC9-4A2AF547D94D}" type="sibTrans" cxnId="{030F50BD-18FF-41EC-8D7B-5318FC29DFC1}">
      <dgm:prSet/>
      <dgm:spPr/>
      <dgm:t>
        <a:bodyPr/>
        <a:lstStyle/>
        <a:p>
          <a:endParaRPr lang="en-US"/>
        </a:p>
      </dgm:t>
    </dgm:pt>
    <dgm:pt modelId="{2EC9E697-92A6-470B-AEFE-CFC23336E87A}">
      <dgm:prSet phldrT="[Text]"/>
      <dgm:spPr/>
      <dgm:t>
        <a:bodyPr/>
        <a:lstStyle/>
        <a:p>
          <a:r>
            <a:rPr lang="en-US"/>
            <a:t>Implementation Plan</a:t>
          </a:r>
        </a:p>
      </dgm:t>
    </dgm:pt>
    <dgm:pt modelId="{86876261-0ADF-4196-AEF2-C347B1F116E2}" type="parTrans" cxnId="{87C03B7E-D6E3-49AA-9D05-3F126CD1C11E}">
      <dgm:prSet/>
      <dgm:spPr/>
      <dgm:t>
        <a:bodyPr/>
        <a:lstStyle/>
        <a:p>
          <a:endParaRPr lang="en-US"/>
        </a:p>
      </dgm:t>
    </dgm:pt>
    <dgm:pt modelId="{6FFC1BED-8963-43C4-B678-4BCFEFE4B615}" type="sibTrans" cxnId="{87C03B7E-D6E3-49AA-9D05-3F126CD1C11E}">
      <dgm:prSet/>
      <dgm:spPr/>
      <dgm:t>
        <a:bodyPr/>
        <a:lstStyle/>
        <a:p>
          <a:endParaRPr lang="en-US"/>
        </a:p>
      </dgm:t>
    </dgm:pt>
    <dgm:pt modelId="{4272EEB9-DDFC-459A-8F87-0DCDB594B408}">
      <dgm:prSet phldrT="[Text]"/>
      <dgm:spPr/>
      <dgm:t>
        <a:bodyPr/>
        <a:lstStyle/>
        <a:p>
          <a:pPr>
            <a:buNone/>
          </a:pPr>
          <a:r>
            <a:rPr lang="en-US"/>
            <a:t>Magenic will work with the SBDF teams to implement and coach standards and best practices</a:t>
          </a:r>
        </a:p>
      </dgm:t>
    </dgm:pt>
    <dgm:pt modelId="{8B6D7EEF-563A-44E8-AD95-E64FB5C27DA9}" type="parTrans" cxnId="{045BAA05-8CB6-4EE7-BEEB-C951E4CE2F69}">
      <dgm:prSet/>
      <dgm:spPr/>
      <dgm:t>
        <a:bodyPr/>
        <a:lstStyle/>
        <a:p>
          <a:endParaRPr lang="en-US"/>
        </a:p>
      </dgm:t>
    </dgm:pt>
    <dgm:pt modelId="{E490F0F9-EF6F-46EF-A520-FA7D46C21362}" type="sibTrans" cxnId="{045BAA05-8CB6-4EE7-BEEB-C951E4CE2F69}">
      <dgm:prSet/>
      <dgm:spPr/>
      <dgm:t>
        <a:bodyPr/>
        <a:lstStyle/>
        <a:p>
          <a:endParaRPr lang="en-US"/>
        </a:p>
      </dgm:t>
    </dgm:pt>
    <dgm:pt modelId="{FBB4BD71-C251-49C0-A6D9-9710BBE93A44}">
      <dgm:prSet phldrT="[Text]"/>
      <dgm:spPr/>
      <dgm:t>
        <a:bodyPr/>
        <a:lstStyle/>
        <a:p>
          <a:r>
            <a:rPr lang="en-US"/>
            <a:t>Finding and recommendations</a:t>
          </a:r>
        </a:p>
      </dgm:t>
    </dgm:pt>
    <dgm:pt modelId="{0F09428E-5E40-47E2-9221-A91DC69B7AC6}" type="parTrans" cxnId="{D7802E64-B83F-4514-913B-571DA1486C5E}">
      <dgm:prSet/>
      <dgm:spPr/>
      <dgm:t>
        <a:bodyPr/>
        <a:lstStyle/>
        <a:p>
          <a:endParaRPr lang="en-US"/>
        </a:p>
      </dgm:t>
    </dgm:pt>
    <dgm:pt modelId="{B3072CEE-1C4E-4C3E-9566-8412FBDA07BB}" type="sibTrans" cxnId="{D7802E64-B83F-4514-913B-571DA1486C5E}">
      <dgm:prSet/>
      <dgm:spPr/>
      <dgm:t>
        <a:bodyPr/>
        <a:lstStyle/>
        <a:p>
          <a:endParaRPr lang="en-US"/>
        </a:p>
      </dgm:t>
    </dgm:pt>
    <dgm:pt modelId="{30EE37F7-8E3B-4D3A-8A95-C3612BF5A5A8}">
      <dgm:prSet phldrT="[Text]"/>
      <dgm:spPr/>
      <dgm:t>
        <a:bodyPr/>
        <a:lstStyle/>
        <a:p>
          <a:r>
            <a:rPr lang="en-US"/>
            <a:t>Identified documented Risks</a:t>
          </a:r>
        </a:p>
      </dgm:t>
    </dgm:pt>
    <dgm:pt modelId="{2E8806B0-1F64-4261-A080-8B1D3067C790}" type="parTrans" cxnId="{9A78F903-8534-4015-9D47-1E566156CC90}">
      <dgm:prSet/>
      <dgm:spPr/>
      <dgm:t>
        <a:bodyPr/>
        <a:lstStyle/>
        <a:p>
          <a:endParaRPr lang="en-US"/>
        </a:p>
      </dgm:t>
    </dgm:pt>
    <dgm:pt modelId="{9EF94BE6-3F63-4139-B0A0-35C54F388E5B}" type="sibTrans" cxnId="{9A78F903-8534-4015-9D47-1E566156CC90}">
      <dgm:prSet/>
      <dgm:spPr/>
      <dgm:t>
        <a:bodyPr/>
        <a:lstStyle/>
        <a:p>
          <a:endParaRPr lang="en-US"/>
        </a:p>
      </dgm:t>
    </dgm:pt>
    <dgm:pt modelId="{067E1A3E-12A9-4944-A0C7-6FBF21D1F19B}">
      <dgm:prSet phldrT="[Text]"/>
      <dgm:spPr/>
      <dgm:t>
        <a:bodyPr/>
        <a:lstStyle/>
        <a:p>
          <a:r>
            <a:rPr lang="en-US"/>
            <a:t>Each Risk has a recommendation</a:t>
          </a:r>
        </a:p>
      </dgm:t>
    </dgm:pt>
    <dgm:pt modelId="{F2E1786F-737E-48D0-B4E5-B6EC1E77E4E8}" type="parTrans" cxnId="{57289AA0-E3CA-47F3-BB06-CDC22B3AE9C2}">
      <dgm:prSet/>
      <dgm:spPr/>
      <dgm:t>
        <a:bodyPr/>
        <a:lstStyle/>
        <a:p>
          <a:endParaRPr lang="en-US"/>
        </a:p>
      </dgm:t>
    </dgm:pt>
    <dgm:pt modelId="{BBD85D57-705D-4537-89F3-E985987AE791}" type="sibTrans" cxnId="{57289AA0-E3CA-47F3-BB06-CDC22B3AE9C2}">
      <dgm:prSet/>
      <dgm:spPr/>
      <dgm:t>
        <a:bodyPr/>
        <a:lstStyle/>
        <a:p>
          <a:endParaRPr lang="en-US"/>
        </a:p>
      </dgm:t>
    </dgm:pt>
    <dgm:pt modelId="{E1F96300-15D5-412A-AE42-20DC452A052C}">
      <dgm:prSet/>
      <dgm:spPr/>
      <dgm:t>
        <a:bodyPr/>
        <a:lstStyle/>
        <a:p>
          <a:r>
            <a:rPr lang="en-US"/>
            <a:t>Implementation Phase 2</a:t>
          </a:r>
        </a:p>
      </dgm:t>
    </dgm:pt>
    <dgm:pt modelId="{59D4AAD3-40B0-4493-8FB1-FBDEFAB76624}" type="parTrans" cxnId="{DAC9F5C4-60FD-4FEA-A0E5-9103DBA843E6}">
      <dgm:prSet/>
      <dgm:spPr/>
      <dgm:t>
        <a:bodyPr/>
        <a:lstStyle/>
        <a:p>
          <a:endParaRPr lang="en-US"/>
        </a:p>
      </dgm:t>
    </dgm:pt>
    <dgm:pt modelId="{B8C1978B-F483-4C35-9511-0B38A4DF6100}" type="sibTrans" cxnId="{DAC9F5C4-60FD-4FEA-A0E5-9103DBA843E6}">
      <dgm:prSet/>
      <dgm:spPr/>
      <dgm:t>
        <a:bodyPr/>
        <a:lstStyle/>
        <a:p>
          <a:endParaRPr lang="en-US"/>
        </a:p>
      </dgm:t>
    </dgm:pt>
    <dgm:pt modelId="{D1659F15-93ED-45F7-AC24-18312DEEDC84}">
      <dgm:prSet phldrT="[Text]" custT="1"/>
      <dgm:spPr/>
      <dgm:t>
        <a:bodyPr/>
        <a:lstStyle/>
        <a:p>
          <a:r>
            <a:rPr lang="en-US" sz="2400"/>
            <a:t>Laying Foundational Best Practices</a:t>
          </a:r>
          <a:r>
            <a:rPr lang="en-US" sz="2400" b="1" i="1"/>
            <a:t>: </a:t>
          </a:r>
          <a:r>
            <a:rPr lang="en-US" sz="2400" b="1" i="0"/>
            <a:t>Phase 2</a:t>
          </a:r>
        </a:p>
      </dgm:t>
    </dgm:pt>
    <dgm:pt modelId="{BFDDE3D5-ED67-4EE2-BA15-BE6ABE304E7F}" type="parTrans" cxnId="{FDD29733-BC0B-4212-8F23-5984B9EC663C}">
      <dgm:prSet/>
      <dgm:spPr/>
      <dgm:t>
        <a:bodyPr/>
        <a:lstStyle/>
        <a:p>
          <a:endParaRPr lang="en-US"/>
        </a:p>
      </dgm:t>
    </dgm:pt>
    <dgm:pt modelId="{7AC916B0-1557-4322-B44C-817A0203C3EA}" type="sibTrans" cxnId="{FDD29733-BC0B-4212-8F23-5984B9EC663C}">
      <dgm:prSet/>
      <dgm:spPr/>
      <dgm:t>
        <a:bodyPr/>
        <a:lstStyle/>
        <a:p>
          <a:endParaRPr lang="en-US"/>
        </a:p>
      </dgm:t>
    </dgm:pt>
    <dgm:pt modelId="{85CE298B-6E1D-488F-B44C-A015A85601D2}">
      <dgm:prSet phldrT="[Text]"/>
      <dgm:spPr/>
      <dgm:t>
        <a:bodyPr/>
        <a:lstStyle/>
        <a:p>
          <a:r>
            <a:rPr lang="en-US"/>
            <a:t>The Magenic Quality Engineering team and CoP has laid down foundational best practices</a:t>
          </a:r>
        </a:p>
      </dgm:t>
    </dgm:pt>
    <dgm:pt modelId="{61B113F4-13D9-4BEE-95E0-0CF6968405E9}" type="parTrans" cxnId="{C6D820D3-7F86-4860-AAF3-8D8DD26B374B}">
      <dgm:prSet/>
      <dgm:spPr/>
      <dgm:t>
        <a:bodyPr/>
        <a:lstStyle/>
        <a:p>
          <a:endParaRPr lang="en-US"/>
        </a:p>
      </dgm:t>
    </dgm:pt>
    <dgm:pt modelId="{D82804A3-CC42-4ADE-9AE3-A6BBE13A687F}" type="sibTrans" cxnId="{C6D820D3-7F86-4860-AAF3-8D8DD26B374B}">
      <dgm:prSet/>
      <dgm:spPr/>
      <dgm:t>
        <a:bodyPr/>
        <a:lstStyle/>
        <a:p>
          <a:endParaRPr lang="en-US"/>
        </a:p>
      </dgm:t>
    </dgm:pt>
    <dgm:pt modelId="{DEAB9F4A-C98B-4EA9-B783-1F283A280AB7}">
      <dgm:prSet phldrT="[Text]"/>
      <dgm:spPr/>
      <dgm:t>
        <a:bodyPr/>
        <a:lstStyle/>
        <a:p>
          <a:r>
            <a:rPr lang="en-US"/>
            <a:t>Centralized Knowledge Base</a:t>
          </a:r>
        </a:p>
      </dgm:t>
    </dgm:pt>
    <dgm:pt modelId="{6567D553-5A33-4B72-B4B8-9A055103324F}" type="parTrans" cxnId="{62842B2A-8640-4862-938F-714DDFB31064}">
      <dgm:prSet/>
      <dgm:spPr/>
      <dgm:t>
        <a:bodyPr/>
        <a:lstStyle/>
        <a:p>
          <a:endParaRPr lang="en-US"/>
        </a:p>
      </dgm:t>
    </dgm:pt>
    <dgm:pt modelId="{DE08FB7F-D30E-48B9-B222-5035FD47245E}" type="sibTrans" cxnId="{62842B2A-8640-4862-938F-714DDFB31064}">
      <dgm:prSet/>
      <dgm:spPr/>
      <dgm:t>
        <a:bodyPr/>
        <a:lstStyle/>
        <a:p>
          <a:endParaRPr lang="en-US"/>
        </a:p>
      </dgm:t>
    </dgm:pt>
    <dgm:pt modelId="{796234E2-BC30-45D4-AD24-C0628A24F60B}">
      <dgm:prSet phldrT="[Text]"/>
      <dgm:spPr/>
      <dgm:t>
        <a:bodyPr/>
        <a:lstStyle/>
        <a:p>
          <a:r>
            <a:rPr lang="en-US"/>
            <a:t>Training and Player-Coach for CoP</a:t>
          </a:r>
        </a:p>
      </dgm:t>
    </dgm:pt>
    <dgm:pt modelId="{099B4978-C234-4A98-9F4C-FC012A1E67CA}" type="parTrans" cxnId="{609275D2-5DD8-4594-9AE2-127CB35E3098}">
      <dgm:prSet/>
      <dgm:spPr/>
      <dgm:t>
        <a:bodyPr/>
        <a:lstStyle/>
        <a:p>
          <a:endParaRPr lang="en-US"/>
        </a:p>
      </dgm:t>
    </dgm:pt>
    <dgm:pt modelId="{C073D8DF-08D2-461D-A00A-864275AF7685}" type="sibTrans" cxnId="{609275D2-5DD8-4594-9AE2-127CB35E3098}">
      <dgm:prSet/>
      <dgm:spPr/>
      <dgm:t>
        <a:bodyPr/>
        <a:lstStyle/>
        <a:p>
          <a:endParaRPr lang="en-US"/>
        </a:p>
      </dgm:t>
    </dgm:pt>
    <dgm:pt modelId="{B5C848B9-4E06-419B-B09A-0AAF96F60BD8}">
      <dgm:prSet phldrT="[Text]"/>
      <dgm:spPr/>
      <dgm:t>
        <a:bodyPr/>
        <a:lstStyle/>
        <a:p>
          <a:r>
            <a:rPr lang="en-US"/>
            <a:t>Best Practices and Standards Implemented</a:t>
          </a:r>
        </a:p>
      </dgm:t>
    </dgm:pt>
    <dgm:pt modelId="{EC141227-9371-484B-BFFB-DB587671898F}" type="parTrans" cxnId="{5EC975B6-241A-45B3-A225-205454889551}">
      <dgm:prSet/>
      <dgm:spPr/>
    </dgm:pt>
    <dgm:pt modelId="{1A610C1E-5D95-45F1-AA9B-895CDA9427C0}" type="sibTrans" cxnId="{5EC975B6-241A-45B3-A225-205454889551}">
      <dgm:prSet/>
      <dgm:spPr/>
    </dgm:pt>
    <dgm:pt modelId="{585D2EAD-D635-4D62-A3CA-687F9B58D093}">
      <dgm:prSet/>
      <dgm:spPr/>
      <dgm:t>
        <a:bodyPr/>
        <a:lstStyle/>
        <a:p>
          <a:r>
            <a:rPr lang="en-US"/>
            <a:t>Implementation Phase 1</a:t>
          </a:r>
        </a:p>
      </dgm:t>
    </dgm:pt>
    <dgm:pt modelId="{1FCF873F-693A-4DF9-AAD2-1AED9A5D27B7}" type="sibTrans" cxnId="{019185A7-CDD7-446C-A825-F48F1C5D77AC}">
      <dgm:prSet/>
      <dgm:spPr/>
      <dgm:t>
        <a:bodyPr/>
        <a:lstStyle/>
        <a:p>
          <a:endParaRPr lang="en-US"/>
        </a:p>
      </dgm:t>
    </dgm:pt>
    <dgm:pt modelId="{1478CBD9-0D2C-4F9D-9F89-7BC0EA1CDC82}" type="parTrans" cxnId="{019185A7-CDD7-446C-A825-F48F1C5D77AC}">
      <dgm:prSet/>
      <dgm:spPr/>
      <dgm:t>
        <a:bodyPr/>
        <a:lstStyle/>
        <a:p>
          <a:endParaRPr lang="en-US"/>
        </a:p>
      </dgm:t>
    </dgm:pt>
    <dgm:pt modelId="{8E04DBC9-154E-4DBA-8091-5D44127B5A5B}">
      <dgm:prSet/>
      <dgm:spPr/>
      <dgm:t>
        <a:bodyPr/>
        <a:lstStyle/>
        <a:p>
          <a:r>
            <a:rPr lang="en-US"/>
            <a:t>Implementation Phase 3</a:t>
          </a:r>
        </a:p>
      </dgm:t>
    </dgm:pt>
    <dgm:pt modelId="{EC70247B-87DC-478A-A7A0-0CD67210CD60}" type="parTrans" cxnId="{BDE97AC9-5824-48B3-B384-344A75F0CA86}">
      <dgm:prSet/>
      <dgm:spPr/>
    </dgm:pt>
    <dgm:pt modelId="{DC2B2B8E-00FC-48C2-AE07-60EF8C5D3FAA}" type="sibTrans" cxnId="{BDE97AC9-5824-48B3-B384-344A75F0CA86}">
      <dgm:prSet/>
      <dgm:spPr/>
    </dgm:pt>
    <dgm:pt modelId="{96492804-64AF-444C-BC96-3E0532A440BD}" type="pres">
      <dgm:prSet presAssocID="{F94451C9-F7B1-417F-B112-020EA0991C23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F3CFEFF-8D52-4975-92AC-8AEB881C8C2D}" type="pres">
      <dgm:prSet presAssocID="{E5760CFA-EE0E-426B-ADFC-30DBAA4B94B9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69ADD6D-5443-4304-B117-B7C9DBD66811}" type="pres">
      <dgm:prSet presAssocID="{E5760CFA-EE0E-426B-ADFC-30DBAA4B94B9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84073AF8-0624-46A5-B199-ADA59854DAB1}" type="pres">
      <dgm:prSet presAssocID="{D1659F15-93ED-45F7-AC24-18312DEEDC84}" presName="parentText2" presStyleLbl="node1" presStyleIdx="1" presStyleCnt="3" custScaleX="100004" custScaleY="92877">
        <dgm:presLayoutVars>
          <dgm:chMax/>
          <dgm:chPref val="3"/>
          <dgm:bulletEnabled val="1"/>
        </dgm:presLayoutVars>
      </dgm:prSet>
      <dgm:spPr/>
    </dgm:pt>
    <dgm:pt modelId="{F0E6B742-68F7-4216-A305-E1135C97A9DF}" type="pres">
      <dgm:prSet presAssocID="{D1659F15-93ED-45F7-AC24-18312DEEDC8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204B1678-963A-4902-A9D2-D5EEB38E2DB2}" type="pres">
      <dgm:prSet presAssocID="{2EC9E697-92A6-470B-AEFE-CFC23336E87A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EFAF962-D8A0-47B0-9F36-FDC0C066D53C}" type="pres">
      <dgm:prSet presAssocID="{2EC9E697-92A6-470B-AEFE-CFC23336E87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A78F903-8534-4015-9D47-1E566156CC90}" srcId="{14A0C5DB-A606-450B-ABDC-4A80762ECEFD}" destId="{30EE37F7-8E3B-4D3A-8A95-C3612BF5A5A8}" srcOrd="1" destOrd="0" parTransId="{2E8806B0-1F64-4261-A080-8B1D3067C790}" sibTransId="{9EF94BE6-3F63-4139-B0A0-35C54F388E5B}"/>
    <dgm:cxn modelId="{045BAA05-8CB6-4EE7-BEEB-C951E4CE2F69}" srcId="{2EC9E697-92A6-470B-AEFE-CFC23336E87A}" destId="{4272EEB9-DDFC-459A-8F87-0DCDB594B408}" srcOrd="0" destOrd="0" parTransId="{8B6D7EEF-563A-44E8-AD95-E64FB5C27DA9}" sibTransId="{E490F0F9-EF6F-46EF-A520-FA7D46C21362}"/>
    <dgm:cxn modelId="{FA35580B-2167-4789-9AEC-14056F28B47B}" type="presOf" srcId="{F94451C9-F7B1-417F-B112-020EA0991C23}" destId="{96492804-64AF-444C-BC96-3E0532A440BD}" srcOrd="0" destOrd="0" presId="urn:microsoft.com/office/officeart/2009/3/layout/IncreasingArrowsProcess"/>
    <dgm:cxn modelId="{5794B425-767F-4799-B804-898EC2D9DE2E}" type="presOf" srcId="{E1F96300-15D5-412A-AE42-20DC452A052C}" destId="{8EFAF962-D8A0-47B0-9F36-FDC0C066D53C}" srcOrd="0" destOrd="2" presId="urn:microsoft.com/office/officeart/2009/3/layout/IncreasingArrowsProcess"/>
    <dgm:cxn modelId="{62842B2A-8640-4862-938F-714DDFB31064}" srcId="{85CE298B-6E1D-488F-B44C-A015A85601D2}" destId="{DEAB9F4A-C98B-4EA9-B783-1F283A280AB7}" srcOrd="1" destOrd="0" parTransId="{6567D553-5A33-4B72-B4B8-9A055103324F}" sibTransId="{DE08FB7F-D30E-48B9-B222-5035FD47245E}"/>
    <dgm:cxn modelId="{FDD29733-BC0B-4212-8F23-5984B9EC663C}" srcId="{F94451C9-F7B1-417F-B112-020EA0991C23}" destId="{D1659F15-93ED-45F7-AC24-18312DEEDC84}" srcOrd="1" destOrd="0" parTransId="{BFDDE3D5-ED67-4EE2-BA15-BE6ABE304E7F}" sibTransId="{7AC916B0-1557-4322-B44C-817A0203C3EA}"/>
    <dgm:cxn modelId="{03053E34-BAF3-41CC-B9D9-CC5C5A0904BE}" type="presOf" srcId="{DEAB9F4A-C98B-4EA9-B783-1F283A280AB7}" destId="{F0E6B742-68F7-4216-A305-E1135C97A9DF}" srcOrd="0" destOrd="2" presId="urn:microsoft.com/office/officeart/2009/3/layout/IncreasingArrowsProcess"/>
    <dgm:cxn modelId="{0BAE5B5D-A673-4394-869A-C160C726B04E}" type="presOf" srcId="{85CE298B-6E1D-488F-B44C-A015A85601D2}" destId="{F0E6B742-68F7-4216-A305-E1135C97A9DF}" srcOrd="0" destOrd="0" presId="urn:microsoft.com/office/officeart/2009/3/layout/IncreasingArrowsProcess"/>
    <dgm:cxn modelId="{4616DF61-50C2-467D-808F-239C6E890D33}" type="presOf" srcId="{585D2EAD-D635-4D62-A3CA-687F9B58D093}" destId="{8EFAF962-D8A0-47B0-9F36-FDC0C066D53C}" srcOrd="0" destOrd="1" presId="urn:microsoft.com/office/officeart/2009/3/layout/IncreasingArrowsProcess"/>
    <dgm:cxn modelId="{AA980262-85B0-44E9-9604-6BF2142600E5}" type="presOf" srcId="{4272EEB9-DDFC-459A-8F87-0DCDB594B408}" destId="{8EFAF962-D8A0-47B0-9F36-FDC0C066D53C}" srcOrd="0" destOrd="0" presId="urn:microsoft.com/office/officeart/2009/3/layout/IncreasingArrowsProcess"/>
    <dgm:cxn modelId="{6D64DD42-9D88-405A-A4C4-8AFA2443FD4D}" type="presOf" srcId="{8E04DBC9-154E-4DBA-8091-5D44127B5A5B}" destId="{8EFAF962-D8A0-47B0-9F36-FDC0C066D53C}" srcOrd="0" destOrd="3" presId="urn:microsoft.com/office/officeart/2009/3/layout/IncreasingArrowsProcess"/>
    <dgm:cxn modelId="{D7802E64-B83F-4514-913B-571DA1486C5E}" srcId="{14A0C5DB-A606-450B-ABDC-4A80762ECEFD}" destId="{FBB4BD71-C251-49C0-A6D9-9710BBE93A44}" srcOrd="0" destOrd="0" parTransId="{0F09428E-5E40-47E2-9221-A91DC69B7AC6}" sibTransId="{B3072CEE-1C4E-4C3E-9566-8412FBDA07BB}"/>
    <dgm:cxn modelId="{FDAE7E72-FCBE-4E89-BE2D-E50A45DC4A40}" srcId="{F94451C9-F7B1-417F-B112-020EA0991C23}" destId="{E5760CFA-EE0E-426B-ADFC-30DBAA4B94B9}" srcOrd="0" destOrd="0" parTransId="{D7CDD0C7-C5E5-4E89-B3D1-5D8571366EC2}" sibTransId="{F0C191F5-E1D4-4FCD-8BB5-E2537B171246}"/>
    <dgm:cxn modelId="{660A7A78-4556-45A1-84E1-0EBBCC148EE6}" type="presOf" srcId="{14A0C5DB-A606-450B-ABDC-4A80762ECEFD}" destId="{969ADD6D-5443-4304-B117-B7C9DBD66811}" srcOrd="0" destOrd="0" presId="urn:microsoft.com/office/officeart/2009/3/layout/IncreasingArrowsProcess"/>
    <dgm:cxn modelId="{87C03B7E-D6E3-49AA-9D05-3F126CD1C11E}" srcId="{F94451C9-F7B1-417F-B112-020EA0991C23}" destId="{2EC9E697-92A6-470B-AEFE-CFC23336E87A}" srcOrd="2" destOrd="0" parTransId="{86876261-0ADF-4196-AEF2-C347B1F116E2}" sibTransId="{6FFC1BED-8963-43C4-B678-4BCFEFE4B615}"/>
    <dgm:cxn modelId="{6BF8FF80-7266-4189-9448-0298A2694C92}" type="presOf" srcId="{FBB4BD71-C251-49C0-A6D9-9710BBE93A44}" destId="{969ADD6D-5443-4304-B117-B7C9DBD66811}" srcOrd="0" destOrd="1" presId="urn:microsoft.com/office/officeart/2009/3/layout/IncreasingArrowsProcess"/>
    <dgm:cxn modelId="{0672AC8F-26BC-4D16-8F48-233500A3F89B}" type="presOf" srcId="{067E1A3E-12A9-4944-A0C7-6FBF21D1F19B}" destId="{969ADD6D-5443-4304-B117-B7C9DBD66811}" srcOrd="0" destOrd="3" presId="urn:microsoft.com/office/officeart/2009/3/layout/IncreasingArrowsProcess"/>
    <dgm:cxn modelId="{DE4B7D95-13F6-44B3-86A1-8C12BA783783}" type="presOf" srcId="{E5760CFA-EE0E-426B-ADFC-30DBAA4B94B9}" destId="{4F3CFEFF-8D52-4975-92AC-8AEB881C8C2D}" srcOrd="0" destOrd="0" presId="urn:microsoft.com/office/officeart/2009/3/layout/IncreasingArrowsProcess"/>
    <dgm:cxn modelId="{4A90CD9B-B352-4E9F-B311-C2ECB7D59F0C}" type="presOf" srcId="{30EE37F7-8E3B-4D3A-8A95-C3612BF5A5A8}" destId="{969ADD6D-5443-4304-B117-B7C9DBD66811}" srcOrd="0" destOrd="2" presId="urn:microsoft.com/office/officeart/2009/3/layout/IncreasingArrowsProcess"/>
    <dgm:cxn modelId="{57289AA0-E3CA-47F3-BB06-CDC22B3AE9C2}" srcId="{14A0C5DB-A606-450B-ABDC-4A80762ECEFD}" destId="{067E1A3E-12A9-4944-A0C7-6FBF21D1F19B}" srcOrd="2" destOrd="0" parTransId="{F2E1786F-737E-48D0-B4E5-B6EC1E77E4E8}" sibTransId="{BBD85D57-705D-4537-89F3-E985987AE791}"/>
    <dgm:cxn modelId="{2FD2AEA1-D1FC-48F9-BB5D-4C8CE09151F6}" type="presOf" srcId="{B5C848B9-4E06-419B-B09A-0AAF96F60BD8}" destId="{F0E6B742-68F7-4216-A305-E1135C97A9DF}" srcOrd="0" destOrd="1" presId="urn:microsoft.com/office/officeart/2009/3/layout/IncreasingArrowsProcess"/>
    <dgm:cxn modelId="{019185A7-CDD7-446C-A825-F48F1C5D77AC}" srcId="{4272EEB9-DDFC-459A-8F87-0DCDB594B408}" destId="{585D2EAD-D635-4D62-A3CA-687F9B58D093}" srcOrd="0" destOrd="0" parTransId="{1478CBD9-0D2C-4F9D-9F89-7BC0EA1CDC82}" sibTransId="{1FCF873F-693A-4DF9-AAD2-1AED9A5D27B7}"/>
    <dgm:cxn modelId="{5EC975B6-241A-45B3-A225-205454889551}" srcId="{85CE298B-6E1D-488F-B44C-A015A85601D2}" destId="{B5C848B9-4E06-419B-B09A-0AAF96F60BD8}" srcOrd="0" destOrd="0" parTransId="{EC141227-9371-484B-BFFB-DB587671898F}" sibTransId="{1A610C1E-5D95-45F1-AA9B-895CDA9427C0}"/>
    <dgm:cxn modelId="{5BD8BCB7-5528-488E-B319-49F13232BBBE}" type="presOf" srcId="{796234E2-BC30-45D4-AD24-C0628A24F60B}" destId="{F0E6B742-68F7-4216-A305-E1135C97A9DF}" srcOrd="0" destOrd="3" presId="urn:microsoft.com/office/officeart/2009/3/layout/IncreasingArrowsProcess"/>
    <dgm:cxn modelId="{030F50BD-18FF-41EC-8D7B-5318FC29DFC1}" srcId="{E5760CFA-EE0E-426B-ADFC-30DBAA4B94B9}" destId="{14A0C5DB-A606-450B-ABDC-4A80762ECEFD}" srcOrd="0" destOrd="0" parTransId="{EAF6F76F-D544-490B-8AEC-3CD0BFC44EAB}" sibTransId="{3BB917AC-0AF2-43AA-AFC9-4A2AF547D94D}"/>
    <dgm:cxn modelId="{DAC9F5C4-60FD-4FEA-A0E5-9103DBA843E6}" srcId="{4272EEB9-DDFC-459A-8F87-0DCDB594B408}" destId="{E1F96300-15D5-412A-AE42-20DC452A052C}" srcOrd="1" destOrd="0" parTransId="{59D4AAD3-40B0-4493-8FB1-FBDEFAB76624}" sibTransId="{B8C1978B-F483-4C35-9511-0B38A4DF6100}"/>
    <dgm:cxn modelId="{BDE97AC9-5824-48B3-B384-344A75F0CA86}" srcId="{4272EEB9-DDFC-459A-8F87-0DCDB594B408}" destId="{8E04DBC9-154E-4DBA-8091-5D44127B5A5B}" srcOrd="2" destOrd="0" parTransId="{EC70247B-87DC-478A-A7A0-0CD67210CD60}" sibTransId="{DC2B2B8E-00FC-48C2-AE07-60EF8C5D3FAA}"/>
    <dgm:cxn modelId="{609275D2-5DD8-4594-9AE2-127CB35E3098}" srcId="{85CE298B-6E1D-488F-B44C-A015A85601D2}" destId="{796234E2-BC30-45D4-AD24-C0628A24F60B}" srcOrd="2" destOrd="0" parTransId="{099B4978-C234-4A98-9F4C-FC012A1E67CA}" sibTransId="{C073D8DF-08D2-461D-A00A-864275AF7685}"/>
    <dgm:cxn modelId="{C6D820D3-7F86-4860-AAF3-8D8DD26B374B}" srcId="{D1659F15-93ED-45F7-AC24-18312DEEDC84}" destId="{85CE298B-6E1D-488F-B44C-A015A85601D2}" srcOrd="0" destOrd="0" parTransId="{61B113F4-13D9-4BEE-95E0-0CF6968405E9}" sibTransId="{D82804A3-CC42-4ADE-9AE3-A6BBE13A687F}"/>
    <dgm:cxn modelId="{A2A70CE1-E83D-4F33-BCF1-FE66B1FA8D09}" type="presOf" srcId="{2EC9E697-92A6-470B-AEFE-CFC23336E87A}" destId="{204B1678-963A-4902-A9D2-D5EEB38E2DB2}" srcOrd="0" destOrd="0" presId="urn:microsoft.com/office/officeart/2009/3/layout/IncreasingArrowsProcess"/>
    <dgm:cxn modelId="{03DEFFE3-EE65-4118-AE28-1E1C31D2704D}" type="presOf" srcId="{D1659F15-93ED-45F7-AC24-18312DEEDC84}" destId="{84073AF8-0624-46A5-B199-ADA59854DAB1}" srcOrd="0" destOrd="0" presId="urn:microsoft.com/office/officeart/2009/3/layout/IncreasingArrowsProcess"/>
    <dgm:cxn modelId="{4331BEBF-B769-42BF-83B1-4CED60D38985}" type="presParOf" srcId="{96492804-64AF-444C-BC96-3E0532A440BD}" destId="{4F3CFEFF-8D52-4975-92AC-8AEB881C8C2D}" srcOrd="0" destOrd="0" presId="urn:microsoft.com/office/officeart/2009/3/layout/IncreasingArrowsProcess"/>
    <dgm:cxn modelId="{C6F07C31-8250-4FAB-9548-FB9A6BC7B337}" type="presParOf" srcId="{96492804-64AF-444C-BC96-3E0532A440BD}" destId="{969ADD6D-5443-4304-B117-B7C9DBD66811}" srcOrd="1" destOrd="0" presId="urn:microsoft.com/office/officeart/2009/3/layout/IncreasingArrowsProcess"/>
    <dgm:cxn modelId="{6FAA7FFB-B832-4DAE-803F-5B90F681EF05}" type="presParOf" srcId="{96492804-64AF-444C-BC96-3E0532A440BD}" destId="{84073AF8-0624-46A5-B199-ADA59854DAB1}" srcOrd="2" destOrd="0" presId="urn:microsoft.com/office/officeart/2009/3/layout/IncreasingArrowsProcess"/>
    <dgm:cxn modelId="{297B1FD3-452A-4637-8694-EDB7DB24D9EE}" type="presParOf" srcId="{96492804-64AF-444C-BC96-3E0532A440BD}" destId="{F0E6B742-68F7-4216-A305-E1135C97A9DF}" srcOrd="3" destOrd="0" presId="urn:microsoft.com/office/officeart/2009/3/layout/IncreasingArrowsProcess"/>
    <dgm:cxn modelId="{66D9ED37-6311-465C-BC0C-E3F36F26B7A6}" type="presParOf" srcId="{96492804-64AF-444C-BC96-3E0532A440BD}" destId="{204B1678-963A-4902-A9D2-D5EEB38E2DB2}" srcOrd="4" destOrd="0" presId="urn:microsoft.com/office/officeart/2009/3/layout/IncreasingArrowsProcess"/>
    <dgm:cxn modelId="{46A81C1E-66A2-419F-8315-1C3250FA1A66}" type="presParOf" srcId="{96492804-64AF-444C-BC96-3E0532A440BD}" destId="{8EFAF962-D8A0-47B0-9F36-FDC0C066D53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4C0E8-BEF2-4D59-8DCD-73A0AD00477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E7D385B-4B9D-4863-8281-82513D691126}">
      <dgm:prSet phldrT="[Text]"/>
      <dgm:spPr/>
      <dgm:t>
        <a:bodyPr/>
        <a:lstStyle/>
        <a:p>
          <a:r>
            <a:rPr lang="en-US" dirty="0"/>
            <a:t>Improvement Over Time</a:t>
          </a:r>
        </a:p>
      </dgm:t>
    </dgm:pt>
    <dgm:pt modelId="{25BBCDD4-4BEC-47D0-814D-8A6CE80B4A0C}" type="sibTrans" cxnId="{A6662297-D9FA-439F-A95A-F5EDE5A81CAF}">
      <dgm:prSet/>
      <dgm:spPr/>
      <dgm:t>
        <a:bodyPr/>
        <a:lstStyle/>
        <a:p>
          <a:endParaRPr lang="en-US"/>
        </a:p>
      </dgm:t>
    </dgm:pt>
    <dgm:pt modelId="{6F4CC256-7507-4685-BA08-DA47DC8134AD}" type="parTrans" cxnId="{A6662297-D9FA-439F-A95A-F5EDE5A81CAF}">
      <dgm:prSet/>
      <dgm:spPr/>
      <dgm:t>
        <a:bodyPr/>
        <a:lstStyle/>
        <a:p>
          <a:endParaRPr lang="en-US"/>
        </a:p>
      </dgm:t>
    </dgm:pt>
    <dgm:pt modelId="{AEFC9F3B-1427-40C8-AB3E-7B4DBA38D1CE}" type="pres">
      <dgm:prSet presAssocID="{2764C0E8-BEF2-4D59-8DCD-73A0AD00477D}" presName="Name0" presStyleCnt="0">
        <dgm:presLayoutVars>
          <dgm:dir/>
          <dgm:animLvl val="lvl"/>
          <dgm:resizeHandles val="exact"/>
        </dgm:presLayoutVars>
      </dgm:prSet>
      <dgm:spPr/>
    </dgm:pt>
    <dgm:pt modelId="{068533EE-CDF4-4621-9882-1A0EE0A11664}" type="pres">
      <dgm:prSet presAssocID="{2764C0E8-BEF2-4D59-8DCD-73A0AD00477D}" presName="dummy" presStyleCnt="0"/>
      <dgm:spPr/>
    </dgm:pt>
    <dgm:pt modelId="{BEFAF940-A534-42CA-BC41-6AE462DE6DB0}" type="pres">
      <dgm:prSet presAssocID="{2764C0E8-BEF2-4D59-8DCD-73A0AD00477D}" presName="linH" presStyleCnt="0"/>
      <dgm:spPr/>
    </dgm:pt>
    <dgm:pt modelId="{4F9C32F9-296B-4C80-A67B-CBDED80EC9E9}" type="pres">
      <dgm:prSet presAssocID="{2764C0E8-BEF2-4D59-8DCD-73A0AD00477D}" presName="padding1" presStyleCnt="0"/>
      <dgm:spPr/>
    </dgm:pt>
    <dgm:pt modelId="{74C0679B-0C1A-417F-ABA0-EBB412970C73}" type="pres">
      <dgm:prSet presAssocID="{6E7D385B-4B9D-4863-8281-82513D691126}" presName="linV" presStyleCnt="0"/>
      <dgm:spPr/>
    </dgm:pt>
    <dgm:pt modelId="{B9265D0F-81F0-4AA9-BFC2-A5375C69B7CB}" type="pres">
      <dgm:prSet presAssocID="{6E7D385B-4B9D-4863-8281-82513D691126}" presName="spVertical1" presStyleCnt="0"/>
      <dgm:spPr/>
    </dgm:pt>
    <dgm:pt modelId="{A3D239CA-7A1A-4CCD-842D-C4DC5B5ED152}" type="pres">
      <dgm:prSet presAssocID="{6E7D385B-4B9D-4863-8281-82513D691126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F90A5D2-FD20-4E61-B6D3-553294E3C9A6}" type="pres">
      <dgm:prSet presAssocID="{6E7D385B-4B9D-4863-8281-82513D691126}" presName="spVertical2" presStyleCnt="0"/>
      <dgm:spPr/>
    </dgm:pt>
    <dgm:pt modelId="{23569832-10C8-412A-964E-46BE9830BE0D}" type="pres">
      <dgm:prSet presAssocID="{6E7D385B-4B9D-4863-8281-82513D691126}" presName="spVertical3" presStyleCnt="0"/>
      <dgm:spPr/>
    </dgm:pt>
    <dgm:pt modelId="{E3BD8683-61A3-47BE-90AA-8366DDFC4298}" type="pres">
      <dgm:prSet presAssocID="{2764C0E8-BEF2-4D59-8DCD-73A0AD00477D}" presName="padding2" presStyleCnt="0"/>
      <dgm:spPr/>
    </dgm:pt>
    <dgm:pt modelId="{12D4CFA9-A920-4940-B5D3-FAEC6384DE1C}" type="pres">
      <dgm:prSet presAssocID="{2764C0E8-BEF2-4D59-8DCD-73A0AD00477D}" presName="negArrow" presStyleCnt="0"/>
      <dgm:spPr/>
    </dgm:pt>
    <dgm:pt modelId="{83D51957-F149-4815-AE20-FA736D94819B}" type="pres">
      <dgm:prSet presAssocID="{2764C0E8-BEF2-4D59-8DCD-73A0AD00477D}" presName="backgroundArrow" presStyleLbl="node1" presStyleIdx="0" presStyleCnt="1" custLinFactNeighborY="1412"/>
      <dgm:spPr/>
    </dgm:pt>
  </dgm:ptLst>
  <dgm:cxnLst>
    <dgm:cxn modelId="{698D8042-615D-4067-BFA6-C32EE3B19A93}" type="presOf" srcId="{6E7D385B-4B9D-4863-8281-82513D691126}" destId="{A3D239CA-7A1A-4CCD-842D-C4DC5B5ED152}" srcOrd="0" destOrd="0" presId="urn:microsoft.com/office/officeart/2005/8/layout/hProcess3"/>
    <dgm:cxn modelId="{19A5CA4A-E972-45C9-8114-5EC28DAFCD27}" type="presOf" srcId="{2764C0E8-BEF2-4D59-8DCD-73A0AD00477D}" destId="{AEFC9F3B-1427-40C8-AB3E-7B4DBA38D1CE}" srcOrd="0" destOrd="0" presId="urn:microsoft.com/office/officeart/2005/8/layout/hProcess3"/>
    <dgm:cxn modelId="{A6662297-D9FA-439F-A95A-F5EDE5A81CAF}" srcId="{2764C0E8-BEF2-4D59-8DCD-73A0AD00477D}" destId="{6E7D385B-4B9D-4863-8281-82513D691126}" srcOrd="0" destOrd="0" parTransId="{6F4CC256-7507-4685-BA08-DA47DC8134AD}" sibTransId="{25BBCDD4-4BEC-47D0-814D-8A6CE80B4A0C}"/>
    <dgm:cxn modelId="{9618AD4E-7611-4275-A27F-482365A1A671}" type="presParOf" srcId="{AEFC9F3B-1427-40C8-AB3E-7B4DBA38D1CE}" destId="{068533EE-CDF4-4621-9882-1A0EE0A11664}" srcOrd="0" destOrd="0" presId="urn:microsoft.com/office/officeart/2005/8/layout/hProcess3"/>
    <dgm:cxn modelId="{9BD35726-9DCB-4D3D-985A-7B944514F965}" type="presParOf" srcId="{AEFC9F3B-1427-40C8-AB3E-7B4DBA38D1CE}" destId="{BEFAF940-A534-42CA-BC41-6AE462DE6DB0}" srcOrd="1" destOrd="0" presId="urn:microsoft.com/office/officeart/2005/8/layout/hProcess3"/>
    <dgm:cxn modelId="{29C11E6A-301E-4355-AD91-D8B026795124}" type="presParOf" srcId="{BEFAF940-A534-42CA-BC41-6AE462DE6DB0}" destId="{4F9C32F9-296B-4C80-A67B-CBDED80EC9E9}" srcOrd="0" destOrd="0" presId="urn:microsoft.com/office/officeart/2005/8/layout/hProcess3"/>
    <dgm:cxn modelId="{09766895-C656-4F97-8A56-41D899965E96}" type="presParOf" srcId="{BEFAF940-A534-42CA-BC41-6AE462DE6DB0}" destId="{74C0679B-0C1A-417F-ABA0-EBB412970C73}" srcOrd="1" destOrd="0" presId="urn:microsoft.com/office/officeart/2005/8/layout/hProcess3"/>
    <dgm:cxn modelId="{2B6BF374-A995-4D5A-9D92-7E12DC32BFB3}" type="presParOf" srcId="{74C0679B-0C1A-417F-ABA0-EBB412970C73}" destId="{B9265D0F-81F0-4AA9-BFC2-A5375C69B7CB}" srcOrd="0" destOrd="0" presId="urn:microsoft.com/office/officeart/2005/8/layout/hProcess3"/>
    <dgm:cxn modelId="{251D54B7-8719-4524-BF0A-BF4F1F54B900}" type="presParOf" srcId="{74C0679B-0C1A-417F-ABA0-EBB412970C73}" destId="{A3D239CA-7A1A-4CCD-842D-C4DC5B5ED152}" srcOrd="1" destOrd="0" presId="urn:microsoft.com/office/officeart/2005/8/layout/hProcess3"/>
    <dgm:cxn modelId="{AA45018C-F6B9-4001-A9F3-928B893072AC}" type="presParOf" srcId="{74C0679B-0C1A-417F-ABA0-EBB412970C73}" destId="{3F90A5D2-FD20-4E61-B6D3-553294E3C9A6}" srcOrd="2" destOrd="0" presId="urn:microsoft.com/office/officeart/2005/8/layout/hProcess3"/>
    <dgm:cxn modelId="{FEF4B3F6-B4DE-45FC-895C-A3CDFD23A298}" type="presParOf" srcId="{74C0679B-0C1A-417F-ABA0-EBB412970C73}" destId="{23569832-10C8-412A-964E-46BE9830BE0D}" srcOrd="3" destOrd="0" presId="urn:microsoft.com/office/officeart/2005/8/layout/hProcess3"/>
    <dgm:cxn modelId="{B2BD16AF-5F9B-4F9B-8D51-14F98B2BC586}" type="presParOf" srcId="{BEFAF940-A534-42CA-BC41-6AE462DE6DB0}" destId="{E3BD8683-61A3-47BE-90AA-8366DDFC4298}" srcOrd="2" destOrd="0" presId="urn:microsoft.com/office/officeart/2005/8/layout/hProcess3"/>
    <dgm:cxn modelId="{FB6C1998-B7A3-40AE-A3AF-C63569B61FED}" type="presParOf" srcId="{BEFAF940-A534-42CA-BC41-6AE462DE6DB0}" destId="{12D4CFA9-A920-4940-B5D3-FAEC6384DE1C}" srcOrd="3" destOrd="0" presId="urn:microsoft.com/office/officeart/2005/8/layout/hProcess3"/>
    <dgm:cxn modelId="{B2CCCD96-226B-4B49-81B1-B759AB48F07D}" type="presParOf" srcId="{BEFAF940-A534-42CA-BC41-6AE462DE6DB0}" destId="{83D51957-F149-4815-AE20-FA736D94819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CFEFF-8D52-4975-92AC-8AEB881C8C2D}">
      <dsp:nvSpPr>
        <dsp:cNvPr id="0" name=""/>
        <dsp:cNvSpPr/>
      </dsp:nvSpPr>
      <dsp:spPr>
        <a:xfrm>
          <a:off x="1855094" y="11811"/>
          <a:ext cx="10501579" cy="152943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42797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Understanding existing quality landscape: Phase 1 </a:t>
          </a:r>
        </a:p>
      </dsp:txBody>
      <dsp:txXfrm>
        <a:off x="1855094" y="394169"/>
        <a:ext cx="10119222" cy="764715"/>
      </dsp:txXfrm>
    </dsp:sp>
    <dsp:sp modelId="{969ADD6D-5443-4304-B117-B7C9DBD66811}">
      <dsp:nvSpPr>
        <dsp:cNvPr id="0" name=""/>
        <dsp:cNvSpPr/>
      </dsp:nvSpPr>
      <dsp:spPr>
        <a:xfrm>
          <a:off x="1855094" y="1191222"/>
          <a:ext cx="3234486" cy="294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Conducted series of interviews and sessions to document the current landscape: Phase 1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Deliverables: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Finding and recommendations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Identified documented Risks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Each Risk has a recommendation</a:t>
          </a:r>
        </a:p>
      </dsp:txBody>
      <dsp:txXfrm>
        <a:off x="1855094" y="1191222"/>
        <a:ext cx="3234486" cy="2946245"/>
      </dsp:txXfrm>
    </dsp:sp>
    <dsp:sp modelId="{84073AF8-0624-46A5-B199-ADA59854DAB1}">
      <dsp:nvSpPr>
        <dsp:cNvPr id="0" name=""/>
        <dsp:cNvSpPr/>
      </dsp:nvSpPr>
      <dsp:spPr>
        <a:xfrm>
          <a:off x="5089435" y="576091"/>
          <a:ext cx="7267383" cy="1420488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427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Laying Foundational Best Practices</a:t>
          </a:r>
          <a:r>
            <a:rPr lang="en-US" sz="2400" b="1" i="1" kern="1200"/>
            <a:t>: </a:t>
          </a:r>
          <a:r>
            <a:rPr lang="en-US" sz="2400" b="1" i="0" kern="1200"/>
            <a:t>Phase 2</a:t>
          </a:r>
        </a:p>
      </dsp:txBody>
      <dsp:txXfrm>
        <a:off x="5089435" y="931213"/>
        <a:ext cx="6912261" cy="710244"/>
      </dsp:txXfrm>
    </dsp:sp>
    <dsp:sp modelId="{F0E6B742-68F7-4216-A305-E1135C97A9DF}">
      <dsp:nvSpPr>
        <dsp:cNvPr id="0" name=""/>
        <dsp:cNvSpPr/>
      </dsp:nvSpPr>
      <dsp:spPr>
        <a:xfrm>
          <a:off x="5089581" y="1701032"/>
          <a:ext cx="3234486" cy="294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Magenic Quality Engineering team and CoP has laid down foundational best practices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Best Practices and Standards Implemented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Centralized Knowledge Base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Training and Player-Coach for CoP</a:t>
          </a:r>
        </a:p>
      </dsp:txBody>
      <dsp:txXfrm>
        <a:off x="5089581" y="1701032"/>
        <a:ext cx="3234486" cy="2946245"/>
      </dsp:txXfrm>
    </dsp:sp>
    <dsp:sp modelId="{204B1678-963A-4902-A9D2-D5EEB38E2DB2}">
      <dsp:nvSpPr>
        <dsp:cNvPr id="0" name=""/>
        <dsp:cNvSpPr/>
      </dsp:nvSpPr>
      <dsp:spPr>
        <a:xfrm>
          <a:off x="8324067" y="1031431"/>
          <a:ext cx="4032606" cy="152943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2797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Implementation Plan</a:t>
          </a:r>
        </a:p>
      </dsp:txBody>
      <dsp:txXfrm>
        <a:off x="8324067" y="1413789"/>
        <a:ext cx="3650249" cy="764715"/>
      </dsp:txXfrm>
    </dsp:sp>
    <dsp:sp modelId="{8EFAF962-D8A0-47B0-9F36-FDC0C066D53C}">
      <dsp:nvSpPr>
        <dsp:cNvPr id="0" name=""/>
        <dsp:cNvSpPr/>
      </dsp:nvSpPr>
      <dsp:spPr>
        <a:xfrm>
          <a:off x="8324067" y="2210842"/>
          <a:ext cx="3234486" cy="29031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Magenic will work with the SBDF teams to implement and coach standards and best practices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Implementation Phase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Implementation Phase 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Implementation Phase 3</a:t>
          </a:r>
        </a:p>
      </dsp:txBody>
      <dsp:txXfrm>
        <a:off x="8324067" y="2210842"/>
        <a:ext cx="3234486" cy="2903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51957-F149-4815-AE20-FA736D94819B}">
      <dsp:nvSpPr>
        <dsp:cNvPr id="0" name=""/>
        <dsp:cNvSpPr/>
      </dsp:nvSpPr>
      <dsp:spPr>
        <a:xfrm>
          <a:off x="0" y="6872"/>
          <a:ext cx="2180108" cy="86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239CA-7A1A-4CCD-842D-C4DC5B5ED152}">
      <dsp:nvSpPr>
        <dsp:cNvPr id="0" name=""/>
        <dsp:cNvSpPr/>
      </dsp:nvSpPr>
      <dsp:spPr>
        <a:xfrm>
          <a:off x="176148" y="219436"/>
          <a:ext cx="1786240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Improvement Over Time</a:t>
          </a:r>
        </a:p>
      </dsp:txBody>
      <dsp:txXfrm>
        <a:off x="176148" y="219436"/>
        <a:ext cx="1786240" cy="43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Aparna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/>
              <a:t>TITLE OF THE</a:t>
            </a:r>
            <a:br>
              <a:rPr lang="en-US"/>
            </a:br>
            <a:r>
              <a:rPr lang="en-US"/>
              <a:t>PRESENTATION</a:t>
            </a:r>
            <a:br>
              <a:rPr lang="en-US"/>
            </a:br>
            <a:r>
              <a:rPr lang="en-US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Presenter One</a:t>
            </a:r>
          </a:p>
          <a:p>
            <a:pPr lvl="0"/>
            <a:r>
              <a:rPr lang="en-US"/>
              <a:t>Presenter Two	</a:t>
            </a:r>
          </a:p>
          <a:p>
            <a:pPr lvl="0"/>
            <a:r>
              <a:rPr lang="en-US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XX.XX.18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5" y="1454203"/>
            <a:ext cx="8815081" cy="18623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/>
              <a:t>Quality Foundation Implementation Plan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Prepared for: Delta Dental of California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>
                <a:latin typeface="Cordia New"/>
                <a:cs typeface="Cordia New"/>
              </a:rPr>
              <a:t>6.26.2019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5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SBDF ART 2 Timeline: player Coach Model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47F7F5C7-6014-451D-B57D-ACB129A4077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48929" y="1210086"/>
            <a:ext cx="891807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OTLSHAPE_TB_00000000000000000000000000000000_Separator8">
            <a:extLst>
              <a:ext uri="{FF2B5EF4-FFF2-40B4-BE49-F238E27FC236}">
                <a16:creationId xmlns:a16="http://schemas.microsoft.com/office/drawing/2014/main" id="{1E9B63D2-9B2A-4FFB-BA7A-E555C33023E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H="1">
            <a:off x="11578714" y="1133047"/>
            <a:ext cx="1" cy="265499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9">
            <a:extLst>
              <a:ext uri="{FF2B5EF4-FFF2-40B4-BE49-F238E27FC236}">
                <a16:creationId xmlns:a16="http://schemas.microsoft.com/office/drawing/2014/main" id="{0E360750-D72D-4923-989B-A6434807C4E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05068" y="572398"/>
            <a:ext cx="806638" cy="16116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200" b="1" spc="-26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B_00000000000000000000000000000000_ScaleContainer">
            <a:extLst>
              <a:ext uri="{FF2B5EF4-FFF2-40B4-BE49-F238E27FC236}">
                <a16:creationId xmlns:a16="http://schemas.microsoft.com/office/drawing/2014/main" id="{6675B06F-78A9-4E80-8B2D-26732B0BE4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16352" y="1113017"/>
            <a:ext cx="6655274" cy="403915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TLSHAPE_TB_00000000000000000000000000000000_ElapsedTime">
            <a:extLst>
              <a:ext uri="{FF2B5EF4-FFF2-40B4-BE49-F238E27FC236}">
                <a16:creationId xmlns:a16="http://schemas.microsoft.com/office/drawing/2014/main" id="{BA6260E9-D258-42F3-948B-499362FAB65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37221" y="1113016"/>
            <a:ext cx="6804074" cy="361372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5A5A5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0" name="OTLSHAPE_TB_00000000000000000000000000000000_TimescaleInterval1">
            <a:extLst>
              <a:ext uri="{FF2B5EF4-FFF2-40B4-BE49-F238E27FC236}">
                <a16:creationId xmlns:a16="http://schemas.microsoft.com/office/drawing/2014/main" id="{C533BFE4-6303-4C23-9404-0E6819D48F7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325415" y="1202544"/>
            <a:ext cx="535362" cy="168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61" name="OTLSHAPE_TB_00000000000000000000000000000000_TimescaleInterval2">
            <a:extLst>
              <a:ext uri="{FF2B5EF4-FFF2-40B4-BE49-F238E27FC236}">
                <a16:creationId xmlns:a16="http://schemas.microsoft.com/office/drawing/2014/main" id="{8309DE15-FF82-4B77-AEDE-6AE129F3D2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48929" y="1210086"/>
            <a:ext cx="891807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B_00000000000000000000000000000000_TimescaleInterval4">
            <a:extLst>
              <a:ext uri="{FF2B5EF4-FFF2-40B4-BE49-F238E27FC236}">
                <a16:creationId xmlns:a16="http://schemas.microsoft.com/office/drawing/2014/main" id="{7C0FA8E5-0C13-4597-9030-D81610DB7B3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551330" y="1151118"/>
            <a:ext cx="641541" cy="3232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B_00000000000000000000000000000000_TimescaleInterval5">
            <a:extLst>
              <a:ext uri="{FF2B5EF4-FFF2-40B4-BE49-F238E27FC236}">
                <a16:creationId xmlns:a16="http://schemas.microsoft.com/office/drawing/2014/main" id="{002A87B6-D4A2-4A7D-85AD-12D4D86F13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392686" y="1199549"/>
            <a:ext cx="597835" cy="1883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64" name="OTLSHAPE_TB_00000000000000000000000000000000_TimescaleInterval1">
            <a:extLst>
              <a:ext uri="{FF2B5EF4-FFF2-40B4-BE49-F238E27FC236}">
                <a16:creationId xmlns:a16="http://schemas.microsoft.com/office/drawing/2014/main" id="{43FDBAD7-6F1F-4ED2-98BD-0CCE7E8DE5A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715056" y="1211607"/>
            <a:ext cx="572055" cy="1784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65" name="OTLSHAPE_TB_00000000000000000000000000000000_TimescaleInterval5">
            <a:extLst>
              <a:ext uri="{FF2B5EF4-FFF2-40B4-BE49-F238E27FC236}">
                <a16:creationId xmlns:a16="http://schemas.microsoft.com/office/drawing/2014/main" id="{8D2ED899-78DA-4BE9-A7AF-CEB21C7779C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756207" y="1183823"/>
            <a:ext cx="706838" cy="223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Sprint 6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86E4E7-7BA0-4BAD-B7C1-29041CBBD4B9}"/>
              </a:ext>
            </a:extLst>
          </p:cNvPr>
          <p:cNvCxnSpPr/>
          <p:nvPr/>
        </p:nvCxnSpPr>
        <p:spPr>
          <a:xfrm>
            <a:off x="2030602" y="1738597"/>
            <a:ext cx="0" cy="44321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TB_00000000000000000000000000000000_Separator8">
            <a:extLst>
              <a:ext uri="{FF2B5EF4-FFF2-40B4-BE49-F238E27FC236}">
                <a16:creationId xmlns:a16="http://schemas.microsoft.com/office/drawing/2014/main" id="{CF5873EA-AD73-4243-9B9D-2B76838140F8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H="1">
            <a:off x="11578714" y="1133047"/>
            <a:ext cx="1" cy="265499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TB_00000000000000000000000000000000_TimescaleInterval9">
            <a:extLst>
              <a:ext uri="{FF2B5EF4-FFF2-40B4-BE49-F238E27FC236}">
                <a16:creationId xmlns:a16="http://schemas.microsoft.com/office/drawing/2014/main" id="{0A5A79FA-FD27-4722-A3A4-FA8593F9819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0005068" y="572398"/>
            <a:ext cx="806638" cy="16116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200" b="1" spc="-26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M_fc09ba113faa4b799e4e44613a16b509_Shape">
            <a:extLst>
              <a:ext uri="{FF2B5EF4-FFF2-40B4-BE49-F238E27FC236}">
                <a16:creationId xmlns:a16="http://schemas.microsoft.com/office/drawing/2014/main" id="{3184A06B-7472-4893-BF6E-2B7B17AF16C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V="1">
            <a:off x="1916351" y="1565536"/>
            <a:ext cx="228502" cy="173061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11A75A-8BD9-44F6-B1F7-05B37782EA2F}"/>
              </a:ext>
            </a:extLst>
          </p:cNvPr>
          <p:cNvSpPr txBox="1"/>
          <p:nvPr/>
        </p:nvSpPr>
        <p:spPr>
          <a:xfrm>
            <a:off x="9017722" y="2362334"/>
            <a:ext cx="597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Legend</a:t>
            </a:r>
          </a:p>
        </p:txBody>
      </p:sp>
      <p:sp>
        <p:nvSpPr>
          <p:cNvPr id="72" name="OTLSHAPE_T_09290563143f46f7bfd78d7e7784e98c_Shape">
            <a:extLst>
              <a:ext uri="{FF2B5EF4-FFF2-40B4-BE49-F238E27FC236}">
                <a16:creationId xmlns:a16="http://schemas.microsoft.com/office/drawing/2014/main" id="{4D0CA564-23AC-421E-9340-34BEE7A2B06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918610" y="2660321"/>
            <a:ext cx="796009" cy="286454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+mj-lt"/>
              </a:rPr>
              <a:t>QE Lead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9D31CE-FF95-488D-BBDB-22FF936D6BB5}"/>
              </a:ext>
            </a:extLst>
          </p:cNvPr>
          <p:cNvSpPr txBox="1"/>
          <p:nvPr/>
        </p:nvSpPr>
        <p:spPr>
          <a:xfrm>
            <a:off x="1797882" y="1268304"/>
            <a:ext cx="5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PI2</a:t>
            </a:r>
          </a:p>
        </p:txBody>
      </p:sp>
      <p:sp>
        <p:nvSpPr>
          <p:cNvPr id="75" name="OTLSHAPE_T_09290563143f46f7bfd78d7e7784e98c_Shape">
            <a:extLst>
              <a:ext uri="{FF2B5EF4-FFF2-40B4-BE49-F238E27FC236}">
                <a16:creationId xmlns:a16="http://schemas.microsoft.com/office/drawing/2014/main" id="{B80C1426-A35A-4E90-8D5B-C83C5BC8D94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460141" y="1820750"/>
            <a:ext cx="2799025" cy="119258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ART 2 SBDF ~ 4 weeks</a:t>
            </a:r>
            <a:endParaRPr lang="en-US" sz="90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Test Management tool training/ documentation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QE reporting process/tools</a:t>
            </a:r>
          </a:p>
          <a:p>
            <a:pPr algn="ctr"/>
            <a:endParaRPr lang="en-US" sz="90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Ongoing Org Goals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UAT Handoff</a:t>
            </a:r>
          </a:p>
          <a:p>
            <a:pPr algn="ctr"/>
            <a:endParaRPr lang="en-US" sz="100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09290563143f46f7bfd78d7e7784e98c_Shape">
            <a:extLst>
              <a:ext uri="{FF2B5EF4-FFF2-40B4-BE49-F238E27FC236}">
                <a16:creationId xmlns:a16="http://schemas.microsoft.com/office/drawing/2014/main" id="{2538D207-2322-4C2E-87BD-D4BF1191AF6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345859" y="1870743"/>
            <a:ext cx="2799027" cy="1214487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  <a:latin typeface="+mj-lt"/>
              </a:rPr>
              <a:t>ART 2 SBDF ~ 4 weeks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  <a:latin typeface="+mj-lt"/>
              </a:rPr>
              <a:t>Traceability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  <a:latin typeface="+mj-lt"/>
              </a:rPr>
              <a:t>Test case and defect standardization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  <a:latin typeface="+mj-lt"/>
              </a:rPr>
              <a:t>Test prioritization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Test Case Maintenance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           Test Management tool use</a:t>
            </a:r>
            <a:r>
              <a:rPr lang="en-US" sz="900">
                <a:solidFill>
                  <a:schemeClr val="tx1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endParaRPr lang="en-US" sz="900">
              <a:solidFill>
                <a:schemeClr val="tx1">
                  <a:lumMod val="7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77" name="Left-Right Arrow 58">
            <a:extLst>
              <a:ext uri="{FF2B5EF4-FFF2-40B4-BE49-F238E27FC236}">
                <a16:creationId xmlns:a16="http://schemas.microsoft.com/office/drawing/2014/main" id="{D108A9A1-4A66-48DF-B6E0-79F8B25F4843}"/>
              </a:ext>
            </a:extLst>
          </p:cNvPr>
          <p:cNvSpPr/>
          <p:nvPr/>
        </p:nvSpPr>
        <p:spPr>
          <a:xfrm>
            <a:off x="1657086" y="4551425"/>
            <a:ext cx="8504299" cy="650532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89B509-3BA2-4044-88AA-D30126EBC51C}"/>
              </a:ext>
            </a:extLst>
          </p:cNvPr>
          <p:cNvSpPr txBox="1"/>
          <p:nvPr/>
        </p:nvSpPr>
        <p:spPr>
          <a:xfrm>
            <a:off x="1949375" y="4672129"/>
            <a:ext cx="82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On-going change management , training, retrospectives, collection of test metrics</a:t>
            </a:r>
          </a:p>
        </p:txBody>
      </p:sp>
      <p:sp>
        <p:nvSpPr>
          <p:cNvPr id="79" name="OTLSHAPE_T_09290563143f46f7bfd78d7e7784e98c_Shape">
            <a:extLst>
              <a:ext uri="{FF2B5EF4-FFF2-40B4-BE49-F238E27FC236}">
                <a16:creationId xmlns:a16="http://schemas.microsoft.com/office/drawing/2014/main" id="{400B90D7-E4E6-4A72-883A-2001AC1344D4}"/>
              </a:ext>
            </a:extLst>
          </p:cNvPr>
          <p:cNvSpPr/>
          <p:nvPr/>
        </p:nvSpPr>
        <p:spPr>
          <a:xfrm>
            <a:off x="8924448" y="3021960"/>
            <a:ext cx="821080" cy="337539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700">
                <a:solidFill>
                  <a:schemeClr val="tx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Automation Architect</a:t>
            </a:r>
            <a:endParaRPr lang="en-US" sz="60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OTLSHAPE_T_09290563143f46f7bfd78d7e7784e98c_Shape">
            <a:extLst>
              <a:ext uri="{FF2B5EF4-FFF2-40B4-BE49-F238E27FC236}">
                <a16:creationId xmlns:a16="http://schemas.microsoft.com/office/drawing/2014/main" id="{F02A02A4-F5FD-45CC-B31B-419536973C69}"/>
              </a:ext>
            </a:extLst>
          </p:cNvPr>
          <p:cNvSpPr/>
          <p:nvPr/>
        </p:nvSpPr>
        <p:spPr>
          <a:xfrm>
            <a:off x="2388447" y="3246204"/>
            <a:ext cx="2756431" cy="1150663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ART 2 SBDF ~ 4 weeks</a:t>
            </a:r>
            <a:endParaRPr lang="en-US" sz="90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Tool ecosystem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Traceability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estimation/tracking/maintenance</a:t>
            </a:r>
          </a:p>
        </p:txBody>
      </p:sp>
      <p:sp>
        <p:nvSpPr>
          <p:cNvPr id="81" name="OTLSHAPE_T_09290563143f46f7bfd78d7e7784e98c_Shape">
            <a:extLst>
              <a:ext uri="{FF2B5EF4-FFF2-40B4-BE49-F238E27FC236}">
                <a16:creationId xmlns:a16="http://schemas.microsoft.com/office/drawing/2014/main" id="{80F6CCCF-AB74-4F82-92CB-D09C1BEB31E3}"/>
              </a:ext>
            </a:extLst>
          </p:cNvPr>
          <p:cNvSpPr/>
          <p:nvPr/>
        </p:nvSpPr>
        <p:spPr>
          <a:xfrm>
            <a:off x="5436152" y="3192556"/>
            <a:ext cx="2823012" cy="1192586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ART 2 SBDF ~ 4 weeks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deployment integration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process to identify test failure vs application failure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Code quality/standards/reviews</a:t>
            </a:r>
          </a:p>
        </p:txBody>
      </p:sp>
    </p:spTree>
    <p:extLst>
      <p:ext uri="{BB962C8B-B14F-4D97-AF65-F5344CB8AC3E}">
        <p14:creationId xmlns:p14="http://schemas.microsoft.com/office/powerpoint/2010/main" val="133072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Roll out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179A-2A68-411F-97BB-0849FAF6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Franklin Gothic Book"/>
              </a:rPr>
              <a:t>What was completed</a:t>
            </a:r>
          </a:p>
          <a:p>
            <a:pPr lvl="1"/>
            <a:r>
              <a:rPr lang="en-US">
                <a:latin typeface="Franklin Gothic Book"/>
              </a:rPr>
              <a:t>Current state vs post rollout state per phase</a:t>
            </a:r>
          </a:p>
          <a:p>
            <a:pPr lvl="1"/>
            <a:r>
              <a:rPr lang="en-US">
                <a:latin typeface="Franklin Gothic Book"/>
              </a:rPr>
              <a:t>Best practices/standards being applied</a:t>
            </a:r>
          </a:p>
          <a:p>
            <a:pPr lvl="1"/>
            <a:r>
              <a:rPr lang="en-US">
                <a:latin typeface="Franklin Gothic Book"/>
              </a:rPr>
              <a:t>QE and Automation standard processes introduced</a:t>
            </a:r>
          </a:p>
          <a:p>
            <a:pPr lvl="1"/>
            <a:endParaRPr lang="en-US" sz="2000">
              <a:latin typeface="Franklin Gothic Book"/>
            </a:endParaRPr>
          </a:p>
          <a:p>
            <a:r>
              <a:rPr lang="en-US">
                <a:latin typeface="Franklin Gothic Book"/>
              </a:rPr>
              <a:t>What should the team continue doing?</a:t>
            </a:r>
          </a:p>
          <a:p>
            <a:pPr lvl="1"/>
            <a:r>
              <a:rPr lang="en-US">
                <a:latin typeface="Franklin Gothic Book"/>
              </a:rPr>
              <a:t>QE Lead change management (DDCA)</a:t>
            </a:r>
          </a:p>
          <a:p>
            <a:pPr lvl="1"/>
            <a:r>
              <a:rPr lang="en-US">
                <a:latin typeface="Franklin Gothic Book"/>
              </a:rPr>
              <a:t>Continue applying best practices/standards/reporting</a:t>
            </a:r>
          </a:p>
          <a:p>
            <a:pPr lvl="1"/>
            <a:r>
              <a:rPr lang="en-US">
                <a:latin typeface="Franklin Gothic Book"/>
              </a:rPr>
              <a:t>Continued use of processes introduced</a:t>
            </a:r>
          </a:p>
          <a:p>
            <a:pPr lvl="2"/>
            <a:r>
              <a:rPr lang="en-US">
                <a:latin typeface="Franklin Gothic Book"/>
              </a:rPr>
              <a:t>Test case reviews</a:t>
            </a:r>
          </a:p>
          <a:p>
            <a:pPr lvl="2"/>
            <a:r>
              <a:rPr lang="en-US">
                <a:latin typeface="Franklin Gothic Book"/>
              </a:rPr>
              <a:t>Defect triage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431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2A522C-00D2-4EFD-96CB-D00F965D6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016152"/>
              </p:ext>
            </p:extLst>
          </p:nvPr>
        </p:nvGraphicFramePr>
        <p:xfrm>
          <a:off x="6761408" y="418563"/>
          <a:ext cx="5044093" cy="5748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Roll out Plan – Measuring Gradual Improvement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A82CCE4-29FD-46EB-926F-1E20B0FE5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103477"/>
              </p:ext>
            </p:extLst>
          </p:nvPr>
        </p:nvGraphicFramePr>
        <p:xfrm>
          <a:off x="68240" y="919075"/>
          <a:ext cx="5057552" cy="481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F13389-2811-4ED2-B396-D2F903C7F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965238"/>
              </p:ext>
            </p:extLst>
          </p:nvPr>
        </p:nvGraphicFramePr>
        <p:xfrm>
          <a:off x="4886102" y="2889650"/>
          <a:ext cx="2180108" cy="87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01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DDCA Change Management QE Lead/Automation Architect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179A-2A68-411F-97BB-0849FAF6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Franklin Gothic Book"/>
              </a:rPr>
              <a:t>PI planning support</a:t>
            </a:r>
          </a:p>
          <a:p>
            <a:r>
              <a:rPr lang="en-US">
                <a:latin typeface="Franklin Gothic Book"/>
              </a:rPr>
              <a:t>ART End to End testing, management and support</a:t>
            </a:r>
          </a:p>
          <a:p>
            <a:r>
              <a:rPr lang="en-US">
                <a:latin typeface="Franklin Gothic Book"/>
              </a:rPr>
              <a:t>Collaboration between QE Lead and Automation</a:t>
            </a:r>
          </a:p>
          <a:p>
            <a:r>
              <a:rPr lang="en-US">
                <a:latin typeface="Franklin Gothic Book"/>
              </a:rPr>
              <a:t>Embedded support/capacity when needed</a:t>
            </a:r>
          </a:p>
          <a:p>
            <a:pPr lvl="1"/>
            <a:r>
              <a:rPr lang="en-US"/>
              <a:t>Included in ART team ceremonies(standups, sprint planning, grooming, etc.) as optional</a:t>
            </a:r>
          </a:p>
          <a:p>
            <a:pPr lvl="1"/>
            <a:r>
              <a:rPr lang="en-US"/>
              <a:t>Touch base with ART QE’s daily/weekly</a:t>
            </a:r>
          </a:p>
          <a:p>
            <a:pPr lvl="1"/>
            <a:r>
              <a:rPr lang="en-US"/>
              <a:t>No assigned capacity per sprint but can help with sprint activities</a:t>
            </a:r>
          </a:p>
          <a:p>
            <a:r>
              <a:rPr lang="en-US">
                <a:latin typeface="Franklin Gothic Book"/>
              </a:rPr>
              <a:t>Support and on-going management of foundational process</a:t>
            </a:r>
          </a:p>
          <a:p>
            <a:pPr marL="457200" lvl="1" indent="0">
              <a:buNone/>
            </a:pPr>
            <a:endParaRPr lang="en-US">
              <a:latin typeface="Franklin Gothic Book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3718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DDCA Change Management QE Lead/Automation Architect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179A-2A68-411F-97BB-0849FAF6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Franklin Gothic Book"/>
              </a:rPr>
              <a:t>Ongoing Player - Coach from QE Lead and Automation Architects</a:t>
            </a:r>
          </a:p>
          <a:p>
            <a:r>
              <a:rPr lang="en-US">
                <a:latin typeface="Franklin Gothic Book"/>
              </a:rPr>
              <a:t>Reporting supporting activities for lead/architect work</a:t>
            </a:r>
          </a:p>
          <a:p>
            <a:pPr lvl="1"/>
            <a:r>
              <a:rPr lang="en-US"/>
              <a:t>Reoccurring status given to management and teams on work done</a:t>
            </a:r>
          </a:p>
          <a:p>
            <a:pPr lvl="1"/>
            <a:r>
              <a:rPr lang="en-US"/>
              <a:t>Challenges, risks, available improvements</a:t>
            </a:r>
          </a:p>
          <a:p>
            <a:pPr lvl="1"/>
            <a:r>
              <a:rPr lang="en-US"/>
              <a:t>Quality at the ART level</a:t>
            </a:r>
          </a:p>
          <a:p>
            <a:pPr lvl="1"/>
            <a:endParaRPr lang="en-US">
              <a:latin typeface="Franklin Gothic Book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45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179A-2A68-411F-97BB-0849FAF6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Scrum capacity, engagement and ownership</a:t>
            </a:r>
          </a:p>
          <a:p>
            <a:r>
              <a:rPr lang="en-US"/>
              <a:t>Leadership support</a:t>
            </a:r>
          </a:p>
          <a:p>
            <a:r>
              <a:rPr lang="en-US"/>
              <a:t>DDCA Change management leadership</a:t>
            </a:r>
          </a:p>
          <a:p>
            <a:r>
              <a:rPr lang="en-US"/>
              <a:t>Commitment to continuous improvement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9947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Ongoing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179A-2A68-411F-97BB-0849FAF6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UAT processes for Agile</a:t>
            </a:r>
          </a:p>
          <a:p>
            <a:r>
              <a:rPr lang="en-US"/>
              <a:t>Roles and Responsibilities</a:t>
            </a:r>
          </a:p>
          <a:p>
            <a:pPr lvl="1"/>
            <a:r>
              <a:rPr lang="en-US"/>
              <a:t>BA/QE testing role</a:t>
            </a:r>
          </a:p>
          <a:p>
            <a:pPr lvl="1"/>
            <a:r>
              <a:rPr lang="en-US"/>
              <a:t>QE Leadership</a:t>
            </a:r>
          </a:p>
          <a:p>
            <a:r>
              <a:rPr lang="en-US"/>
              <a:t>End to End testing and oversight</a:t>
            </a:r>
          </a:p>
          <a:p>
            <a:r>
              <a:rPr lang="en-US"/>
              <a:t>Business involvement in testing</a:t>
            </a:r>
          </a:p>
          <a:p>
            <a:r>
              <a:rPr lang="en-US"/>
              <a:t>Shift Left Strategy</a:t>
            </a:r>
          </a:p>
          <a:p>
            <a:pPr lvl="1"/>
            <a:r>
              <a:rPr lang="en-US"/>
              <a:t>Consensus</a:t>
            </a:r>
          </a:p>
          <a:p>
            <a:pPr lvl="1"/>
            <a:r>
              <a:rPr lang="en-US"/>
              <a:t>QE manual and automation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917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333082-403A-400D-BB2A-D60C860A2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558398"/>
              </p:ext>
            </p:extLst>
          </p:nvPr>
        </p:nvGraphicFramePr>
        <p:xfrm>
          <a:off x="-1238864" y="911224"/>
          <a:ext cx="14211914" cy="5125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3511BCC-6C09-4436-BFD5-D955D814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Roadmap: How we got here</a:t>
            </a:r>
          </a:p>
        </p:txBody>
      </p:sp>
    </p:spTree>
    <p:extLst>
      <p:ext uri="{BB962C8B-B14F-4D97-AF65-F5344CB8AC3E}">
        <p14:creationId xmlns:p14="http://schemas.microsoft.com/office/powerpoint/2010/main" val="245501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Plan: Desired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E5D4A-816A-4A65-A32F-5C324C15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Achieving defined quality goals and defining quality vulnerabilities </a:t>
            </a:r>
          </a:p>
          <a:p>
            <a:pPr lvl="0"/>
            <a:r>
              <a:rPr lang="en-US" b="1">
                <a:solidFill>
                  <a:srgbClr val="00B050"/>
                </a:solidFill>
              </a:rPr>
              <a:t>Improved application technical quality </a:t>
            </a:r>
            <a:r>
              <a:rPr lang="en-US"/>
              <a:t>by implementing a standardized repeatable QE processes</a:t>
            </a:r>
            <a:endParaRPr lang="en-US" sz="2400"/>
          </a:p>
          <a:p>
            <a:pPr lvl="0"/>
            <a:r>
              <a:rPr lang="en-US" b="1">
                <a:solidFill>
                  <a:srgbClr val="00B050"/>
                </a:solidFill>
              </a:rPr>
              <a:t>Centralized, scalable, </a:t>
            </a:r>
            <a:r>
              <a:rPr lang="en-US"/>
              <a:t>maintained automation frameworks and cross -training</a:t>
            </a:r>
          </a:p>
          <a:p>
            <a:pPr lvl="1"/>
            <a:r>
              <a:rPr lang="en-US"/>
              <a:t>Java FMWK, Java Script FMWK, UFT FMWK </a:t>
            </a:r>
          </a:p>
          <a:p>
            <a:r>
              <a:rPr lang="en-US"/>
              <a:t>Provide </a:t>
            </a:r>
            <a:r>
              <a:rPr lang="en-US" b="1">
                <a:solidFill>
                  <a:srgbClr val="00B050"/>
                </a:solidFill>
              </a:rPr>
              <a:t>consistent QE approach </a:t>
            </a:r>
            <a:r>
              <a:rPr lang="en-US"/>
              <a:t>and supporting processes to ensure success of the selected teams</a:t>
            </a:r>
          </a:p>
          <a:p>
            <a:r>
              <a:rPr lang="en-US"/>
              <a:t>Building</a:t>
            </a:r>
            <a:r>
              <a:rPr lang="en-US" b="1">
                <a:solidFill>
                  <a:srgbClr val="00B050"/>
                </a:solidFill>
              </a:rPr>
              <a:t> </a:t>
            </a:r>
            <a:r>
              <a:rPr lang="en-US"/>
              <a:t>Quality</a:t>
            </a:r>
            <a:r>
              <a:rPr lang="en-US" b="1">
                <a:solidFill>
                  <a:srgbClr val="00B050"/>
                </a:solidFill>
              </a:rPr>
              <a:t> momentum </a:t>
            </a:r>
            <a:r>
              <a:rPr lang="en-US"/>
              <a:t>and</a:t>
            </a:r>
            <a:r>
              <a:rPr lang="en-US" b="1">
                <a:solidFill>
                  <a:srgbClr val="00B050"/>
                </a:solidFill>
              </a:rPr>
              <a:t> efficiencies</a:t>
            </a:r>
          </a:p>
        </p:txBody>
      </p:sp>
    </p:spTree>
    <p:extLst>
      <p:ext uri="{BB962C8B-B14F-4D97-AF65-F5344CB8AC3E}">
        <p14:creationId xmlns:p14="http://schemas.microsoft.com/office/powerpoint/2010/main" val="39710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Road Map: High-level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576A6-4918-4C87-86F2-76BC6C51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/>
          </a:p>
          <a:p>
            <a:r>
              <a:rPr lang="en-US" sz="2400" b="1">
                <a:solidFill>
                  <a:srgbClr val="00B050"/>
                </a:solidFill>
              </a:rPr>
              <a:t>Baseline</a:t>
            </a:r>
            <a:r>
              <a:rPr lang="en-US" sz="2400"/>
              <a:t> teams pre-state</a:t>
            </a:r>
          </a:p>
          <a:p>
            <a:pPr lvl="1"/>
            <a:r>
              <a:rPr lang="en-US" sz="2000"/>
              <a:t>Current state</a:t>
            </a:r>
          </a:p>
          <a:p>
            <a:pPr lvl="1"/>
            <a:r>
              <a:rPr lang="en-US" sz="2000"/>
              <a:t>Risks and Gaps</a:t>
            </a:r>
          </a:p>
          <a:p>
            <a:r>
              <a:rPr lang="en-US" sz="2400" b="1">
                <a:solidFill>
                  <a:srgbClr val="00B050"/>
                </a:solidFill>
              </a:rPr>
              <a:t>Implement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/>
              <a:t>best practices and coaching, leveraging the implementation plan but prioritizing quality risks based on team context </a:t>
            </a:r>
          </a:p>
          <a:p>
            <a:pPr lvl="1"/>
            <a:r>
              <a:rPr lang="en-US" sz="2000"/>
              <a:t>Reduce variance while increasing value</a:t>
            </a:r>
          </a:p>
          <a:p>
            <a:r>
              <a:rPr lang="en-US" sz="2400" b="1">
                <a:solidFill>
                  <a:srgbClr val="00B050"/>
                </a:solidFill>
              </a:rPr>
              <a:t>Measure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/>
              <a:t>post rollout state per team per phase</a:t>
            </a:r>
          </a:p>
          <a:p>
            <a:pPr lvl="1"/>
            <a:r>
              <a:rPr lang="en-US" sz="2000"/>
              <a:t>Checklist of items implemented </a:t>
            </a:r>
          </a:p>
          <a:p>
            <a:pPr lvl="1"/>
            <a:r>
              <a:rPr lang="en-US" sz="2000"/>
              <a:t>Rollout state vs baseline</a:t>
            </a:r>
          </a:p>
          <a:p>
            <a:r>
              <a:rPr lang="en-US" sz="2400"/>
              <a:t>Outline post rollout gaps and risks</a:t>
            </a:r>
          </a:p>
          <a:p>
            <a:endParaRPr lang="en-US" sz="2000" b="1"/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4455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Road Map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AD0D7DA-9EAB-4E38-B799-2A62397B8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190"/>
            <a:ext cx="12192000" cy="2523296"/>
          </a:xfrm>
          <a:prstGeom prst="rect">
            <a:avLst/>
          </a:prstGeom>
        </p:spPr>
      </p:pic>
      <p:sp>
        <p:nvSpPr>
          <p:cNvPr id="12" name="OTLSHAPE_T_09290563143f46f7bfd78d7e7784e98c_Shape">
            <a:extLst>
              <a:ext uri="{FF2B5EF4-FFF2-40B4-BE49-F238E27FC236}">
                <a16:creationId xmlns:a16="http://schemas.microsoft.com/office/drawing/2014/main" id="{8951920A-6436-4A34-A345-982AF06F9B5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3886" y="1560632"/>
            <a:ext cx="821080" cy="337539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+mj-lt"/>
              </a:rPr>
              <a:t>Coach</a:t>
            </a:r>
          </a:p>
        </p:txBody>
      </p:sp>
      <p:sp>
        <p:nvSpPr>
          <p:cNvPr id="13" name="OTLSHAPE_T_09290563143f46f7bfd78d7e7784e98c_Shape">
            <a:extLst>
              <a:ext uri="{FF2B5EF4-FFF2-40B4-BE49-F238E27FC236}">
                <a16:creationId xmlns:a16="http://schemas.microsoft.com/office/drawing/2014/main" id="{F847D922-AC5C-4B64-B453-E29650A68335}"/>
              </a:ext>
            </a:extLst>
          </p:cNvPr>
          <p:cNvSpPr/>
          <p:nvPr/>
        </p:nvSpPr>
        <p:spPr>
          <a:xfrm>
            <a:off x="493886" y="2020299"/>
            <a:ext cx="821080" cy="337539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endParaRPr lang="en-US" sz="90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3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Player-Coach 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179A-2A68-411F-97BB-0849FAF6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Distribute knowledge </a:t>
            </a:r>
            <a:r>
              <a:rPr lang="en-US"/>
              <a:t>and reduce specialization</a:t>
            </a:r>
            <a:endParaRPr lang="en-US" sz="2000"/>
          </a:p>
          <a:p>
            <a:pPr lvl="1"/>
            <a:r>
              <a:rPr lang="en-US" sz="2000"/>
              <a:t>Cross Trainings – Automation and Quality </a:t>
            </a:r>
          </a:p>
          <a:p>
            <a:pPr lvl="1"/>
            <a:r>
              <a:rPr lang="en-US" sz="2000"/>
              <a:t>Reduce “I” skills and bottlenecks</a:t>
            </a:r>
          </a:p>
          <a:p>
            <a:r>
              <a:rPr lang="en-US" b="1">
                <a:solidFill>
                  <a:srgbClr val="00B050"/>
                </a:solidFill>
              </a:rPr>
              <a:t>Empowerment</a:t>
            </a:r>
            <a:r>
              <a:rPr lang="en-US"/>
              <a:t> with smart decision making</a:t>
            </a:r>
          </a:p>
          <a:p>
            <a:pPr lvl="1"/>
            <a:r>
              <a:rPr lang="en-US" sz="2000"/>
              <a:t>Independence and decentralized decision making, where it makes sense</a:t>
            </a:r>
          </a:p>
          <a:p>
            <a:pPr lvl="1"/>
            <a:r>
              <a:rPr lang="en-US" sz="2000"/>
              <a:t>Identifying and communicating issues and risks</a:t>
            </a:r>
          </a:p>
          <a:p>
            <a:pPr lvl="1"/>
            <a:r>
              <a:rPr lang="en-US" sz="2000"/>
              <a:t>Problem solving</a:t>
            </a:r>
          </a:p>
          <a:p>
            <a:r>
              <a:rPr lang="en-US" b="1">
                <a:solidFill>
                  <a:srgbClr val="00B050"/>
                </a:solidFill>
              </a:rPr>
              <a:t>Enablement </a:t>
            </a:r>
            <a:r>
              <a:rPr lang="en-US"/>
              <a:t>to lead and deliver with experience and transparency</a:t>
            </a:r>
          </a:p>
          <a:p>
            <a:r>
              <a:rPr lang="en-US" b="1">
                <a:solidFill>
                  <a:srgbClr val="00B050"/>
                </a:solidFill>
              </a:rPr>
              <a:t>Alignment</a:t>
            </a:r>
            <a:r>
              <a:rPr lang="en-US"/>
              <a:t> with organization</a:t>
            </a:r>
          </a:p>
          <a:p>
            <a:pPr lvl="1"/>
            <a:r>
              <a:rPr lang="en-US" sz="2000"/>
              <a:t>Coach the principles across the organization for consistency and alignment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5324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Player-Coach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179A-2A68-411F-97BB-0849FAF6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/>
              <a:t>Player Coach – DDCA QE Lead/Automation Architect</a:t>
            </a:r>
          </a:p>
          <a:p>
            <a:pPr lvl="1"/>
            <a:r>
              <a:rPr lang="en-US" sz="1800"/>
              <a:t>Best practices/standards being applied</a:t>
            </a:r>
          </a:p>
          <a:p>
            <a:pPr lvl="1"/>
            <a:r>
              <a:rPr lang="en-US" sz="1800"/>
              <a:t>Help at capacity to implement standards/best practices</a:t>
            </a:r>
          </a:p>
          <a:p>
            <a:pPr lvl="1"/>
            <a:r>
              <a:rPr lang="en-US" sz="1800"/>
              <a:t>Continue best practice/standards </a:t>
            </a:r>
            <a:r>
              <a:rPr lang="en-US" sz="1800">
                <a:latin typeface="Franklin Gothic Book"/>
              </a:rPr>
              <a:t>change management</a:t>
            </a:r>
            <a:r>
              <a:rPr lang="en-US" sz="1800"/>
              <a:t> post rollout</a:t>
            </a:r>
          </a:p>
          <a:p>
            <a:pPr lvl="1"/>
            <a:r>
              <a:rPr lang="en-US" sz="1800"/>
              <a:t>Continue QE Reporting dashboards ownership (existing/new)   </a:t>
            </a:r>
          </a:p>
          <a:p>
            <a:pPr lvl="1"/>
            <a:r>
              <a:rPr lang="en-US" sz="1800"/>
              <a:t>Support Scrum team questions related to trainings/process/standards</a:t>
            </a:r>
          </a:p>
          <a:p>
            <a:pPr lvl="1"/>
            <a:r>
              <a:rPr lang="en-US" sz="1800"/>
              <a:t>Continued providing capacity to QE team</a:t>
            </a:r>
          </a:p>
          <a:p>
            <a:pPr lvl="1"/>
            <a:r>
              <a:rPr lang="en-US" sz="1800"/>
              <a:t>Continue building domain knowledge </a:t>
            </a:r>
          </a:p>
          <a:p>
            <a:pPr lvl="1"/>
            <a:r>
              <a:rPr lang="en-US" sz="1800"/>
              <a:t>Workshops/1-1 trainings where needed</a:t>
            </a:r>
          </a:p>
          <a:p>
            <a:r>
              <a:rPr lang="en-US" sz="2000"/>
              <a:t>Player Coach – Scrum Team</a:t>
            </a:r>
          </a:p>
          <a:p>
            <a:pPr lvl="1"/>
            <a:r>
              <a:rPr lang="en-US" sz="1800"/>
              <a:t>QE training </a:t>
            </a:r>
          </a:p>
          <a:p>
            <a:pPr lvl="1"/>
            <a:r>
              <a:rPr lang="en-US" sz="1800"/>
              <a:t>QE practicing best practices/standards</a:t>
            </a:r>
          </a:p>
          <a:p>
            <a:pPr lvl="1"/>
            <a:r>
              <a:rPr lang="en-US" sz="1800"/>
              <a:t>Ensure continued use of implemented standards/best practices defined in Phase 1-3</a:t>
            </a:r>
          </a:p>
          <a:p>
            <a:pPr lvl="1"/>
            <a:r>
              <a:rPr lang="en-US" sz="1800"/>
              <a:t>Adopt processes introduced</a:t>
            </a:r>
          </a:p>
          <a:p>
            <a:pPr lvl="1"/>
            <a:r>
              <a:rPr lang="en-US" sz="1800"/>
              <a:t>Workshops/1-1 trainings where needed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637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SBDF ART 1 Timeline</a:t>
            </a:r>
          </a:p>
        </p:txBody>
      </p:sp>
      <p:sp>
        <p:nvSpPr>
          <p:cNvPr id="6" name="OTLSHAPE_TB_00000000000000000000000000000000_ScaleContainer">
            <a:extLst>
              <a:ext uri="{FF2B5EF4-FFF2-40B4-BE49-F238E27FC236}">
                <a16:creationId xmlns:a16="http://schemas.microsoft.com/office/drawing/2014/main" id="{1DE40401-F044-421B-83C3-341CD9A8201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2177" y="1002926"/>
            <a:ext cx="9926515" cy="403915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ElapsedTime">
            <a:extLst>
              <a:ext uri="{FF2B5EF4-FFF2-40B4-BE49-F238E27FC236}">
                <a16:creationId xmlns:a16="http://schemas.microsoft.com/office/drawing/2014/main" id="{37C8385F-C41E-4D26-B372-43006BD40E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3046" y="1002925"/>
            <a:ext cx="9900139" cy="361372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5A5A5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CEAB371-C41D-4B34-9E1D-C82D8EB639B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10785" y="1114371"/>
            <a:ext cx="535362" cy="168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47F7F5C7-6014-451D-B57D-ACB129A4077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044755" y="1099995"/>
            <a:ext cx="891807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E7838CDB-23A6-4F0C-B75E-E122E6941D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347156" y="1041027"/>
            <a:ext cx="641541" cy="3232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BC4A4288-F6AB-414D-92D1-08C5058F03D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097436" y="1089458"/>
            <a:ext cx="597835" cy="1883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13" name="OTLSHAPE_TB_00000000000000000000000000000000_TimescaleInterval1">
            <a:extLst>
              <a:ext uri="{FF2B5EF4-FFF2-40B4-BE49-F238E27FC236}">
                <a16:creationId xmlns:a16="http://schemas.microsoft.com/office/drawing/2014/main" id="{225042D7-9229-4D08-AD08-9B188D5098B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639904" y="1101086"/>
            <a:ext cx="572055" cy="1784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14" name="OTLSHAPE_TB_00000000000000000000000000000000_TimescaleInterval5">
            <a:extLst>
              <a:ext uri="{FF2B5EF4-FFF2-40B4-BE49-F238E27FC236}">
                <a16:creationId xmlns:a16="http://schemas.microsoft.com/office/drawing/2014/main" id="{9A33F429-507E-4A19-BF8B-A1EBAECDC0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864319" y="1076142"/>
            <a:ext cx="706838" cy="223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Sprint 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E89CA-5873-442E-92E2-AE07E4970ADA}"/>
              </a:ext>
            </a:extLst>
          </p:cNvPr>
          <p:cNvCxnSpPr/>
          <p:nvPr/>
        </p:nvCxnSpPr>
        <p:spPr>
          <a:xfrm>
            <a:off x="826428" y="1628506"/>
            <a:ext cx="0" cy="44321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8">
            <a:extLst>
              <a:ext uri="{FF2B5EF4-FFF2-40B4-BE49-F238E27FC236}">
                <a16:creationId xmlns:a16="http://schemas.microsoft.com/office/drawing/2014/main" id="{1E9B63D2-9B2A-4FFB-BA7A-E555C33023E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>
            <a:off x="10374540" y="1022956"/>
            <a:ext cx="1" cy="265499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TLSHAPE_TB_00000000000000000000000000000000_TimescaleInterval5">
            <a:extLst>
              <a:ext uri="{FF2B5EF4-FFF2-40B4-BE49-F238E27FC236}">
                <a16:creationId xmlns:a16="http://schemas.microsoft.com/office/drawing/2014/main" id="{C07D7576-DF6F-46AA-A167-4547392FFB5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497995" y="1071926"/>
            <a:ext cx="658615" cy="2129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Sprint 6</a:t>
            </a:r>
          </a:p>
        </p:txBody>
      </p:sp>
      <p:sp>
        <p:nvSpPr>
          <p:cNvPr id="18" name="OTLSHAPE_TB_00000000000000000000000000000000_TimescaleInterval9">
            <a:extLst>
              <a:ext uri="{FF2B5EF4-FFF2-40B4-BE49-F238E27FC236}">
                <a16:creationId xmlns:a16="http://schemas.microsoft.com/office/drawing/2014/main" id="{0E360750-D72D-4923-989B-A6434807C4E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005068" y="572398"/>
            <a:ext cx="806638" cy="16116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200" b="1" spc="-26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M_fc09ba113faa4b799e4e44613a16b509_Shape">
            <a:extLst>
              <a:ext uri="{FF2B5EF4-FFF2-40B4-BE49-F238E27FC236}">
                <a16:creationId xmlns:a16="http://schemas.microsoft.com/office/drawing/2014/main" id="{EEE4C293-46EF-4823-AE14-AEC2B40E89E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V="1">
            <a:off x="712177" y="1455445"/>
            <a:ext cx="228502" cy="173061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F28E2-B1F4-47CF-9D1E-AEC0FB87C724}"/>
              </a:ext>
            </a:extLst>
          </p:cNvPr>
          <p:cNvSpPr txBox="1"/>
          <p:nvPr/>
        </p:nvSpPr>
        <p:spPr>
          <a:xfrm>
            <a:off x="8771491" y="4403260"/>
            <a:ext cx="597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Legend</a:t>
            </a:r>
          </a:p>
        </p:txBody>
      </p:sp>
      <p:sp>
        <p:nvSpPr>
          <p:cNvPr id="21" name="OTLSHAPE_T_09290563143f46f7bfd78d7e7784e98c_Shape">
            <a:extLst>
              <a:ext uri="{FF2B5EF4-FFF2-40B4-BE49-F238E27FC236}">
                <a16:creationId xmlns:a16="http://schemas.microsoft.com/office/drawing/2014/main" id="{8F39F2E7-BE82-4CC1-A6EE-49E4199E79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672379" y="4701247"/>
            <a:ext cx="796009" cy="286454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+mj-lt"/>
              </a:rPr>
              <a:t>QE Lead</a:t>
            </a:r>
          </a:p>
        </p:txBody>
      </p:sp>
      <p:sp>
        <p:nvSpPr>
          <p:cNvPr id="22" name="OTLSHAPE_TB_00000000000000000000000000000000_TimescaleInterval5">
            <a:extLst>
              <a:ext uri="{FF2B5EF4-FFF2-40B4-BE49-F238E27FC236}">
                <a16:creationId xmlns:a16="http://schemas.microsoft.com/office/drawing/2014/main" id="{66449A40-76F3-4918-89D2-FD277307A67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955208" y="1092453"/>
            <a:ext cx="544089" cy="1995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PI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85D012-6C2A-4E4E-B53E-054248259E70}"/>
              </a:ext>
            </a:extLst>
          </p:cNvPr>
          <p:cNvSpPr txBox="1"/>
          <p:nvPr/>
        </p:nvSpPr>
        <p:spPr>
          <a:xfrm>
            <a:off x="593708" y="1158213"/>
            <a:ext cx="5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PI2</a:t>
            </a:r>
          </a:p>
        </p:txBody>
      </p:sp>
      <p:sp>
        <p:nvSpPr>
          <p:cNvPr id="24" name="OTLSHAPE_T_09290563143f46f7bfd78d7e7784e98c_Shape">
            <a:extLst>
              <a:ext uri="{FF2B5EF4-FFF2-40B4-BE49-F238E27FC236}">
                <a16:creationId xmlns:a16="http://schemas.microsoft.com/office/drawing/2014/main" id="{5A439574-2A33-4643-8F51-DA47F9950FF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255967" y="1710659"/>
            <a:ext cx="2799025" cy="119258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ART 1 SBDF ~ 4 weeks</a:t>
            </a:r>
            <a:endParaRPr lang="en-US" sz="90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Test Management tool training/ documentation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QE reporting process/tools</a:t>
            </a:r>
          </a:p>
          <a:p>
            <a:pPr algn="ctr"/>
            <a:endParaRPr lang="en-US" sz="100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09290563143f46f7bfd78d7e7784e98c_Shape">
            <a:extLst>
              <a:ext uri="{FF2B5EF4-FFF2-40B4-BE49-F238E27FC236}">
                <a16:creationId xmlns:a16="http://schemas.microsoft.com/office/drawing/2014/main" id="{78CA9F26-7CE5-40D3-A1AA-B6A171DEAB7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41685" y="1760652"/>
            <a:ext cx="2799027" cy="1214487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  <a:latin typeface="+mj-lt"/>
              </a:rPr>
              <a:t>ART 1 SBDF ~ 4 weeks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Traceability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Test case and defect standardization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Test prioritization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Test Case Maintenance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           Test Management tool use</a:t>
            </a:r>
            <a:r>
              <a:rPr lang="en-US" sz="900">
                <a:solidFill>
                  <a:schemeClr val="tx1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endParaRPr lang="en-US" sz="900">
              <a:solidFill>
                <a:schemeClr val="tx1">
                  <a:lumMod val="7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6" name="Left-Right Arrow 58">
            <a:extLst>
              <a:ext uri="{FF2B5EF4-FFF2-40B4-BE49-F238E27FC236}">
                <a16:creationId xmlns:a16="http://schemas.microsoft.com/office/drawing/2014/main" id="{100311CE-DF36-4813-B689-921AC769E779}"/>
              </a:ext>
            </a:extLst>
          </p:cNvPr>
          <p:cNvSpPr/>
          <p:nvPr/>
        </p:nvSpPr>
        <p:spPr>
          <a:xfrm>
            <a:off x="826428" y="5284636"/>
            <a:ext cx="9926515" cy="650532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53BAE-0DDC-40F6-BDE0-880A6BBF7E2C}"/>
              </a:ext>
            </a:extLst>
          </p:cNvPr>
          <p:cNvSpPr txBox="1"/>
          <p:nvPr/>
        </p:nvSpPr>
        <p:spPr>
          <a:xfrm>
            <a:off x="2043397" y="5404820"/>
            <a:ext cx="83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On-going change management , training, retrospectives, collection of test metrics</a:t>
            </a:r>
          </a:p>
        </p:txBody>
      </p:sp>
      <p:sp>
        <p:nvSpPr>
          <p:cNvPr id="28" name="OTLSHAPE_T_09290563143f46f7bfd78d7e7784e98c_Shape">
            <a:extLst>
              <a:ext uri="{FF2B5EF4-FFF2-40B4-BE49-F238E27FC236}">
                <a16:creationId xmlns:a16="http://schemas.microsoft.com/office/drawing/2014/main" id="{55CB5167-4F9D-4F9E-860D-3FC51E5BA946}"/>
              </a:ext>
            </a:extLst>
          </p:cNvPr>
          <p:cNvSpPr/>
          <p:nvPr/>
        </p:nvSpPr>
        <p:spPr>
          <a:xfrm>
            <a:off x="8678217" y="5062886"/>
            <a:ext cx="821080" cy="337539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700">
                <a:solidFill>
                  <a:schemeClr val="tx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Automation Architect</a:t>
            </a:r>
            <a:endParaRPr lang="en-US" sz="60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OTLSHAPE_T_09290563143f46f7bfd78d7e7784e98c_Shape">
            <a:extLst>
              <a:ext uri="{FF2B5EF4-FFF2-40B4-BE49-F238E27FC236}">
                <a16:creationId xmlns:a16="http://schemas.microsoft.com/office/drawing/2014/main" id="{2328F49F-32B1-4BBB-A63D-891A22C7634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458060" y="1692366"/>
            <a:ext cx="2894068" cy="126448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ART 1 SBDF ~ 4 weeks</a:t>
            </a:r>
          </a:p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Stretch Goals:</a:t>
            </a:r>
            <a:endParaRPr lang="en-US" sz="90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QE Strategy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Test coverage gaps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Consistent testing strategy</a:t>
            </a:r>
          </a:p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Ongoing Org Goals:</a:t>
            </a:r>
            <a:endParaRPr lang="en-US" sz="90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UAT Handoff</a:t>
            </a:r>
          </a:p>
          <a:p>
            <a:pPr algn="ctr"/>
            <a:r>
              <a:rPr lang="en-US" sz="1000">
                <a:solidFill>
                  <a:schemeClr val="tx1">
                    <a:lumMod val="75000"/>
                  </a:schemeClr>
                </a:solidFill>
              </a:rPr>
              <a:t>Roles/Responsibility</a:t>
            </a:r>
          </a:p>
          <a:p>
            <a:pPr algn="ctr"/>
            <a:endParaRPr lang="en-US" sz="100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09290563143f46f7bfd78d7e7784e98c_Shape">
            <a:extLst>
              <a:ext uri="{FF2B5EF4-FFF2-40B4-BE49-F238E27FC236}">
                <a16:creationId xmlns:a16="http://schemas.microsoft.com/office/drawing/2014/main" id="{847558B5-3BF0-4A8E-BC6C-590876B1F8F7}"/>
              </a:ext>
            </a:extLst>
          </p:cNvPr>
          <p:cNvSpPr/>
          <p:nvPr/>
        </p:nvSpPr>
        <p:spPr>
          <a:xfrm>
            <a:off x="1184273" y="3136113"/>
            <a:ext cx="2756431" cy="1150663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ART 1 SBDF ~ 4 weeks</a:t>
            </a:r>
            <a:endParaRPr lang="en-US" sz="90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Tool ecosystem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Traceability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estimation/tracking/maintenance</a:t>
            </a:r>
          </a:p>
        </p:txBody>
      </p:sp>
      <p:sp>
        <p:nvSpPr>
          <p:cNvPr id="31" name="OTLSHAPE_T_09290563143f46f7bfd78d7e7784e98c_Shape">
            <a:extLst>
              <a:ext uri="{FF2B5EF4-FFF2-40B4-BE49-F238E27FC236}">
                <a16:creationId xmlns:a16="http://schemas.microsoft.com/office/drawing/2014/main" id="{2E2F118F-0630-4CF3-8A58-067F28A2A55D}"/>
              </a:ext>
            </a:extLst>
          </p:cNvPr>
          <p:cNvSpPr/>
          <p:nvPr/>
        </p:nvSpPr>
        <p:spPr>
          <a:xfrm>
            <a:off x="4231978" y="3082465"/>
            <a:ext cx="2823012" cy="1192586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ART 1 SBDF ~ 4 weeks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deployment integration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process to identify test failure vs application failure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Code quality/standards/reviews</a:t>
            </a:r>
          </a:p>
        </p:txBody>
      </p:sp>
      <p:sp>
        <p:nvSpPr>
          <p:cNvPr id="32" name="OTLSHAPE_T_09290563143f46f7bfd78d7e7784e98c_Shape">
            <a:extLst>
              <a:ext uri="{FF2B5EF4-FFF2-40B4-BE49-F238E27FC236}">
                <a16:creationId xmlns:a16="http://schemas.microsoft.com/office/drawing/2014/main" id="{85F958C6-8A2A-4133-958B-D11940B79892}"/>
              </a:ext>
            </a:extLst>
          </p:cNvPr>
          <p:cNvSpPr/>
          <p:nvPr/>
        </p:nvSpPr>
        <p:spPr>
          <a:xfrm>
            <a:off x="7458060" y="3118293"/>
            <a:ext cx="2801094" cy="1078162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ART 1 SBDF ~ 4 weeks</a:t>
            </a:r>
          </a:p>
          <a:p>
            <a:pPr algn="ctr"/>
            <a:r>
              <a:rPr lang="en-US" sz="900" b="1">
                <a:solidFill>
                  <a:schemeClr val="tx1">
                    <a:lumMod val="75000"/>
                  </a:schemeClr>
                </a:solidFill>
              </a:rPr>
              <a:t>Stretch Goals: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Data Management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Web services testing consistency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Reusability of web services for data setup and verifications</a:t>
            </a:r>
          </a:p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</a:rPr>
              <a:t>Automation Assist</a:t>
            </a:r>
          </a:p>
        </p:txBody>
      </p:sp>
    </p:spTree>
    <p:extLst>
      <p:ext uri="{BB962C8B-B14F-4D97-AF65-F5344CB8AC3E}">
        <p14:creationId xmlns:p14="http://schemas.microsoft.com/office/powerpoint/2010/main" val="112678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– 1</a:t>
            </a:r>
            <a:r>
              <a:rPr lang="en-US" baseline="30000"/>
              <a:t>st</a:t>
            </a:r>
            <a:r>
              <a:rPr lang="en-US"/>
              <a:t> Phase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576A6-4918-4C87-86F2-76BC6C51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/>
          </a:p>
          <a:p>
            <a:r>
              <a:rPr lang="en-US" sz="2000" b="1"/>
              <a:t>Week 1 (June 11</a:t>
            </a:r>
            <a:r>
              <a:rPr lang="en-US" sz="2000" b="1" baseline="30000"/>
              <a:t>th</a:t>
            </a:r>
            <a:r>
              <a:rPr lang="en-US" sz="2000" b="1"/>
              <a:t> – June 17</a:t>
            </a:r>
            <a:r>
              <a:rPr lang="en-US" sz="2000" b="1" baseline="30000"/>
              <a:t>th</a:t>
            </a:r>
            <a:r>
              <a:rPr lang="en-US" sz="2000" b="1"/>
              <a:t>) – Scrum team 1 (E&amp;B)</a:t>
            </a:r>
          </a:p>
          <a:p>
            <a:pPr lvl="1"/>
            <a:r>
              <a:rPr lang="en-US" sz="1800"/>
              <a:t>Phase 1 Overview with team/kickoff to be scheduled June 10th</a:t>
            </a:r>
          </a:p>
          <a:p>
            <a:endParaRPr lang="en-US" sz="1200"/>
          </a:p>
          <a:p>
            <a:r>
              <a:rPr lang="en-US" sz="2000" b="1"/>
              <a:t>Week 2 (June 18</a:t>
            </a:r>
            <a:r>
              <a:rPr lang="en-US" sz="2000" b="1" baseline="30000"/>
              <a:t>th</a:t>
            </a:r>
            <a:r>
              <a:rPr lang="en-US" sz="2000" b="1"/>
              <a:t> – June 24</a:t>
            </a:r>
            <a:r>
              <a:rPr lang="en-US" sz="2000" b="1" baseline="30000"/>
              <a:t>th</a:t>
            </a:r>
            <a:r>
              <a:rPr lang="en-US" sz="2000" b="1"/>
              <a:t>) – Scrum team 2 (Sales Platform)</a:t>
            </a:r>
          </a:p>
          <a:p>
            <a:pPr lvl="1"/>
            <a:r>
              <a:rPr lang="en-US" sz="1800"/>
              <a:t>Phase 1 Overview with team/kickoff to be scheduled June 17th</a:t>
            </a:r>
          </a:p>
          <a:p>
            <a:endParaRPr lang="en-US" sz="1200"/>
          </a:p>
          <a:p>
            <a:r>
              <a:rPr lang="en-US" sz="2000" b="1"/>
              <a:t>Week 3 (June 25</a:t>
            </a:r>
            <a:r>
              <a:rPr lang="en-US" sz="2000" b="1" baseline="30000"/>
              <a:t>th</a:t>
            </a:r>
            <a:r>
              <a:rPr lang="en-US" sz="2000" b="1"/>
              <a:t> – July 1</a:t>
            </a:r>
            <a:r>
              <a:rPr lang="en-US" sz="2000" b="1" baseline="30000"/>
              <a:t>st</a:t>
            </a:r>
            <a:r>
              <a:rPr lang="en-US" sz="2000" b="1"/>
              <a:t>) – Scrum team 3 (ESS)</a:t>
            </a:r>
          </a:p>
          <a:p>
            <a:pPr lvl="1"/>
            <a:r>
              <a:rPr lang="en-US" sz="1800"/>
              <a:t>Phase 1 Overview with team/kickoff to be scheduled June 24th</a:t>
            </a:r>
          </a:p>
          <a:p>
            <a:endParaRPr lang="en-US" sz="1200"/>
          </a:p>
          <a:p>
            <a:r>
              <a:rPr lang="en-US" sz="2000" b="1"/>
              <a:t>Week 4 (July 2nd – July 10th) – Scrum team 4,5, and 6 (SDA/PD/Marketplace)</a:t>
            </a:r>
          </a:p>
          <a:p>
            <a:pPr lvl="1"/>
            <a:r>
              <a:rPr lang="en-US" sz="1800"/>
              <a:t>Phase 1 Overview with team/kickoff to be scheduled July 1st (tentative)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54324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 PPT Template - FastForward.potx [Read-Only]" id="{B2C4AE5A-B257-473D-AA6B-51E4276B7D95}" vid="{343BEFA4-8928-43D9-96EE-BA8ACF871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CFBDAB27E8B34981B02F77D95C52F5" ma:contentTypeVersion="7" ma:contentTypeDescription="Create a new document." ma:contentTypeScope="" ma:versionID="32d948f531139d2bb59917e82e5c9d45">
  <xsd:schema xmlns:xsd="http://www.w3.org/2001/XMLSchema" xmlns:xs="http://www.w3.org/2001/XMLSchema" xmlns:p="http://schemas.microsoft.com/office/2006/metadata/properties" xmlns:ns2="1a832241-987a-4d79-9fcd-efb8bfe6011c" targetNamespace="http://schemas.microsoft.com/office/2006/metadata/properties" ma:root="true" ma:fieldsID="bd526d9d91ea8781f27827e55a3c1025" ns2:_="">
    <xsd:import namespace="1a832241-987a-4d79-9fcd-efb8bfe601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32241-987a-4d79-9fcd-efb8bfe601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9631C-DBB9-4EA3-86C8-9C89B53EC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32241-987a-4d79-9fcd-efb8bfe601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schemas.microsoft.com/office/2006/documentManagement/types"/>
    <ds:schemaRef ds:uri="http://purl.org/dc/terms/"/>
    <ds:schemaRef ds:uri="1a832241-987a-4d79-9fcd-efb8bfe6011c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1067</Words>
  <Application>Microsoft Office PowerPoint</Application>
  <PresentationFormat>Widescreen</PresentationFormat>
  <Paragraphs>202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Cordia New</vt:lpstr>
      <vt:lpstr>Franklin Gothic Book</vt:lpstr>
      <vt:lpstr>Franklin Gothic Medium Cond</vt:lpstr>
      <vt:lpstr>Wingdings</vt:lpstr>
      <vt:lpstr>MGNC_PPT_FINAL</vt:lpstr>
      <vt:lpstr>Quality Foundation Implementation Plan</vt:lpstr>
      <vt:lpstr>Roadmap: How we got here</vt:lpstr>
      <vt:lpstr>Implementation Plan: Desired Outcomes</vt:lpstr>
      <vt:lpstr>Implementation Road Map: High-level Approach</vt:lpstr>
      <vt:lpstr>Implementation Road Map</vt:lpstr>
      <vt:lpstr>Player-Coach Vision</vt:lpstr>
      <vt:lpstr>Player-Coach Strategy</vt:lpstr>
      <vt:lpstr>SBDF ART 1 Timeline</vt:lpstr>
      <vt:lpstr>Approach – 1st Phase</vt:lpstr>
      <vt:lpstr>SBDF ART 2 Timeline: player Coach Model</vt:lpstr>
      <vt:lpstr>Post Roll out Plan</vt:lpstr>
      <vt:lpstr>Post Roll out Plan – Measuring Gradual Improvement</vt:lpstr>
      <vt:lpstr>DDCA Change Management QE Lead/Automation Architect </vt:lpstr>
      <vt:lpstr>DDCA Change Management QE Lead/Automation Architect </vt:lpstr>
      <vt:lpstr>Asks</vt:lpstr>
      <vt:lpstr>Ongoing Goals</vt:lpstr>
    </vt:vector>
  </TitlesOfParts>
  <Company>Magenic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 Alluri</dc:creator>
  <cp:lastModifiedBy>Mark Atkinson</cp:lastModifiedBy>
  <cp:revision>1</cp:revision>
  <cp:lastPrinted>2019-02-12T21:25:32Z</cp:lastPrinted>
  <dcterms:created xsi:type="dcterms:W3CDTF">2018-09-17T21:56:22Z</dcterms:created>
  <dcterms:modified xsi:type="dcterms:W3CDTF">2019-12-21T01:41:48Z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0x010100CACFBDAB27E8B34981B02F77D95C52F5</vt:lpwstr>
  </property>
</Properties>
</file>