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7"/>
  </p:notesMasterIdLst>
  <p:sldIdLst>
    <p:sldId id="256" r:id="rId6"/>
    <p:sldId id="348" r:id="rId7"/>
    <p:sldId id="377" r:id="rId8"/>
    <p:sldId id="421" r:id="rId9"/>
    <p:sldId id="423" r:id="rId10"/>
    <p:sldId id="402" r:id="rId11"/>
    <p:sldId id="1105" r:id="rId12"/>
    <p:sldId id="1104" r:id="rId13"/>
    <p:sldId id="384" r:id="rId14"/>
    <p:sldId id="425" r:id="rId15"/>
    <p:sldId id="424" r:id="rId16"/>
    <p:sldId id="363" r:id="rId17"/>
    <p:sldId id="364" r:id="rId18"/>
    <p:sldId id="353" r:id="rId19"/>
    <p:sldId id="418" r:id="rId20"/>
    <p:sldId id="1098" r:id="rId21"/>
    <p:sldId id="1096" r:id="rId22"/>
    <p:sldId id="1095" r:id="rId23"/>
    <p:sldId id="430" r:id="rId24"/>
    <p:sldId id="1091" r:id="rId25"/>
    <p:sldId id="1093" r:id="rId26"/>
    <p:sldId id="1097" r:id="rId27"/>
    <p:sldId id="1094" r:id="rId28"/>
    <p:sldId id="419" r:id="rId29"/>
    <p:sldId id="420" r:id="rId30"/>
    <p:sldId id="414" r:id="rId31"/>
    <p:sldId id="404" r:id="rId32"/>
    <p:sldId id="409" r:id="rId33"/>
    <p:sldId id="422" r:id="rId34"/>
    <p:sldId id="398" r:id="rId35"/>
    <p:sldId id="401" r:id="rId36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14"/>
    <a:srgbClr val="52EC4A"/>
    <a:srgbClr val="13CF1C"/>
    <a:srgbClr val="B6F8B9"/>
    <a:srgbClr val="A5F5A1"/>
    <a:srgbClr val="ABC674"/>
    <a:srgbClr val="16789D"/>
    <a:srgbClr val="128BAD"/>
    <a:srgbClr val="939393"/>
    <a:srgbClr val="57E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5405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272" y="102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2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494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>
              <a:defRPr sz="1200"/>
            </a:lvl1pPr>
          </a:lstStyle>
          <a:p>
            <a:fld id="{9DB92310-A0FA-4410-9AB0-4747EFD65DB6}" type="datetimeFigureOut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5100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302" y="4510244"/>
            <a:ext cx="5667996" cy="369078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494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r">
              <a:defRPr sz="1200"/>
            </a:lvl1pPr>
          </a:lstStyle>
          <a:p>
            <a:fld id="{9B005B38-9F68-421E-AA33-0BFE617CF6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1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5B38-9F68-421E-AA33-0BFE617CF6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0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68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5B38-9F68-421E-AA33-0BFE617CF6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0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5B38-9F68-421E-AA33-0BFE617CF6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 descr="DDLogo_PMS 361.png">
            <a:extLst>
              <a:ext uri="{FF2B5EF4-FFF2-40B4-BE49-F238E27FC236}">
                <a16:creationId xmlns:a16="http://schemas.microsoft.com/office/drawing/2014/main" id="{CE77DFE9-12B5-49BC-BA7B-E875FDC33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513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FD27A-6425-43D3-8621-2D0CFC07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3" y="0"/>
            <a:ext cx="7973645" cy="571500"/>
          </a:xfrm>
        </p:spPr>
        <p:txBody>
          <a:bodyPr>
            <a:noAutofit/>
          </a:bodyPr>
          <a:lstStyle/>
          <a:p>
            <a:r>
              <a:rPr lang="en-US" sz="3200" dirty="0"/>
              <a:t>Initiative Charter, Key Capabilities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37222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68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5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- Source Notes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4901"/>
            <a:ext cx="8686800" cy="4632324"/>
          </a:xfrm>
        </p:spPr>
        <p:txBody>
          <a:bodyPr/>
          <a:lstStyle>
            <a:lvl1pPr>
              <a:spcBef>
                <a:spcPts val="900"/>
              </a:spcBef>
              <a:defRPr sz="1650"/>
            </a:lvl1pPr>
            <a:lvl2pPr>
              <a:spcBef>
                <a:spcPts val="900"/>
              </a:spcBef>
              <a:defRPr sz="1500"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 sz="1200"/>
            </a:lvl4pPr>
            <a:lvl5pPr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28600" y="5835877"/>
            <a:ext cx="8686800" cy="447675"/>
          </a:xfrm>
        </p:spPr>
        <p:txBody>
          <a:bodyPr t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600" baseline="0">
                <a:solidFill>
                  <a:schemeClr val="accent4"/>
                </a:solidFill>
              </a:defRPr>
            </a:lvl1pPr>
            <a:lvl2pPr marL="205708" indent="0">
              <a:spcBef>
                <a:spcPts val="0"/>
              </a:spcBef>
              <a:buNone/>
              <a:defRPr sz="600"/>
            </a:lvl2pPr>
            <a:lvl3pPr marL="411416" indent="0">
              <a:spcBef>
                <a:spcPts val="0"/>
              </a:spcBef>
              <a:buNone/>
              <a:defRPr sz="600"/>
            </a:lvl3pPr>
            <a:lvl4pPr marL="617123" indent="0">
              <a:spcBef>
                <a:spcPts val="0"/>
              </a:spcBef>
              <a:buNone/>
              <a:defRPr sz="600"/>
            </a:lvl4pPr>
            <a:lvl5pPr marL="822830" indent="0">
              <a:spcBef>
                <a:spcPts val="0"/>
              </a:spcBef>
              <a:buNone/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51747"/>
      </p:ext>
    </p:extLst>
  </p:cSld>
  <p:clrMapOvr>
    <a:masterClrMapping/>
  </p:clrMapOvr>
  <p:transition spd="med"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5992-7E9F-46DB-8EA4-461267D65A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B31FE-7EE6-4041-A857-92196A2071AC}"/>
              </a:ext>
            </a:extLst>
          </p:cNvPr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3B046-B921-47BF-AA3D-A3C5DBD5ED21}"/>
              </a:ext>
            </a:extLst>
          </p:cNvPr>
          <p:cNvCxnSpPr/>
          <p:nvPr userDrawn="1"/>
        </p:nvCxnSpPr>
        <p:spPr>
          <a:xfrm>
            <a:off x="472611" y="616254"/>
            <a:ext cx="7243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11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11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11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11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image" Target="../media/image13.png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tags" Target="../tags/tag45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34512" y="4115007"/>
            <a:ext cx="7772400" cy="37122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Quality Engineering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2046" y="1816825"/>
            <a:ext cx="7877333" cy="1778001"/>
          </a:xfrm>
        </p:spPr>
        <p:txBody>
          <a:bodyPr>
            <a:normAutofit/>
          </a:bodyPr>
          <a:lstStyle/>
          <a:p>
            <a:r>
              <a:rPr lang="en-US" sz="4400" dirty="0"/>
              <a:t>QA Foundational Improvements – Phase III Steering Committee Update</a:t>
            </a:r>
            <a:endParaRPr lang="en-US" sz="4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34513" y="4430931"/>
            <a:ext cx="7772400" cy="3809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25,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1969" y="6594736"/>
            <a:ext cx="1319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V2.0 02.14.2018</a:t>
            </a:r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038A-5EE2-4BFB-A5E2-0A5FDADE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19" y="-552261"/>
            <a:ext cx="7973645" cy="1143000"/>
          </a:xfrm>
        </p:spPr>
        <p:txBody>
          <a:bodyPr>
            <a:normAutofit/>
          </a:bodyPr>
          <a:lstStyle/>
          <a:p>
            <a:r>
              <a:rPr lang="en-US" sz="2400" dirty="0"/>
              <a:t>Key Accomplishments and Activities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107A5B-63ED-4488-A33B-FAE050A3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42" y="775037"/>
            <a:ext cx="7418628" cy="3758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Capabilities: Automation Strategy &amp;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15A7B-AD0A-49BD-807C-956C4EE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99894"/>
            <a:ext cx="2133600" cy="365125"/>
          </a:xfrm>
        </p:spPr>
        <p:txBody>
          <a:bodyPr/>
          <a:lstStyle/>
          <a:p>
            <a:fld id="{6458E574-3466-AB4B-829E-8E1A936BDA3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E9EB9-478F-49C0-A350-78595E1BA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68515"/>
              </p:ext>
            </p:extLst>
          </p:nvPr>
        </p:nvGraphicFramePr>
        <p:xfrm>
          <a:off x="599122" y="1266702"/>
          <a:ext cx="7960048" cy="272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247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 KEY ACCOMPLISHMENTS – since 08/23</a:t>
                      </a:r>
                      <a:endParaRPr lang="en-US" sz="16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724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Provided automation coaching to new ART2 teams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there are no automation resources in ART2, started bootstrapping by implementing a basic set of automated smoke tests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Began test automation tool assessment for Doc Management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Began documenting Automation Community of Practice charter and operating model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Released version 1.3 of the Java automation framework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 SauceLabs utilization, now regularly running at peak concurrency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10E488D-A751-4D44-8B27-AF8A858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5548" y="649410"/>
            <a:ext cx="604994" cy="6049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3FF91B-EF1B-BE46-AE34-9C9427BA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94388"/>
              </p:ext>
            </p:extLst>
          </p:nvPr>
        </p:nvGraphicFramePr>
        <p:xfrm>
          <a:off x="601315" y="4100188"/>
          <a:ext cx="7964640" cy="2299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434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KEY PLANNED ACTIVITIES – 30 Day Outlook</a:t>
                      </a:r>
                      <a:endParaRPr lang="en-US" sz="16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272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ART2 bootstrapping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tool assessment for Doc Management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coaching/guidance for non-ART projects (Broker Portal and Rapid Rater)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 out ACOP charter and operating model and solicit feedback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5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76B2B-1B05-47F4-8C3E-4C95E794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>
                <a:solidFill>
                  <a:srgbClr val="1F497D"/>
                </a:solidFill>
              </a:rPr>
              <a:pPr/>
              <a:t>11</a:t>
            </a:fld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9D7980-4128-4CF0-8BF6-DC039C71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2" y="875948"/>
            <a:ext cx="549496" cy="54949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2E37888-8512-4902-AEC7-E071A8296895}"/>
              </a:ext>
            </a:extLst>
          </p:cNvPr>
          <p:cNvSpPr txBox="1">
            <a:spLocks/>
          </p:cNvSpPr>
          <p:nvPr/>
        </p:nvSpPr>
        <p:spPr>
          <a:xfrm>
            <a:off x="423437" y="96174"/>
            <a:ext cx="7973645" cy="53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200" dirty="0"/>
              <a:t>Financial Forecast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343BF39-E325-42F3-AC9B-043BD24A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28" y="838306"/>
            <a:ext cx="7906069" cy="193006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September Update: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Extended Magenic Resource for End to End Testing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Project will under budget (~$24K)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Billed but Not Paid: $105K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Projected Spend October – December: $232K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5972"/>
              </p:ext>
            </p:extLst>
          </p:nvPr>
        </p:nvGraphicFramePr>
        <p:xfrm>
          <a:off x="537432" y="2806009"/>
          <a:ext cx="8466563" cy="1477596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05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942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QA Improvements</a:t>
                      </a:r>
                    </a:p>
                    <a:p>
                      <a:pPr algn="ctr" fontAlgn="ctr"/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(Testers Removed)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Approved Funding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Approved Change Requests*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Approved Funding 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Actual Spend **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Forecast to Complete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Forecast Spend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of Forecast Spend **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Remaining/ (Exceeded) Funding</a:t>
                      </a:r>
                    </a:p>
                  </a:txBody>
                  <a:tcPr marL="4557" marR="4557" marT="4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8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Targeted to Complete: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12/31/19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$260K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$910K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$549K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$361K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$910K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85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Lifetime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$1.15M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$1.15M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$789K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$361K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$1.15M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DAB55C-D9C8-4A74-AFF2-076F9378EA53}"/>
              </a:ext>
            </a:extLst>
          </p:cNvPr>
          <p:cNvSpPr txBox="1"/>
          <p:nvPr/>
        </p:nvSpPr>
        <p:spPr>
          <a:xfrm>
            <a:off x="4076069" y="4641509"/>
            <a:ext cx="423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prstClr val="black"/>
                </a:solidFill>
              </a:rPr>
              <a:t>* Carryover from 2018; does not change total approved funding</a:t>
            </a:r>
          </a:p>
          <a:p>
            <a:r>
              <a:rPr lang="en-US" sz="1200" i="1" dirty="0">
                <a:solidFill>
                  <a:prstClr val="black"/>
                </a:solidFill>
              </a:rPr>
              <a:t>** As of 09/30/2019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5E35E-C074-4E0C-9E8F-0B7B6D5440ED}"/>
              </a:ext>
            </a:extLst>
          </p:cNvPr>
          <p:cNvSpPr txBox="1"/>
          <p:nvPr/>
        </p:nvSpPr>
        <p:spPr>
          <a:xfrm>
            <a:off x="4076069" y="5004031"/>
            <a:ext cx="4831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Phase I &amp; II: Approved Funding: $500K (includes Q1 2019 carryover)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Phase III: Business Case Approved Funding: $1.6M</a:t>
            </a:r>
          </a:p>
          <a:p>
            <a:pPr marL="974725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QA Improvements Phase III: $650K</a:t>
            </a:r>
          </a:p>
          <a:p>
            <a:pPr marL="974725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Testers (11): $925K (Moved to SBDF</a:t>
            </a:r>
          </a:p>
        </p:txBody>
      </p:sp>
    </p:spTree>
    <p:extLst>
      <p:ext uri="{BB962C8B-B14F-4D97-AF65-F5344CB8AC3E}">
        <p14:creationId xmlns:p14="http://schemas.microsoft.com/office/powerpoint/2010/main" val="398170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A6F-1C08-4EA9-8E4A-E7FBDCE8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58895"/>
            <a:ext cx="7973645" cy="532564"/>
          </a:xfrm>
        </p:spPr>
        <p:txBody>
          <a:bodyPr>
            <a:noAutofit/>
          </a:bodyPr>
          <a:lstStyle/>
          <a:p>
            <a:r>
              <a:rPr lang="en-US" sz="3200" dirty="0"/>
              <a:t>Initiative Health Assessment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FE6CB-55DE-431E-B397-317ABC90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E2A33A-23FE-40B8-92AD-AD066A641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23232"/>
              </p:ext>
            </p:extLst>
          </p:nvPr>
        </p:nvGraphicFramePr>
        <p:xfrm>
          <a:off x="375697" y="1659854"/>
          <a:ext cx="8572360" cy="449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2037">
                  <a:extLst>
                    <a:ext uri="{9D8B030D-6E8A-4147-A177-3AD203B41FA5}">
                      <a16:colId xmlns:a16="http://schemas.microsoft.com/office/drawing/2014/main" val="4104971437"/>
                    </a:ext>
                  </a:extLst>
                </a:gridCol>
                <a:gridCol w="210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489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Phases</a:t>
                      </a:r>
                      <a:endParaRPr lang="en-US" sz="1600" dirty="0"/>
                    </a:p>
                  </a:txBody>
                  <a:tcPr marL="9144" marR="9144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Status</a:t>
                      </a:r>
                    </a:p>
                  </a:txBody>
                  <a:tcPr marL="9144" marR="9144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Factors Driving</a:t>
                      </a:r>
                      <a:r>
                        <a:rPr lang="en-US" sz="1600" baseline="0" dirty="0"/>
                        <a:t> Exception Status</a:t>
                      </a:r>
                      <a:endParaRPr lang="en-US" sz="1600" dirty="0"/>
                    </a:p>
                  </a:txBody>
                  <a:tcPr marL="9144" marR="9144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Mitigation/Leadership Asks</a:t>
                      </a:r>
                    </a:p>
                  </a:txBody>
                  <a:tcPr marL="9144" marR="9144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Internal Assessment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Complete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Phase I – Assessment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Complete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Phase II – Foundational Improvements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Complete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Phase III – Lift &amp; Scale SBDF – Delivery &amp;  Training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None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III – Lift &amp; Scale SBDF – Achieving Level 3 by 12.31.19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Y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Resource Constraints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Sprint Obligations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Approval of Resource Recommendations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Reiterate Importance of Quality at PI4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PO/PM/RTE Reinforcement of Importance of Quality at PO Synchs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2334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B64C37E-EB74-4DC5-B578-8C599210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440" y="795852"/>
            <a:ext cx="731520" cy="73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2368" y="110022"/>
            <a:ext cx="414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28BAD"/>
                </a:solidFill>
                <a:latin typeface="Calibri Light"/>
                <a:ea typeface="+mj-ea"/>
                <a:cs typeface="Calibri Light"/>
              </a:rPr>
              <a:t>Scope, Schedule, Budget, Resources, Risk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8E3F39-0A22-4D89-8A7A-A007C52E8CA7}"/>
              </a:ext>
            </a:extLst>
          </p:cNvPr>
          <p:cNvSpPr txBox="1">
            <a:spLocks/>
          </p:cNvSpPr>
          <p:nvPr/>
        </p:nvSpPr>
        <p:spPr>
          <a:xfrm>
            <a:off x="1187670" y="917490"/>
            <a:ext cx="7732394" cy="492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issues require working group advisement, awareness, and agreement.  </a:t>
            </a:r>
          </a:p>
        </p:txBody>
      </p:sp>
    </p:spTree>
    <p:extLst>
      <p:ext uri="{BB962C8B-B14F-4D97-AF65-F5344CB8AC3E}">
        <p14:creationId xmlns:p14="http://schemas.microsoft.com/office/powerpoint/2010/main" val="365013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C7B-EF4A-4541-AC5C-E5ABD86C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1" y="136525"/>
            <a:ext cx="7973645" cy="476476"/>
          </a:xfrm>
        </p:spPr>
        <p:txBody>
          <a:bodyPr>
            <a:noAutofit/>
          </a:bodyPr>
          <a:lstStyle/>
          <a:p>
            <a:r>
              <a:rPr lang="en-US" sz="3200" dirty="0"/>
              <a:t>Key Issues &amp; Risks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C6CFC-DD07-4947-A517-C8EC1C7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2514" y="1280690"/>
            <a:ext cx="816428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Issues</a:t>
            </a:r>
          </a:p>
          <a:p>
            <a:pPr marL="342900" indent="-342900">
              <a:buBlip>
                <a:blip r:embed="rId2"/>
              </a:buBlip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Blip>
                <a:blip r:embed="rId2"/>
              </a:buBlip>
              <a:tabLst>
                <a:tab pos="457200" algn="l"/>
              </a:tabLst>
            </a:pPr>
            <a:r>
              <a:rPr lang="en-US" b="1" dirty="0"/>
              <a:t>Issue: </a:t>
            </a:r>
            <a:r>
              <a:rPr lang="en-US" b="1" dirty="0">
                <a:solidFill>
                  <a:srgbClr val="FFC000"/>
                </a:solidFill>
              </a:rPr>
              <a:t>YELLOW</a:t>
            </a:r>
            <a:r>
              <a:rPr lang="en-US" dirty="0"/>
              <a:t>: Resourcing Strategy for Level 3 Quality Maturity Level</a:t>
            </a:r>
          </a:p>
          <a:p>
            <a:pPr marL="342900" indent="-342900">
              <a:buBlip>
                <a:blip r:embed="rId2"/>
              </a:buBlip>
              <a:tabLst>
                <a:tab pos="457200" algn="l"/>
              </a:tabLst>
            </a:pPr>
            <a:r>
              <a:rPr lang="en-US" b="1" dirty="0"/>
              <a:t>Description: </a:t>
            </a:r>
            <a:r>
              <a:rPr lang="en-US" dirty="0"/>
              <a:t>With the ongoing QA coaching of the SAFe teams, it has become clear that to achieve Level 3 Quality Maturity, additional resources will need to be added and/or BAs fulfilling the QA roles will need to determine a velocity for both the BA and QA roles.</a:t>
            </a:r>
          </a:p>
          <a:p>
            <a:pPr marL="342900" indent="-342900">
              <a:buBlip>
                <a:blip r:embed="rId2"/>
              </a:buBlip>
              <a:tabLst>
                <a:tab pos="457200" algn="l"/>
              </a:tabLst>
            </a:pPr>
            <a:r>
              <a:rPr lang="en-US" b="1" dirty="0"/>
              <a:t>Mitigation Plan:</a:t>
            </a:r>
            <a:r>
              <a:rPr lang="en-US" dirty="0"/>
              <a:t> Meeting with Project Sponsor on proposed staffing needs and direction on team staffing approach.</a:t>
            </a:r>
          </a:p>
          <a:p>
            <a:pPr marL="800100" lvl="1" indent="-342900">
              <a:buBlip>
                <a:blip r:embed="rId2"/>
              </a:buBlip>
              <a:tabLst>
                <a:tab pos="457200" algn="l"/>
              </a:tabLst>
            </a:pPr>
            <a:r>
              <a:rPr lang="en-US" b="1" dirty="0"/>
              <a:t>Mitigation Owner: </a:t>
            </a:r>
            <a:r>
              <a:rPr lang="en-US" dirty="0"/>
              <a:t>Debbie Rizzetto</a:t>
            </a:r>
          </a:p>
          <a:p>
            <a:pPr marL="800100" lvl="1" indent="-342900">
              <a:buBlip>
                <a:blip r:embed="rId2"/>
              </a:buBlip>
              <a:tabLst>
                <a:tab pos="457200" algn="l"/>
              </a:tabLst>
            </a:pPr>
            <a:r>
              <a:rPr lang="en-US" b="1" dirty="0"/>
              <a:t>Due Date: </a:t>
            </a:r>
            <a:r>
              <a:rPr lang="en-US" dirty="0"/>
              <a:t>October 31, 2019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Blip>
                <a:blip r:embed="rId2"/>
              </a:buBlip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No Risks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1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906C-402E-4CD9-AFB4-CCFA464F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64FA7-36EC-42D5-999B-77DE06E6C189}"/>
              </a:ext>
            </a:extLst>
          </p:cNvPr>
          <p:cNvSpPr txBox="1"/>
          <p:nvPr/>
        </p:nvSpPr>
        <p:spPr>
          <a:xfrm>
            <a:off x="1111624" y="2145639"/>
            <a:ext cx="28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Asks | Decisions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440" y="970260"/>
            <a:ext cx="826336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dk1"/>
                </a:solidFill>
              </a:rPr>
              <a:t>Continue implementation of the Change Management Plan</a:t>
            </a:r>
          </a:p>
          <a:p>
            <a:pPr marL="457200" lvl="0" indent="-457200" defTabSz="91440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dk1"/>
                </a:solidFill>
              </a:rPr>
              <a:t>Complete second round of PI 3- ART2 coaching</a:t>
            </a:r>
          </a:p>
          <a:p>
            <a:pPr marL="457200" lvl="0" indent="-457200" defTabSz="91440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dk1"/>
                </a:solidFill>
              </a:rPr>
              <a:t>Complete second round of Check-In follow-up with ART1 &amp; ART2 Teams</a:t>
            </a:r>
          </a:p>
          <a:p>
            <a:pPr marL="457200" lvl="0" indent="-457200" defTabSz="91440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dk1"/>
                </a:solidFill>
              </a:rPr>
              <a:t>PI4 Planning with ART Teams</a:t>
            </a:r>
          </a:p>
          <a:p>
            <a:pPr marL="457200" lvl="0" indent="-457200" defTabSz="91440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dk1"/>
                </a:solidFill>
              </a:rPr>
              <a:t>Business Case and continuing coaching in 2020</a:t>
            </a:r>
          </a:p>
          <a:p>
            <a:pPr marL="457200" lvl="0" indent="-457200" defTabSz="91440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 defTabSz="91440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dk1"/>
              </a:solidFill>
            </a:endParaRPr>
          </a:p>
          <a:p>
            <a:pPr lvl="2" indent="-457200"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dk1"/>
              </a:solidFill>
            </a:endParaRPr>
          </a:p>
          <a:p>
            <a:pPr lvl="2" indent="-457200"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dk1"/>
              </a:solidFill>
            </a:endParaRPr>
          </a:p>
          <a:p>
            <a:pPr lvl="0" defTabSz="914400">
              <a:buClr>
                <a:schemeClr val="tx2"/>
              </a:buClr>
              <a:defRPr/>
            </a:pPr>
            <a:endParaRPr lang="en-US" sz="2000" dirty="0">
              <a:solidFill>
                <a:schemeClr val="dk1"/>
              </a:solidFill>
            </a:endParaRP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7130B0-8E51-4A70-AE8C-7050CC85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52715"/>
            <a:ext cx="7973645" cy="532564"/>
          </a:xfrm>
        </p:spPr>
        <p:txBody>
          <a:bodyPr>
            <a:noAutofit/>
          </a:bodyPr>
          <a:lstStyle/>
          <a:p>
            <a:r>
              <a:rPr lang="en-US" sz="32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2685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01675" y="2102776"/>
            <a:ext cx="7985125" cy="1309688"/>
          </a:xfrm>
        </p:spPr>
        <p:txBody>
          <a:bodyPr>
            <a:normAutofit/>
          </a:bodyPr>
          <a:lstStyle/>
          <a:p>
            <a:r>
              <a:rPr lang="en-US" sz="4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4078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7875" y="2455201"/>
            <a:ext cx="7985125" cy="1309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249358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31FF68-9C58-4243-97F7-C57B7225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50192"/>
              </p:ext>
            </p:extLst>
          </p:nvPr>
        </p:nvGraphicFramePr>
        <p:xfrm>
          <a:off x="280553" y="820993"/>
          <a:ext cx="8758672" cy="591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8173">
                  <a:extLst>
                    <a:ext uri="{9D8B030D-6E8A-4147-A177-3AD203B41FA5}">
                      <a16:colId xmlns:a16="http://schemas.microsoft.com/office/drawing/2014/main" val="3928920813"/>
                    </a:ext>
                  </a:extLst>
                </a:gridCol>
                <a:gridCol w="128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15">
                  <a:extLst>
                    <a:ext uri="{9D8B030D-6E8A-4147-A177-3AD203B41FA5}">
                      <a16:colId xmlns:a16="http://schemas.microsoft.com/office/drawing/2014/main" val="4039272296"/>
                    </a:ext>
                  </a:extLst>
                </a:gridCol>
                <a:gridCol w="3281593">
                  <a:extLst>
                    <a:ext uri="{9D8B030D-6E8A-4147-A177-3AD203B41FA5}">
                      <a16:colId xmlns:a16="http://schemas.microsoft.com/office/drawing/2014/main" val="694095373"/>
                    </a:ext>
                  </a:extLst>
                </a:gridCol>
                <a:gridCol w="2399435">
                  <a:extLst>
                    <a:ext uri="{9D8B030D-6E8A-4147-A177-3AD203B41FA5}">
                      <a16:colId xmlns:a16="http://schemas.microsoft.com/office/drawing/2014/main" val="942532903"/>
                    </a:ext>
                  </a:extLst>
                </a:gridCol>
              </a:tblGrid>
              <a:tr h="33705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ADKAR element: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Definition: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What Has Been Done: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Resistance/Challenges: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24875"/>
                  </a:ext>
                </a:extLst>
              </a:tr>
              <a:tr h="152415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Awareness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 the need for change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Created Core Quality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Monthly Forum with App 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Engaged with App Dev Leadership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Business Leadership Awareness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Conducted Quality Risk Assessment and Shared Results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Quality Center of Excellence (Content Available on Confluence for both Automation and Testing)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5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Desire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participate and </a:t>
                      </a:r>
                      <a:b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support the change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Some Directors are Actively Supportive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Confirming need to do the Quality Coaching/Training/Ongoing Use of Best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Working with Scrum Masters and Product Managers and QEs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 Question: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Where are our Directors/Managers in this? What are they saying to their teams?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Directors have not played a vocal and championing role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 not have clarity between App Dev Leadership and new SAFe roles around who participates in decisions and communications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 Question: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 do we integrate SAFe Leadership roles with App Dev Lead roles to actively support the Quality Coaching/Training/Ongoing Use of Best Practices?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25C9E852-63A6-4BCC-A968-E72FEC0FC479}"/>
              </a:ext>
            </a:extLst>
          </p:cNvPr>
          <p:cNvSpPr/>
          <p:nvPr/>
        </p:nvSpPr>
        <p:spPr>
          <a:xfrm>
            <a:off x="508491" y="2131382"/>
            <a:ext cx="257175" cy="25717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accent1"/>
                </a:solidFill>
                <a:latin typeface="+mj-lt"/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9C734D-B816-42B0-B7BF-EFD42AD78BBB}"/>
              </a:ext>
            </a:extLst>
          </p:cNvPr>
          <p:cNvSpPr/>
          <p:nvPr/>
        </p:nvSpPr>
        <p:spPr>
          <a:xfrm>
            <a:off x="512157" y="5113141"/>
            <a:ext cx="257175" cy="25717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accent1"/>
                </a:solidFill>
                <a:latin typeface="+mj-lt"/>
              </a:rPr>
              <a:t>D</a:t>
            </a:r>
          </a:p>
        </p:txBody>
      </p:sp>
      <p:sp>
        <p:nvSpPr>
          <p:cNvPr id="10" name="Title 17">
            <a:extLst>
              <a:ext uri="{FF2B5EF4-FFF2-40B4-BE49-F238E27FC236}">
                <a16:creationId xmlns:a16="http://schemas.microsoft.com/office/drawing/2014/main" id="{4102FA8A-DAAF-4F12-B316-DBA9B800162D}"/>
              </a:ext>
            </a:extLst>
          </p:cNvPr>
          <p:cNvSpPr txBox="1">
            <a:spLocks/>
          </p:cNvSpPr>
          <p:nvPr/>
        </p:nvSpPr>
        <p:spPr>
          <a:xfrm>
            <a:off x="361402" y="17234"/>
            <a:ext cx="7490431" cy="5337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>
                <a:solidFill>
                  <a:srgbClr val="00B0F0"/>
                </a:solidFill>
              </a:rPr>
              <a:t>Prosci</a:t>
            </a:r>
            <a:r>
              <a:rPr lang="en-US" sz="2700" dirty="0"/>
              <a:t> ADKAR Model</a:t>
            </a:r>
          </a:p>
        </p:txBody>
      </p:sp>
    </p:spTree>
    <p:extLst>
      <p:ext uri="{BB962C8B-B14F-4D97-AF65-F5344CB8AC3E}">
        <p14:creationId xmlns:p14="http://schemas.microsoft.com/office/powerpoint/2010/main" val="50876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31FF68-9C58-4243-97F7-C57B7225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39476"/>
              </p:ext>
            </p:extLst>
          </p:nvPr>
        </p:nvGraphicFramePr>
        <p:xfrm>
          <a:off x="365374" y="1122578"/>
          <a:ext cx="8508501" cy="48151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682">
                  <a:extLst>
                    <a:ext uri="{9D8B030D-6E8A-4147-A177-3AD203B41FA5}">
                      <a16:colId xmlns:a16="http://schemas.microsoft.com/office/drawing/2014/main" val="3928920813"/>
                    </a:ext>
                  </a:extLst>
                </a:gridCol>
                <a:gridCol w="1247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553">
                  <a:extLst>
                    <a:ext uri="{9D8B030D-6E8A-4147-A177-3AD203B41FA5}">
                      <a16:colId xmlns:a16="http://schemas.microsoft.com/office/drawing/2014/main" val="4039272296"/>
                    </a:ext>
                  </a:extLst>
                </a:gridCol>
                <a:gridCol w="2510287">
                  <a:extLst>
                    <a:ext uri="{9D8B030D-6E8A-4147-A177-3AD203B41FA5}">
                      <a16:colId xmlns:a16="http://schemas.microsoft.com/office/drawing/2014/main" val="694095373"/>
                    </a:ext>
                  </a:extLst>
                </a:gridCol>
                <a:gridCol w="2816162">
                  <a:extLst>
                    <a:ext uri="{9D8B030D-6E8A-4147-A177-3AD203B41FA5}">
                      <a16:colId xmlns:a16="http://schemas.microsoft.com/office/drawing/2014/main" val="942532903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2183543476"/>
                    </a:ext>
                  </a:extLst>
                </a:gridCol>
              </a:tblGrid>
              <a:tr h="34102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ADKAR element: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Definition: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What Has Been Done: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Resistance/Challenges: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24875"/>
                  </a:ext>
                </a:extLst>
              </a:tr>
              <a:tr h="312958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Knowledge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 how to change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Quality Center of Excellence (Content Available on Confluence)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Tools Training including User Guides, QCOE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Established Automation Community of Practice</a:t>
                      </a:r>
                    </a:p>
                    <a:p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Resistance:</a:t>
                      </a: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Challenges: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Planning within sprint velocity for Automation testing  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Tools: </a:t>
                      </a: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QA Tools not well aligned with SAFe processing </a:t>
                      </a: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Tools have limitations </a:t>
                      </a: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Jira/Zephyr is a cumbersome, limited, inflexible and inefficient test management tool</a:t>
                      </a: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Challenge with reporting capabilities of the tools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Expense for using inefficient tool</a:t>
                      </a: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 cost for not being as efficient as possible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CEDFE69F-9AA4-459E-B396-16F83297821C}"/>
              </a:ext>
            </a:extLst>
          </p:cNvPr>
          <p:cNvSpPr/>
          <p:nvPr/>
        </p:nvSpPr>
        <p:spPr>
          <a:xfrm>
            <a:off x="507716" y="3689844"/>
            <a:ext cx="257175" cy="25717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accent1"/>
                </a:solidFill>
                <a:latin typeface="+mj-lt"/>
              </a:rPr>
              <a:t>K</a:t>
            </a:r>
          </a:p>
        </p:txBody>
      </p:sp>
      <p:sp>
        <p:nvSpPr>
          <p:cNvPr id="10" name="Title 17">
            <a:extLst>
              <a:ext uri="{FF2B5EF4-FFF2-40B4-BE49-F238E27FC236}">
                <a16:creationId xmlns:a16="http://schemas.microsoft.com/office/drawing/2014/main" id="{4102FA8A-DAAF-4F12-B316-DBA9B800162D}"/>
              </a:ext>
            </a:extLst>
          </p:cNvPr>
          <p:cNvSpPr txBox="1">
            <a:spLocks/>
          </p:cNvSpPr>
          <p:nvPr/>
        </p:nvSpPr>
        <p:spPr>
          <a:xfrm>
            <a:off x="365374" y="137130"/>
            <a:ext cx="7490431" cy="5337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>
                <a:solidFill>
                  <a:srgbClr val="00B0F0"/>
                </a:solidFill>
              </a:rPr>
              <a:t>Prosci</a:t>
            </a:r>
            <a:r>
              <a:rPr lang="en-US" sz="2700" dirty="0"/>
              <a:t> ADKAR Model</a:t>
            </a:r>
          </a:p>
        </p:txBody>
      </p:sp>
    </p:spTree>
    <p:extLst>
      <p:ext uri="{BB962C8B-B14F-4D97-AF65-F5344CB8AC3E}">
        <p14:creationId xmlns:p14="http://schemas.microsoft.com/office/powerpoint/2010/main" val="71093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31FF68-9C58-4243-97F7-C57B7225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10319"/>
              </p:ext>
            </p:extLst>
          </p:nvPr>
        </p:nvGraphicFramePr>
        <p:xfrm>
          <a:off x="421905" y="1007585"/>
          <a:ext cx="8556596" cy="4624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871">
                  <a:extLst>
                    <a:ext uri="{9D8B030D-6E8A-4147-A177-3AD203B41FA5}">
                      <a16:colId xmlns:a16="http://schemas.microsoft.com/office/drawing/2014/main" val="3928920813"/>
                    </a:ext>
                  </a:extLst>
                </a:gridCol>
                <a:gridCol w="162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70">
                  <a:extLst>
                    <a:ext uri="{9D8B030D-6E8A-4147-A177-3AD203B41FA5}">
                      <a16:colId xmlns:a16="http://schemas.microsoft.com/office/drawing/2014/main" val="4039272296"/>
                    </a:ext>
                  </a:extLst>
                </a:gridCol>
                <a:gridCol w="2629045">
                  <a:extLst>
                    <a:ext uri="{9D8B030D-6E8A-4147-A177-3AD203B41FA5}">
                      <a16:colId xmlns:a16="http://schemas.microsoft.com/office/drawing/2014/main" val="694095373"/>
                    </a:ext>
                  </a:extLst>
                </a:gridCol>
                <a:gridCol w="2293634">
                  <a:extLst>
                    <a:ext uri="{9D8B030D-6E8A-4147-A177-3AD203B41FA5}">
                      <a16:colId xmlns:a16="http://schemas.microsoft.com/office/drawing/2014/main" val="942532903"/>
                    </a:ext>
                  </a:extLst>
                </a:gridCol>
              </a:tblGrid>
              <a:tr h="35774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ADKAR element: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Definition: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What Has Been Done: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Resistance: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24875"/>
                  </a:ext>
                </a:extLst>
              </a:tr>
              <a:tr h="2067191">
                <a:tc>
                  <a:txBody>
                    <a:bodyPr/>
                    <a:lstStyle/>
                    <a:p>
                      <a:br>
                        <a:rPr lang="en-US" sz="1600" dirty="0">
                          <a:solidFill>
                            <a:schemeClr val="accent1"/>
                          </a:solidFill>
                        </a:rPr>
                      </a:br>
                      <a:br>
                        <a:rPr lang="en-US" sz="1600" dirty="0">
                          <a:solidFill>
                            <a:schemeClr val="accent1"/>
                          </a:solidFill>
                        </a:rPr>
                      </a:b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Ability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implement required </a:t>
                      </a:r>
                      <a:b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skills and behaviors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Coaching in waves to allow people to practice, revisit learning and teach more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on 1 coaching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Streamlined automation processes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Created automation frameworks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Assessed Team’s quality level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ART1 Teams: We  are now able to determine risks based on having done multiple PIs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ART2: Some of the teams do not have QE resources and say they cannot follow best practices and standards for defects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86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Reinforcement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sustain the change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Plan in place to do check ins (1 hour per sprint)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 Architect embedded in each 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Recognition of teams (Kudo cards)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ART2: Some of the teams do not have QE resources and say they cannot follow best practices and standards for defects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25C9E852-63A6-4BCC-A968-E72FEC0FC479}"/>
              </a:ext>
            </a:extLst>
          </p:cNvPr>
          <p:cNvSpPr/>
          <p:nvPr/>
        </p:nvSpPr>
        <p:spPr>
          <a:xfrm>
            <a:off x="581872" y="2417618"/>
            <a:ext cx="257175" cy="25717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accent1"/>
                </a:solidFill>
                <a:latin typeface="+mj-lt"/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2661C0-230B-4EE3-9D45-3D0E5043698E}"/>
              </a:ext>
            </a:extLst>
          </p:cNvPr>
          <p:cNvSpPr/>
          <p:nvPr/>
        </p:nvSpPr>
        <p:spPr>
          <a:xfrm>
            <a:off x="581872" y="4568969"/>
            <a:ext cx="257175" cy="25717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accent1"/>
                </a:solidFill>
                <a:latin typeface="+mj-lt"/>
              </a:rPr>
              <a:t>R</a:t>
            </a:r>
          </a:p>
        </p:txBody>
      </p:sp>
      <p:sp>
        <p:nvSpPr>
          <p:cNvPr id="10" name="Title 17">
            <a:extLst>
              <a:ext uri="{FF2B5EF4-FFF2-40B4-BE49-F238E27FC236}">
                <a16:creationId xmlns:a16="http://schemas.microsoft.com/office/drawing/2014/main" id="{4102FA8A-DAAF-4F12-B316-DBA9B800162D}"/>
              </a:ext>
            </a:extLst>
          </p:cNvPr>
          <p:cNvSpPr txBox="1">
            <a:spLocks/>
          </p:cNvSpPr>
          <p:nvPr/>
        </p:nvSpPr>
        <p:spPr>
          <a:xfrm>
            <a:off x="421905" y="80529"/>
            <a:ext cx="7490431" cy="5337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Prosci ADKAR Model</a:t>
            </a:r>
          </a:p>
        </p:txBody>
      </p:sp>
    </p:spTree>
    <p:extLst>
      <p:ext uri="{BB962C8B-B14F-4D97-AF65-F5344CB8AC3E}">
        <p14:creationId xmlns:p14="http://schemas.microsoft.com/office/powerpoint/2010/main" val="226417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5C4-2E44-456E-80F4-79A18A08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28" y="56224"/>
            <a:ext cx="7973645" cy="545681"/>
          </a:xfrm>
        </p:spPr>
        <p:txBody>
          <a:bodyPr>
            <a:noAutofit/>
          </a:bodyPr>
          <a:lstStyle/>
          <a:p>
            <a:r>
              <a:rPr lang="en-US" sz="3200" dirty="0"/>
              <a:t>Agenda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7462" y="1093605"/>
            <a:ext cx="7895837" cy="615462"/>
            <a:chOff x="546833" y="1172632"/>
            <a:chExt cx="7895837" cy="6154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EEBA63F-39EC-4964-8CA6-0CF39F83A05B}"/>
                </a:ext>
              </a:extLst>
            </p:cNvPr>
            <p:cNvSpPr/>
            <p:nvPr/>
          </p:nvSpPr>
          <p:spPr>
            <a:xfrm>
              <a:off x="927324" y="1172632"/>
              <a:ext cx="7515346" cy="61546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1963"/>
              <a:r>
                <a:rPr lang="en-US" b="1" dirty="0">
                  <a:solidFill>
                    <a:schemeClr val="bg1"/>
                  </a:solidFill>
                </a:rPr>
                <a:t>Initiative Charter, Key Capabilities, Roadmap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07F110-4E8F-4E3D-A2C2-6A0429D6AC01}"/>
                </a:ext>
              </a:extLst>
            </p:cNvPr>
            <p:cNvSpPr/>
            <p:nvPr/>
          </p:nvSpPr>
          <p:spPr>
            <a:xfrm>
              <a:off x="546833" y="1172632"/>
              <a:ext cx="612648" cy="6154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348" y="1833896"/>
            <a:ext cx="7884951" cy="617798"/>
            <a:chOff x="557719" y="2009578"/>
            <a:chExt cx="7884951" cy="61779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4ABA197-B674-41B6-B7B1-9D46B4CB9EF5}"/>
                </a:ext>
              </a:extLst>
            </p:cNvPr>
            <p:cNvSpPr/>
            <p:nvPr/>
          </p:nvSpPr>
          <p:spPr>
            <a:xfrm>
              <a:off x="927324" y="2011914"/>
              <a:ext cx="7515346" cy="61546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1963"/>
              <a:r>
                <a:rPr lang="en-US" b="1" dirty="0">
                  <a:solidFill>
                    <a:schemeClr val="bg1"/>
                  </a:solidFill>
                </a:rPr>
                <a:t>Key Accomplishments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807F110-4E8F-4E3D-A2C2-6A0429D6AC01}"/>
                </a:ext>
              </a:extLst>
            </p:cNvPr>
            <p:cNvSpPr/>
            <p:nvPr/>
          </p:nvSpPr>
          <p:spPr>
            <a:xfrm>
              <a:off x="557719" y="2009578"/>
              <a:ext cx="612648" cy="6154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462" y="2582781"/>
            <a:ext cx="7895837" cy="615462"/>
            <a:chOff x="546833" y="2827088"/>
            <a:chExt cx="7895837" cy="61546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E06698-0F9B-4120-9B3D-6511B209A8C5}"/>
                </a:ext>
              </a:extLst>
            </p:cNvPr>
            <p:cNvSpPr/>
            <p:nvPr/>
          </p:nvSpPr>
          <p:spPr>
            <a:xfrm>
              <a:off x="927324" y="2827088"/>
              <a:ext cx="7515346" cy="61546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1963"/>
              <a:r>
                <a:rPr lang="en-US" b="1" dirty="0">
                  <a:solidFill>
                    <a:schemeClr val="bg1"/>
                  </a:solidFill>
                </a:rPr>
                <a:t>Initiative &amp; Financial Health Assessment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07F110-4E8F-4E3D-A2C2-6A0429D6AC01}"/>
                </a:ext>
              </a:extLst>
            </p:cNvPr>
            <p:cNvSpPr/>
            <p:nvPr/>
          </p:nvSpPr>
          <p:spPr>
            <a:xfrm>
              <a:off x="546833" y="2827088"/>
              <a:ext cx="612648" cy="6154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8348" y="4072829"/>
            <a:ext cx="7884951" cy="616033"/>
            <a:chOff x="557719" y="3671512"/>
            <a:chExt cx="7884951" cy="61603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021C064-54AA-4DAB-93CA-1BD2C8CF2D7D}"/>
                </a:ext>
              </a:extLst>
            </p:cNvPr>
            <p:cNvSpPr/>
            <p:nvPr/>
          </p:nvSpPr>
          <p:spPr>
            <a:xfrm>
              <a:off x="927324" y="3671512"/>
              <a:ext cx="7515346" cy="615462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1963"/>
              <a:r>
                <a:rPr lang="en-US" b="1" dirty="0">
                  <a:solidFill>
                    <a:schemeClr val="bg1"/>
                  </a:solidFill>
                </a:rPr>
                <a:t>Key Next Steps &amp; Leadership Asks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807F110-4E8F-4E3D-A2C2-6A0429D6AC01}"/>
                </a:ext>
              </a:extLst>
            </p:cNvPr>
            <p:cNvSpPr/>
            <p:nvPr/>
          </p:nvSpPr>
          <p:spPr>
            <a:xfrm>
              <a:off x="557719" y="3672083"/>
              <a:ext cx="612648" cy="6154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8348" y="4799797"/>
            <a:ext cx="7884951" cy="617899"/>
            <a:chOff x="557719" y="4515936"/>
            <a:chExt cx="7884951" cy="617899"/>
          </a:xfrm>
        </p:grpSpPr>
        <p:sp>
          <p:nvSpPr>
            <p:cNvPr id="32" name="Rectangle: Rounded Corners 21">
              <a:extLst>
                <a:ext uri="{FF2B5EF4-FFF2-40B4-BE49-F238E27FC236}">
                  <a16:creationId xmlns:a16="http://schemas.microsoft.com/office/drawing/2014/main" id="{C021C064-54AA-4DAB-93CA-1BD2C8CF2D7D}"/>
                </a:ext>
              </a:extLst>
            </p:cNvPr>
            <p:cNvSpPr/>
            <p:nvPr/>
          </p:nvSpPr>
          <p:spPr>
            <a:xfrm>
              <a:off x="927324" y="4515936"/>
              <a:ext cx="7515346" cy="61546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1963"/>
              <a:r>
                <a:rPr lang="en-US" b="1" dirty="0">
                  <a:solidFill>
                    <a:schemeClr val="bg1"/>
                  </a:solidFill>
                </a:rPr>
                <a:t>Appendix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07F110-4E8F-4E3D-A2C2-6A0429D6AC01}"/>
                </a:ext>
              </a:extLst>
            </p:cNvPr>
            <p:cNvSpPr/>
            <p:nvPr/>
          </p:nvSpPr>
          <p:spPr>
            <a:xfrm>
              <a:off x="557719" y="4518373"/>
              <a:ext cx="612648" cy="6154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8348" y="3333109"/>
            <a:ext cx="7884951" cy="617899"/>
            <a:chOff x="557719" y="4515936"/>
            <a:chExt cx="7884951" cy="617899"/>
          </a:xfrm>
        </p:grpSpPr>
        <p:sp>
          <p:nvSpPr>
            <p:cNvPr id="35" name="Rectangle: Rounded Corners 21">
              <a:extLst>
                <a:ext uri="{FF2B5EF4-FFF2-40B4-BE49-F238E27FC236}">
                  <a16:creationId xmlns:a16="http://schemas.microsoft.com/office/drawing/2014/main" id="{C021C064-54AA-4DAB-93CA-1BD2C8CF2D7D}"/>
                </a:ext>
              </a:extLst>
            </p:cNvPr>
            <p:cNvSpPr/>
            <p:nvPr/>
          </p:nvSpPr>
          <p:spPr>
            <a:xfrm>
              <a:off x="927324" y="4515936"/>
              <a:ext cx="7515346" cy="61546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1963"/>
              <a:r>
                <a:rPr lang="en-US" b="1" dirty="0">
                  <a:solidFill>
                    <a:schemeClr val="bg1"/>
                  </a:solidFill>
                </a:rPr>
                <a:t>Major Issues &amp; Risks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07F110-4E8F-4E3D-A2C2-6A0429D6AC01}"/>
                </a:ext>
              </a:extLst>
            </p:cNvPr>
            <p:cNvSpPr/>
            <p:nvPr/>
          </p:nvSpPr>
          <p:spPr>
            <a:xfrm>
              <a:off x="557719" y="4518373"/>
              <a:ext cx="612648" cy="6154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83771" y="5573486"/>
            <a:ext cx="7872190" cy="120032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Asks/Decisions Needed From Working Group:</a:t>
            </a:r>
          </a:p>
          <a:p>
            <a:pPr marL="342900" indent="-342900">
              <a:buAutoNum type="arabicPeriod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 Awareness </a:t>
            </a:r>
          </a:p>
          <a:p>
            <a:pPr marL="342900" indent="-342900">
              <a:buAutoNum type="arabicPeriod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Maturity &amp; Utilizing Best Practices</a:t>
            </a:r>
          </a:p>
          <a:p>
            <a:pPr marL="342900" indent="-342900">
              <a:buAutoNum type="arabicPeriod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on overall project direction.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1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8D3C-0B2F-4513-B541-44BB402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619"/>
            <a:ext cx="6899945" cy="530254"/>
          </a:xfrm>
        </p:spPr>
        <p:txBody>
          <a:bodyPr/>
          <a:lstStyle/>
          <a:p>
            <a:r>
              <a:rPr lang="en-US" dirty="0"/>
              <a:t>QA Improvements Change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E6DF-1FF5-4171-8CAE-FA2B2C5C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112838"/>
            <a:ext cx="8686800" cy="4632324"/>
          </a:xfrm>
        </p:spPr>
        <p:txBody>
          <a:bodyPr>
            <a:normAutofit/>
          </a:bodyPr>
          <a:lstStyle/>
          <a:p>
            <a:r>
              <a:rPr lang="en-US" sz="2000" dirty="0"/>
              <a:t>Plan</a:t>
            </a:r>
          </a:p>
          <a:p>
            <a:pPr lvl="1"/>
            <a:r>
              <a:rPr lang="en-US" sz="2000" dirty="0"/>
              <a:t>Some Change Management improves the probability of success</a:t>
            </a:r>
          </a:p>
          <a:p>
            <a:pPr lvl="1"/>
            <a:r>
              <a:rPr lang="en-US" sz="2000" dirty="0"/>
              <a:t>Readiness/Implementation</a:t>
            </a:r>
          </a:p>
          <a:p>
            <a:pPr lvl="2"/>
            <a:r>
              <a:rPr lang="en-US" dirty="0"/>
              <a:t>Track Teams’ readiness and implementation of change through the coach's assessment </a:t>
            </a:r>
          </a:p>
          <a:p>
            <a:r>
              <a:rPr lang="en-US" sz="2150" dirty="0"/>
              <a:t>Communication</a:t>
            </a:r>
          </a:p>
          <a:p>
            <a:pPr lvl="2"/>
            <a:r>
              <a:rPr lang="en-US" dirty="0"/>
              <a:t>Leverage Mike to be the spokesman reminding people of the importance of quality</a:t>
            </a:r>
          </a:p>
          <a:p>
            <a:pPr lvl="2"/>
            <a:r>
              <a:rPr lang="en-US" dirty="0"/>
              <a:t>Leverage Mike to assist in areas where we encounter resistance</a:t>
            </a:r>
          </a:p>
          <a:p>
            <a:pPr lvl="2"/>
            <a:r>
              <a:rPr lang="en-US" dirty="0"/>
              <a:t>Use coaches to help employees understand impact of the changes</a:t>
            </a:r>
          </a:p>
          <a:p>
            <a:pPr lvl="2"/>
            <a:r>
              <a:rPr lang="en-US" dirty="0"/>
              <a:t>Develop Communication Roadmap through end of the project</a:t>
            </a:r>
          </a:p>
          <a:p>
            <a:r>
              <a:rPr lang="en-US" sz="2150" dirty="0"/>
              <a:t>Reinforcement</a:t>
            </a:r>
          </a:p>
          <a:p>
            <a:pPr lvl="2"/>
            <a:r>
              <a:rPr lang="en-US" dirty="0"/>
              <a:t>Actively recognize teams that are following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97251774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D53B-570D-4A12-96DA-CD1B0F2B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56" y="181238"/>
            <a:ext cx="6447501" cy="344849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 Plan --Executives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E9E1CC-A01D-4008-82F6-A477ACBE9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48987"/>
              </p:ext>
            </p:extLst>
          </p:nvPr>
        </p:nvGraphicFramePr>
        <p:xfrm>
          <a:off x="435244" y="960120"/>
          <a:ext cx="8121112" cy="5363148"/>
        </p:xfrm>
        <a:graphic>
          <a:graphicData uri="http://schemas.openxmlformats.org/drawingml/2006/table">
            <a:tbl>
              <a:tblPr/>
              <a:tblGrid>
                <a:gridCol w="1200668">
                  <a:extLst>
                    <a:ext uri="{9D8B030D-6E8A-4147-A177-3AD203B41FA5}">
                      <a16:colId xmlns:a16="http://schemas.microsoft.com/office/drawing/2014/main" val="2857848011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325228382"/>
                    </a:ext>
                  </a:extLst>
                </a:gridCol>
                <a:gridCol w="3250892">
                  <a:extLst>
                    <a:ext uri="{9D8B030D-6E8A-4147-A177-3AD203B41FA5}">
                      <a16:colId xmlns:a16="http://schemas.microsoft.com/office/drawing/2014/main" val="3259005233"/>
                    </a:ext>
                  </a:extLst>
                </a:gridCol>
                <a:gridCol w="538949">
                  <a:extLst>
                    <a:ext uri="{9D8B030D-6E8A-4147-A177-3AD203B41FA5}">
                      <a16:colId xmlns:a16="http://schemas.microsoft.com/office/drawing/2014/main" val="3535025712"/>
                    </a:ext>
                  </a:extLst>
                </a:gridCol>
                <a:gridCol w="1185971">
                  <a:extLst>
                    <a:ext uri="{9D8B030D-6E8A-4147-A177-3AD203B41FA5}">
                      <a16:colId xmlns:a16="http://schemas.microsoft.com/office/drawing/2014/main" val="2282019097"/>
                    </a:ext>
                  </a:extLst>
                </a:gridCol>
                <a:gridCol w="795527">
                  <a:extLst>
                    <a:ext uri="{9D8B030D-6E8A-4147-A177-3AD203B41FA5}">
                      <a16:colId xmlns:a16="http://schemas.microsoft.com/office/drawing/2014/main" val="1534626837"/>
                    </a:ext>
                  </a:extLst>
                </a:gridCol>
              </a:tblGrid>
              <a:tr h="11548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Change Management Communications</a:t>
                      </a:r>
                    </a:p>
                  </a:txBody>
                  <a:tcPr marL="2429" marR="2429" marT="24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96381"/>
                  </a:ext>
                </a:extLst>
              </a:tr>
              <a:tr h="162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AUDIENCE: EXECUTIVES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60226"/>
                  </a:ext>
                </a:extLst>
              </a:tr>
              <a:tr h="162449">
                <a:tc gridSpan="3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06324"/>
                  </a:ext>
                </a:extLst>
              </a:tr>
              <a:tr h="162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dirty="0"/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dirty="0"/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08743"/>
                  </a:ext>
                </a:extLst>
              </a:tr>
              <a:tr h="16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Timing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Mechanism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Content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Sender/Presenter</a:t>
                      </a:r>
                      <a:endParaRPr lang="en-US" sz="1400" dirty="0"/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&amp; Time</a:t>
                      </a:r>
                    </a:p>
                  </a:txBody>
                  <a:tcPr marL="3239" marR="3239" marT="32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&amp; Time</a:t>
                      </a:r>
                      <a:endParaRPr lang="en-US" sz="1400" dirty="0"/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70888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Planning Sessions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Presentation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&amp; SAFe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Mike M/Dom T/Product Owners &amp; Managers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20-Aug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  <a:endParaRPr lang="en-US" sz="1400" dirty="0"/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44976"/>
                  </a:ext>
                </a:extLst>
              </a:tr>
              <a:tr h="225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Directors Meeting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Session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Priorities &amp; Updates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Debbie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  <a:endParaRPr lang="en-US" sz="1400" dirty="0"/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08471"/>
                  </a:ext>
                </a:extLst>
              </a:tr>
              <a:tr h="48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Dev All Hands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Presentation</a:t>
                      </a: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&amp; Accomplishments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Debbie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  <a:endParaRPr lang="en-US" sz="1400" dirty="0"/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6401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Meetings with Business Leadership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on 1 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overview and quality strategy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Debbie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Q1 &amp; Q2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55584"/>
                  </a:ext>
                </a:extLst>
              </a:tr>
              <a:tr h="48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Working Group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Strategy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Chad, Nisheet &amp; Niven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Weekly Meeting (Q4 2018 – Q2 2019)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21815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Meeting -- Sept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Team Presentation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results and successes, barriers or issues. 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Mike M/Dom 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Sept</a:t>
                      </a:r>
                      <a:endParaRPr lang="en-US" sz="1400" dirty="0"/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72490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All Hands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results and successes, barriers or issues. 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Mike M/Dom 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15-Dec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  <a:endParaRPr lang="en-US" sz="1400" dirty="0"/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1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24937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D53B-570D-4A12-96DA-CD1B0F2B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56" y="-28575"/>
            <a:ext cx="8507194" cy="564187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 Plan—Managers/Supervisors &amp; SAFe Leadership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E9E1CC-A01D-4008-82F6-A477ACBE9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76850"/>
              </p:ext>
            </p:extLst>
          </p:nvPr>
        </p:nvGraphicFramePr>
        <p:xfrm>
          <a:off x="389157" y="1165152"/>
          <a:ext cx="8254511" cy="3993441"/>
        </p:xfrm>
        <a:graphic>
          <a:graphicData uri="http://schemas.openxmlformats.org/drawingml/2006/table">
            <a:tbl>
              <a:tblPr/>
              <a:tblGrid>
                <a:gridCol w="1225373">
                  <a:extLst>
                    <a:ext uri="{9D8B030D-6E8A-4147-A177-3AD203B41FA5}">
                      <a16:colId xmlns:a16="http://schemas.microsoft.com/office/drawing/2014/main" val="2857848011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3325228382"/>
                    </a:ext>
                  </a:extLst>
                </a:gridCol>
                <a:gridCol w="2159438">
                  <a:extLst>
                    <a:ext uri="{9D8B030D-6E8A-4147-A177-3AD203B41FA5}">
                      <a16:colId xmlns:a16="http://schemas.microsoft.com/office/drawing/2014/main" val="3259005233"/>
                    </a:ext>
                  </a:extLst>
                </a:gridCol>
                <a:gridCol w="1158343">
                  <a:extLst>
                    <a:ext uri="{9D8B030D-6E8A-4147-A177-3AD203B41FA5}">
                      <a16:colId xmlns:a16="http://schemas.microsoft.com/office/drawing/2014/main" val="2197903353"/>
                    </a:ext>
                  </a:extLst>
                </a:gridCol>
                <a:gridCol w="550038">
                  <a:extLst>
                    <a:ext uri="{9D8B030D-6E8A-4147-A177-3AD203B41FA5}">
                      <a16:colId xmlns:a16="http://schemas.microsoft.com/office/drawing/2014/main" val="3535025712"/>
                    </a:ext>
                  </a:extLst>
                </a:gridCol>
                <a:gridCol w="1210373">
                  <a:extLst>
                    <a:ext uri="{9D8B030D-6E8A-4147-A177-3AD203B41FA5}">
                      <a16:colId xmlns:a16="http://schemas.microsoft.com/office/drawing/2014/main" val="2282019097"/>
                    </a:ext>
                  </a:extLst>
                </a:gridCol>
                <a:gridCol w="148439">
                  <a:extLst>
                    <a:ext uri="{9D8B030D-6E8A-4147-A177-3AD203B41FA5}">
                      <a16:colId xmlns:a16="http://schemas.microsoft.com/office/drawing/2014/main" val="1534626837"/>
                    </a:ext>
                  </a:extLst>
                </a:gridCol>
                <a:gridCol w="629758">
                  <a:extLst>
                    <a:ext uri="{9D8B030D-6E8A-4147-A177-3AD203B41FA5}">
                      <a16:colId xmlns:a16="http://schemas.microsoft.com/office/drawing/2014/main" val="3577872745"/>
                    </a:ext>
                  </a:extLst>
                </a:gridCol>
              </a:tblGrid>
              <a:tr h="229057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Change Management Communications</a:t>
                      </a:r>
                    </a:p>
                  </a:txBody>
                  <a:tcPr marL="2429" marR="2429" marT="242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49392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AUDIENCE: MANAGERS &amp; SUPERVISORS/SAFe LEADERSHIP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82451"/>
                  </a:ext>
                </a:extLst>
              </a:tr>
              <a:tr h="229057">
                <a:tc gridSpan="4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Project/Program: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Of (Date):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43450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Timing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Mechanism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Content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</a:t>
                      </a:r>
                    </a:p>
                  </a:txBody>
                  <a:tcPr marL="3239" marR="3239" marT="32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&amp; Time</a:t>
                      </a:r>
                    </a:p>
                  </a:txBody>
                  <a:tcPr marL="3239" marR="3239" marT="32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&amp; Time</a:t>
                      </a:r>
                      <a:endParaRPr lang="en-US" sz="1400" dirty="0"/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 to Communication Materials</a:t>
                      </a:r>
                    </a:p>
                  </a:txBody>
                  <a:tcPr marL="3239" marR="3239" marT="32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66853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Dev All Hands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&amp; Automation &amp; How it worked for CX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Chad &amp; Arnab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Q4 2018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763998"/>
                  </a:ext>
                </a:extLst>
              </a:tr>
              <a:tr h="68201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Leadership Meeting</a:t>
                      </a: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Readout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Debbie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Q4 2018</a:t>
                      </a:r>
                    </a:p>
                    <a:p>
                      <a:pPr algn="ctr"/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1042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Planning Sessions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Presentation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&amp; SAFe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M</a:t>
                      </a:r>
                    </a:p>
                  </a:txBody>
                  <a:tcPr marL="3239" marR="3239" marT="3239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Mike M/Dom T/Product Owners &amp; Managers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20-Aug</a:t>
                      </a:r>
                    </a:p>
                  </a:txBody>
                  <a:tcPr marL="3239" marR="3239" marT="3239" marB="0"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12543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Meetings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Presentations, 1 on 1s…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Supportive Voice with their Teams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Directors/SAFe Leadership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77765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All Hands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results and successes, barriers or issues. 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M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Mike M/Dom 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15-Dec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34503"/>
                  </a:ext>
                </a:extLst>
              </a:tr>
              <a:tr h="12009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" marR="3239" marT="32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" marR="3239" marT="3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15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0674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D53B-570D-4A12-96DA-CD1B0F2B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57" y="105038"/>
            <a:ext cx="6447501" cy="344849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 Plan--Employees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E9E1CC-A01D-4008-82F6-A477ACBE9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462827"/>
              </p:ext>
            </p:extLst>
          </p:nvPr>
        </p:nvGraphicFramePr>
        <p:xfrm>
          <a:off x="379632" y="775359"/>
          <a:ext cx="8183203" cy="5789868"/>
        </p:xfrm>
        <a:graphic>
          <a:graphicData uri="http://schemas.openxmlformats.org/drawingml/2006/table">
            <a:tbl>
              <a:tblPr/>
              <a:tblGrid>
                <a:gridCol w="1315121">
                  <a:extLst>
                    <a:ext uri="{9D8B030D-6E8A-4147-A177-3AD203B41FA5}">
                      <a16:colId xmlns:a16="http://schemas.microsoft.com/office/drawing/2014/main" val="2857848011"/>
                    </a:ext>
                  </a:extLst>
                </a:gridCol>
                <a:gridCol w="1258643">
                  <a:extLst>
                    <a:ext uri="{9D8B030D-6E8A-4147-A177-3AD203B41FA5}">
                      <a16:colId xmlns:a16="http://schemas.microsoft.com/office/drawing/2014/main" val="3325228382"/>
                    </a:ext>
                  </a:extLst>
                </a:gridCol>
                <a:gridCol w="161279">
                  <a:extLst>
                    <a:ext uri="{9D8B030D-6E8A-4147-A177-3AD203B41FA5}">
                      <a16:colId xmlns:a16="http://schemas.microsoft.com/office/drawing/2014/main" val="3259005233"/>
                    </a:ext>
                  </a:extLst>
                </a:gridCol>
                <a:gridCol w="2156321">
                  <a:extLst>
                    <a:ext uri="{9D8B030D-6E8A-4147-A177-3AD203B41FA5}">
                      <a16:colId xmlns:a16="http://schemas.microsoft.com/office/drawing/2014/main" val="270485053"/>
                    </a:ext>
                  </a:extLst>
                </a:gridCol>
                <a:gridCol w="1833506">
                  <a:extLst>
                    <a:ext uri="{9D8B030D-6E8A-4147-A177-3AD203B41FA5}">
                      <a16:colId xmlns:a16="http://schemas.microsoft.com/office/drawing/2014/main" val="2197903353"/>
                    </a:ext>
                  </a:extLst>
                </a:gridCol>
                <a:gridCol w="1458333">
                  <a:extLst>
                    <a:ext uri="{9D8B030D-6E8A-4147-A177-3AD203B41FA5}">
                      <a16:colId xmlns:a16="http://schemas.microsoft.com/office/drawing/2014/main" val="2282019097"/>
                    </a:ext>
                  </a:extLst>
                </a:gridCol>
              </a:tblGrid>
              <a:tr h="16244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Change Management Communications</a:t>
                      </a: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5509"/>
                  </a:ext>
                </a:extLst>
              </a:tr>
              <a:tr h="162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AUDIENCE: EMPLOYEES</a:t>
                      </a: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4092"/>
                  </a:ext>
                </a:extLst>
              </a:tr>
              <a:tr h="162449">
                <a:tc gridSpan="4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11436"/>
                  </a:ext>
                </a:extLst>
              </a:tr>
              <a:tr h="16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Timing</a:t>
                      </a: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Mechanism</a:t>
                      </a:r>
                    </a:p>
                  </a:txBody>
                  <a:tcPr marL="2429" marR="2429" marT="2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Content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Content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&amp; Time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238227"/>
                  </a:ext>
                </a:extLst>
              </a:tr>
              <a:tr h="45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Foundational Basics/ Quick Wins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Training </a:t>
                      </a: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Training 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Engineering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 2018 – Q1 2019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66153"/>
                  </a:ext>
                </a:extLst>
              </a:tr>
              <a:tr h="45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 &amp; Scale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Coaching &amp; Training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out of Best Practices &amp; Automation Framework and Standards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out of Best Practices &amp; Automation Framework and Standards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Engineering &amp; Magenic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52759"/>
                  </a:ext>
                </a:extLst>
              </a:tr>
              <a:tr h="321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Planning Sessions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Presentation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&amp; SAFe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&amp; SAFe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M &amp; Dom T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04983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Center of Excellence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MGC, Meeting with VPs &amp; Directors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Standardization of Artifacts 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Standardization of Artifacts 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Engineering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 2019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02874"/>
                  </a:ext>
                </a:extLst>
              </a:tr>
              <a:tr h="64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Community of Practice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Meeting/Discussion, Virtual Community  (Microsoft Teams)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Issues, Best Practices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Issues, Best Practices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154970"/>
                  </a:ext>
                </a:extLst>
              </a:tr>
              <a:tr h="321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Foundational Basics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 Bag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Out New Test Automation Framework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Out New Test Automation Framework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&amp; Magenic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Q2 2019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105157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All Hands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results and successes, barriers or issues. 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results and successes, barriers or issues. 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Mike M/Dom 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81755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Team Onsite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Crucial Conversations/ Confrontations – Having Tough Conversations 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Crucial Conversations/ Confrontations – Having Tough Conversations 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 Seiler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15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2515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C7B-EF4A-4541-AC5C-E5ABD86C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1" y="136525"/>
            <a:ext cx="7973645" cy="476476"/>
          </a:xfrm>
        </p:spPr>
        <p:txBody>
          <a:bodyPr>
            <a:noAutofit/>
          </a:bodyPr>
          <a:lstStyle/>
          <a:p>
            <a:r>
              <a:rPr lang="en-US" sz="3200" dirty="0"/>
              <a:t>Appendix Resource 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C6CFC-DD07-4947-A517-C8EC1C7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3" y="3128959"/>
            <a:ext cx="8786900" cy="3311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13" y="721653"/>
            <a:ext cx="8757423" cy="23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C7B-EF4A-4541-AC5C-E5ABD86C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1" y="136525"/>
            <a:ext cx="7973645" cy="476476"/>
          </a:xfrm>
        </p:spPr>
        <p:txBody>
          <a:bodyPr>
            <a:noAutofit/>
          </a:bodyPr>
          <a:lstStyle/>
          <a:p>
            <a:r>
              <a:rPr lang="en-US" sz="3200" dirty="0"/>
              <a:t>Appendix Questionnaire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C6CFC-DD07-4947-A517-C8EC1C7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1" y="1524316"/>
            <a:ext cx="8238923" cy="34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01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C7B-EF4A-4541-AC5C-E5ABD86C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1" y="136525"/>
            <a:ext cx="7973645" cy="476476"/>
          </a:xfrm>
        </p:spPr>
        <p:txBody>
          <a:bodyPr>
            <a:noAutofit/>
          </a:bodyPr>
          <a:lstStyle/>
          <a:p>
            <a:r>
              <a:rPr lang="en-US" sz="3200" dirty="0"/>
              <a:t>Appendix ART2 Automation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C6CFC-DD07-4947-A517-C8EC1C7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1" y="1178474"/>
            <a:ext cx="8678844" cy="29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906C-402E-4CD9-AFB4-CCFA464F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64FA7-36EC-42D5-999B-77DE06E6C189}"/>
              </a:ext>
            </a:extLst>
          </p:cNvPr>
          <p:cNvSpPr txBox="1"/>
          <p:nvPr/>
        </p:nvSpPr>
        <p:spPr>
          <a:xfrm>
            <a:off x="1111624" y="2145639"/>
            <a:ext cx="28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Asks | Decisions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7130B0-8E51-4A70-AE8C-7050CC85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52715"/>
            <a:ext cx="7973645" cy="53256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Appendix Tester Coverage 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7" y="1066105"/>
            <a:ext cx="7363351" cy="5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4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906C-402E-4CD9-AFB4-CCFA464F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64FA7-36EC-42D5-999B-77DE06E6C189}"/>
              </a:ext>
            </a:extLst>
          </p:cNvPr>
          <p:cNvSpPr txBox="1"/>
          <p:nvPr/>
        </p:nvSpPr>
        <p:spPr>
          <a:xfrm>
            <a:off x="1111624" y="2145639"/>
            <a:ext cx="28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Asks | Decisions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7130B0-8E51-4A70-AE8C-7050CC85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52715"/>
            <a:ext cx="7973645" cy="532564"/>
          </a:xfrm>
        </p:spPr>
        <p:txBody>
          <a:bodyPr>
            <a:noAutofit/>
          </a:bodyPr>
          <a:lstStyle/>
          <a:p>
            <a:r>
              <a:rPr lang="en-US" sz="3200" dirty="0"/>
              <a:t>Phase II – Rollout Status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65252" y="1915827"/>
            <a:ext cx="628650" cy="247650"/>
          </a:xfrm>
          <a:prstGeom prst="rect">
            <a:avLst/>
          </a:prstGeom>
        </p:spPr>
      </p:pic>
      <p:sp>
        <p:nvSpPr>
          <p:cNvPr id="10" name="Flowchart: Merge 9"/>
          <p:cNvSpPr/>
          <p:nvPr/>
        </p:nvSpPr>
        <p:spPr>
          <a:xfrm>
            <a:off x="7887523" y="1144229"/>
            <a:ext cx="452437" cy="412897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10718" y="1128896"/>
            <a:ext cx="8754456" cy="5027459"/>
            <a:chOff x="711248" y="840681"/>
            <a:chExt cx="11332208" cy="5064150"/>
          </a:xfrm>
        </p:grpSpPr>
        <p:sp>
          <p:nvSpPr>
            <p:cNvPr id="56" name="OTLSHAPE_TB_00000000000000000000000000000000_ScaleContainer"/>
            <p:cNvSpPr/>
            <p:nvPr>
              <p:custDataLst>
                <p:tags r:id="rId1"/>
              </p:custDataLst>
            </p:nvPr>
          </p:nvSpPr>
          <p:spPr>
            <a:xfrm>
              <a:off x="711248" y="1319691"/>
              <a:ext cx="10326806" cy="40391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TLSHAPE_TB_00000000000000000000000000000000_ElapsedTime"/>
            <p:cNvSpPr/>
            <p:nvPr>
              <p:custDataLst>
                <p:tags r:id="rId2"/>
              </p:custDataLst>
            </p:nvPr>
          </p:nvSpPr>
          <p:spPr>
            <a:xfrm>
              <a:off x="1044675" y="1319691"/>
              <a:ext cx="9842500" cy="381000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A5A5A5">
                <a:alpha val="30196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8" name="OTLSHAPE_TB_00000000000000000000000000000000_TimescaleInterval1"/>
            <p:cNvSpPr txBox="1"/>
            <p:nvPr>
              <p:custDataLst>
                <p:tags r:id="rId3"/>
              </p:custDataLst>
            </p:nvPr>
          </p:nvSpPr>
          <p:spPr>
            <a:xfrm>
              <a:off x="1400786" y="1443947"/>
              <a:ext cx="1008624" cy="16831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November</a:t>
              </a:r>
            </a:p>
          </p:txBody>
        </p:sp>
        <p:sp>
          <p:nvSpPr>
            <p:cNvPr id="59" name="OTLSHAPE_TB_00000000000000000000000000000000_TimescaleInterval2"/>
            <p:cNvSpPr txBox="1"/>
            <p:nvPr>
              <p:custDataLst>
                <p:tags r:id="rId4"/>
              </p:custDataLst>
            </p:nvPr>
          </p:nvSpPr>
          <p:spPr>
            <a:xfrm>
              <a:off x="2044924" y="1416760"/>
              <a:ext cx="891807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OTLSHAPE_TB_00000000000000000000000000000000_TimescaleInterval4"/>
            <p:cNvSpPr txBox="1"/>
            <p:nvPr>
              <p:custDataLst>
                <p:tags r:id="rId5"/>
              </p:custDataLst>
            </p:nvPr>
          </p:nvSpPr>
          <p:spPr>
            <a:xfrm>
              <a:off x="4347325" y="1357792"/>
              <a:ext cx="641541" cy="32327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endParaRPr 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OTLSHAPE_TB_00000000000000000000000000000000_Separator4"/>
            <p:cNvCxnSpPr/>
            <p:nvPr>
              <p:custDataLst>
                <p:tags r:id="rId6"/>
              </p:custDataLst>
            </p:nvPr>
          </p:nvCxnSpPr>
          <p:spPr>
            <a:xfrm>
              <a:off x="2584877" y="138746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TLSHAPE_TB_00000000000000000000000000000000_TimescaleInterval5"/>
            <p:cNvSpPr txBox="1"/>
            <p:nvPr>
              <p:custDataLst>
                <p:tags r:id="rId7"/>
              </p:custDataLst>
            </p:nvPr>
          </p:nvSpPr>
          <p:spPr>
            <a:xfrm>
              <a:off x="5331957" y="1416984"/>
              <a:ext cx="905455" cy="18830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January</a:t>
              </a:r>
            </a:p>
          </p:txBody>
        </p:sp>
        <p:sp>
          <p:nvSpPr>
            <p:cNvPr id="63" name="OTLSHAPE_TB_00000000000000000000000000000000_TimescaleInterval1"/>
            <p:cNvSpPr txBox="1"/>
            <p:nvPr>
              <p:custDataLst>
                <p:tags r:id="rId8"/>
              </p:custDataLst>
            </p:nvPr>
          </p:nvSpPr>
          <p:spPr>
            <a:xfrm>
              <a:off x="3225278" y="1443947"/>
              <a:ext cx="899802" cy="1803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December</a:t>
              </a:r>
            </a:p>
          </p:txBody>
        </p:sp>
        <p:sp>
          <p:nvSpPr>
            <p:cNvPr id="64" name="OTLSHAPE_TB_00000000000000000000000000000000_TimescaleInterval5"/>
            <p:cNvSpPr txBox="1"/>
            <p:nvPr>
              <p:custDataLst>
                <p:tags r:id="rId9"/>
              </p:custDataLst>
            </p:nvPr>
          </p:nvSpPr>
          <p:spPr>
            <a:xfrm>
              <a:off x="7350473" y="1400329"/>
              <a:ext cx="941043" cy="23302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 February</a:t>
              </a:r>
            </a:p>
          </p:txBody>
        </p:sp>
        <p:cxnSp>
          <p:nvCxnSpPr>
            <p:cNvPr id="65" name="OTLSHAPE_TB_00000000000000000000000000000000_Separator8"/>
            <p:cNvCxnSpPr/>
            <p:nvPr>
              <p:custDataLst>
                <p:tags r:id="rId10"/>
              </p:custDataLst>
            </p:nvPr>
          </p:nvCxnSpPr>
          <p:spPr>
            <a:xfrm flipH="1">
              <a:off x="6651697" y="1387460"/>
              <a:ext cx="1" cy="265499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OTLSHAPE_TB_00000000000000000000000000000000_Separator8"/>
            <p:cNvCxnSpPr/>
            <p:nvPr>
              <p:custDataLst>
                <p:tags r:id="rId11"/>
              </p:custDataLst>
            </p:nvPr>
          </p:nvCxnSpPr>
          <p:spPr>
            <a:xfrm flipH="1">
              <a:off x="4527438" y="1378588"/>
              <a:ext cx="1" cy="265499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588314" y="1746116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544750" y="1746116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51697" y="1777009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OTLSHAPE_TB_00000000000000000000000000000000_Separator8"/>
            <p:cNvCxnSpPr/>
            <p:nvPr>
              <p:custDataLst>
                <p:tags r:id="rId12"/>
              </p:custDataLst>
            </p:nvPr>
          </p:nvCxnSpPr>
          <p:spPr>
            <a:xfrm flipH="1">
              <a:off x="8764030" y="1366652"/>
              <a:ext cx="1" cy="265499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TLSHAPE_TB_00000000000000000000000000000000_TimescaleInterval5"/>
            <p:cNvSpPr txBox="1"/>
            <p:nvPr>
              <p:custDataLst>
                <p:tags r:id="rId13"/>
              </p:custDataLst>
            </p:nvPr>
          </p:nvSpPr>
          <p:spPr>
            <a:xfrm>
              <a:off x="9589449" y="1400197"/>
              <a:ext cx="814400" cy="19694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 March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8764030" y="1777009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OTLSHAPE_TB_00000000000000000000000000000000_Separator2"/>
            <p:cNvCxnSpPr/>
            <p:nvPr>
              <p:custDataLst>
                <p:tags r:id="rId14"/>
              </p:custDataLst>
            </p:nvPr>
          </p:nvCxnSpPr>
          <p:spPr>
            <a:xfrm>
              <a:off x="2570172" y="840681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OTLSHAPE_TB_00000000000000000000000000000000_Separator5"/>
            <p:cNvCxnSpPr/>
            <p:nvPr>
              <p:custDataLst>
                <p:tags r:id="rId15"/>
              </p:custDataLst>
            </p:nvPr>
          </p:nvCxnSpPr>
          <p:spPr>
            <a:xfrm>
              <a:off x="6641604" y="856222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TLSHAPE_TB_00000000000000000000000000000000_TimescaleInterval9"/>
            <p:cNvSpPr txBox="1"/>
            <p:nvPr>
              <p:custDataLst>
                <p:tags r:id="rId16"/>
              </p:custDataLst>
            </p:nvPr>
          </p:nvSpPr>
          <p:spPr>
            <a:xfrm>
              <a:off x="10005237" y="889163"/>
              <a:ext cx="806638" cy="1611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endParaRPr lang="en-US" sz="1200" b="1" spc="-26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1037885" y="1652959"/>
              <a:ext cx="0" cy="4218384"/>
            </a:xfrm>
            <a:prstGeom prst="line">
              <a:avLst/>
            </a:prstGeom>
            <a:ln>
              <a:solidFill>
                <a:srgbClr val="8D81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TLSHAPE_T_09290563143f46f7bfd78d7e7784e98c_Shape"/>
            <p:cNvSpPr/>
            <p:nvPr>
              <p:custDataLst>
                <p:tags r:id="rId17"/>
              </p:custDataLst>
            </p:nvPr>
          </p:nvSpPr>
          <p:spPr>
            <a:xfrm>
              <a:off x="2192693" y="2224033"/>
              <a:ext cx="5427788" cy="286454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Quality Metrics</a:t>
              </a:r>
            </a:p>
          </p:txBody>
        </p:sp>
        <p:sp>
          <p:nvSpPr>
            <p:cNvPr id="78" name="OTLSHAPE_T_09290563143f46f7bfd78d7e7784e98c_Shape"/>
            <p:cNvSpPr/>
            <p:nvPr>
              <p:custDataLst>
                <p:tags r:id="rId18"/>
              </p:custDataLst>
            </p:nvPr>
          </p:nvSpPr>
          <p:spPr>
            <a:xfrm>
              <a:off x="7091265" y="3265576"/>
              <a:ext cx="3013788" cy="31108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Test Management Tool Evaluation</a:t>
              </a:r>
            </a:p>
          </p:txBody>
        </p:sp>
        <p:sp>
          <p:nvSpPr>
            <p:cNvPr id="79" name="OTLSHAPE_T_09290563143f46f7bfd78d7e7784e98c_Shape"/>
            <p:cNvSpPr/>
            <p:nvPr>
              <p:custDataLst>
                <p:tags r:id="rId19"/>
              </p:custDataLst>
            </p:nvPr>
          </p:nvSpPr>
          <p:spPr>
            <a:xfrm>
              <a:off x="816344" y="4655391"/>
              <a:ext cx="7061962" cy="332108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Automation Strategy and Best Practices </a:t>
              </a:r>
            </a:p>
          </p:txBody>
        </p:sp>
        <p:sp>
          <p:nvSpPr>
            <p:cNvPr id="80" name="OTLSHAPE_T_09290563143f46f7bfd78d7e7784e98c_Shape"/>
            <p:cNvSpPr/>
            <p:nvPr>
              <p:custDataLst>
                <p:tags r:id="rId20"/>
              </p:custDataLst>
            </p:nvPr>
          </p:nvSpPr>
          <p:spPr>
            <a:xfrm>
              <a:off x="1866421" y="5322509"/>
              <a:ext cx="6020966" cy="354968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Standardized and Scalable Framework</a:t>
              </a:r>
            </a:p>
          </p:txBody>
        </p:sp>
        <p:sp>
          <p:nvSpPr>
            <p:cNvPr id="81" name="OTLSHAPE_T_09290563143f46f7bfd78d7e7784e98c_Shape"/>
            <p:cNvSpPr/>
            <p:nvPr>
              <p:custDataLst>
                <p:tags r:id="rId21"/>
              </p:custDataLst>
            </p:nvPr>
          </p:nvSpPr>
          <p:spPr>
            <a:xfrm>
              <a:off x="7861174" y="4969990"/>
              <a:ext cx="2243879" cy="309209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QA Environment  Needs</a:t>
              </a:r>
            </a:p>
          </p:txBody>
        </p:sp>
        <p:sp>
          <p:nvSpPr>
            <p:cNvPr id="82" name="OTLSHAPE_T_09290563143f46f7bfd78d7e7784e98c_Shape"/>
            <p:cNvSpPr/>
            <p:nvPr>
              <p:custDataLst>
                <p:tags r:id="rId22"/>
              </p:custDataLst>
            </p:nvPr>
          </p:nvSpPr>
          <p:spPr>
            <a:xfrm>
              <a:off x="807339" y="1874702"/>
              <a:ext cx="2135169" cy="313836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Test Case Standardization</a:t>
              </a:r>
            </a:p>
          </p:txBody>
        </p:sp>
        <p:sp>
          <p:nvSpPr>
            <p:cNvPr id="83" name="OTLSHAPE_T_09290563143f46f7bfd78d7e7784e98c_Shape"/>
            <p:cNvSpPr/>
            <p:nvPr>
              <p:custDataLst>
                <p:tags r:id="rId23"/>
              </p:custDataLst>
            </p:nvPr>
          </p:nvSpPr>
          <p:spPr>
            <a:xfrm>
              <a:off x="3249392" y="2578126"/>
              <a:ext cx="5048222" cy="27682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Defect Standardization</a:t>
              </a:r>
            </a:p>
          </p:txBody>
        </p:sp>
        <p:sp>
          <p:nvSpPr>
            <p:cNvPr id="84" name="OTLSHAPE_T_09290563143f46f7bfd78d7e7784e98c_Shape"/>
            <p:cNvSpPr/>
            <p:nvPr>
              <p:custDataLst>
                <p:tags r:id="rId24"/>
              </p:custDataLst>
            </p:nvPr>
          </p:nvSpPr>
          <p:spPr>
            <a:xfrm>
              <a:off x="5442220" y="3619349"/>
              <a:ext cx="2178261" cy="296112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Traceability</a:t>
              </a:r>
            </a:p>
          </p:txBody>
        </p:sp>
        <p:sp>
          <p:nvSpPr>
            <p:cNvPr id="85" name="OTLSHAPE_T_09290563143f46f7bfd78d7e7784e98c_Shape"/>
            <p:cNvSpPr/>
            <p:nvPr>
              <p:custDataLst>
                <p:tags r:id="rId25"/>
              </p:custDataLst>
            </p:nvPr>
          </p:nvSpPr>
          <p:spPr>
            <a:xfrm>
              <a:off x="6364873" y="2919777"/>
              <a:ext cx="3097763" cy="29805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QA Tool Kits</a:t>
              </a:r>
            </a:p>
          </p:txBody>
        </p:sp>
        <p:sp>
          <p:nvSpPr>
            <p:cNvPr id="86" name="OTLSHAPE_T_09290563143f46f7bfd78d7e7784e98c_Shape"/>
            <p:cNvSpPr/>
            <p:nvPr>
              <p:custDataLst>
                <p:tags r:id="rId26"/>
              </p:custDataLst>
            </p:nvPr>
          </p:nvSpPr>
          <p:spPr>
            <a:xfrm>
              <a:off x="7703892" y="3973446"/>
              <a:ext cx="1023972" cy="274224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QA Roles</a:t>
              </a:r>
            </a:p>
          </p:txBody>
        </p:sp>
        <p:sp>
          <p:nvSpPr>
            <p:cNvPr id="87" name="OTLSHAPE_T_09290563143f46f7bfd78d7e7784e98c_Shape"/>
            <p:cNvSpPr/>
            <p:nvPr>
              <p:custDataLst>
                <p:tags r:id="rId27"/>
              </p:custDataLst>
            </p:nvPr>
          </p:nvSpPr>
          <p:spPr>
            <a:xfrm>
              <a:off x="6082204" y="4290358"/>
              <a:ext cx="4022849" cy="308884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</a:rPr>
                <a:t>Overall Test Strategy and Framework per SDLC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150711" y="4055943"/>
              <a:ext cx="835939" cy="23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Legend</a:t>
              </a:r>
            </a:p>
          </p:txBody>
        </p:sp>
        <p:sp>
          <p:nvSpPr>
            <p:cNvPr id="90" name="OTLSHAPE_T_09290563143f46f7bfd78d7e7784e98c_Shape"/>
            <p:cNvSpPr/>
            <p:nvPr>
              <p:custDataLst>
                <p:tags r:id="rId28"/>
              </p:custDataLst>
            </p:nvPr>
          </p:nvSpPr>
          <p:spPr>
            <a:xfrm>
              <a:off x="11117514" y="4354217"/>
              <a:ext cx="925942" cy="313836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91" name="OTLSHAPE_T_09290563143f46f7bfd78d7e7784e98c_Shape"/>
            <p:cNvSpPr/>
            <p:nvPr>
              <p:custDataLst>
                <p:tags r:id="rId29"/>
              </p:custDataLst>
            </p:nvPr>
          </p:nvSpPr>
          <p:spPr>
            <a:xfrm>
              <a:off x="11117514" y="4773021"/>
              <a:ext cx="925941" cy="286454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In Progress</a:t>
              </a:r>
              <a:endParaRPr lang="en-US" sz="9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" name="OTLSHAPE_T_09290563143f46f7bfd78d7e7784e98c_Shape"/>
            <p:cNvSpPr/>
            <p:nvPr>
              <p:custDataLst>
                <p:tags r:id="rId30"/>
              </p:custDataLst>
            </p:nvPr>
          </p:nvSpPr>
          <p:spPr>
            <a:xfrm>
              <a:off x="11117513" y="5175465"/>
              <a:ext cx="925941" cy="30655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Calibri" panose="020F0502020204030204" pitchFamily="34" charset="0"/>
                </a:rPr>
                <a:t>Not Started</a:t>
              </a:r>
            </a:p>
          </p:txBody>
        </p:sp>
        <p:sp>
          <p:nvSpPr>
            <p:cNvPr id="122" name="OTLSHAPE_T_09290563143f46f7bfd78d7e7784e98c_Shape"/>
            <p:cNvSpPr/>
            <p:nvPr>
              <p:custDataLst>
                <p:tags r:id="rId31"/>
              </p:custDataLst>
            </p:nvPr>
          </p:nvSpPr>
          <p:spPr>
            <a:xfrm>
              <a:off x="11117515" y="5598276"/>
              <a:ext cx="918071" cy="30655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Calibri" panose="020F0502020204030204" pitchFamily="34" charset="0"/>
                </a:rPr>
                <a:t>Out of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81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906C-402E-4CD9-AFB4-CCFA464F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64FA7-36EC-42D5-999B-77DE06E6C189}"/>
              </a:ext>
            </a:extLst>
          </p:cNvPr>
          <p:cNvSpPr txBox="1"/>
          <p:nvPr/>
        </p:nvSpPr>
        <p:spPr>
          <a:xfrm>
            <a:off x="1111624" y="2145639"/>
            <a:ext cx="28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Asks | Decisions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7130B0-8E51-4A70-AE8C-7050CC85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52715"/>
            <a:ext cx="7973645" cy="532564"/>
          </a:xfrm>
        </p:spPr>
        <p:txBody>
          <a:bodyPr>
            <a:noAutofit/>
          </a:bodyPr>
          <a:lstStyle/>
          <a:p>
            <a:r>
              <a:rPr lang="en-US" sz="3200" dirty="0"/>
              <a:t>Phase III – Capability Rollout Status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86372" y="1369482"/>
            <a:ext cx="8754456" cy="5054642"/>
            <a:chOff x="711248" y="840681"/>
            <a:chExt cx="11332208" cy="5091531"/>
          </a:xfrm>
        </p:grpSpPr>
        <p:sp>
          <p:nvSpPr>
            <p:cNvPr id="56" name="OTLSHAPE_TB_00000000000000000000000000000000_ScaleContainer"/>
            <p:cNvSpPr/>
            <p:nvPr>
              <p:custDataLst>
                <p:tags r:id="rId14"/>
              </p:custDataLst>
            </p:nvPr>
          </p:nvSpPr>
          <p:spPr>
            <a:xfrm>
              <a:off x="711248" y="1319691"/>
              <a:ext cx="10326806" cy="40391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TLSHAPE_TB_00000000000000000000000000000000_ElapsedTime"/>
            <p:cNvSpPr/>
            <p:nvPr>
              <p:custDataLst>
                <p:tags r:id="rId15"/>
              </p:custDataLst>
            </p:nvPr>
          </p:nvSpPr>
          <p:spPr>
            <a:xfrm>
              <a:off x="1044675" y="1319691"/>
              <a:ext cx="9842500" cy="381000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A5A5A5">
                <a:alpha val="30196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8" name="OTLSHAPE_TB_00000000000000000000000000000000_TimescaleInterval1"/>
            <p:cNvSpPr txBox="1"/>
            <p:nvPr>
              <p:custDataLst>
                <p:tags r:id="rId16"/>
              </p:custDataLst>
            </p:nvPr>
          </p:nvSpPr>
          <p:spPr>
            <a:xfrm>
              <a:off x="1400786" y="1443947"/>
              <a:ext cx="1008624" cy="16831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June</a:t>
              </a:r>
            </a:p>
          </p:txBody>
        </p:sp>
        <p:sp>
          <p:nvSpPr>
            <p:cNvPr id="59" name="OTLSHAPE_TB_00000000000000000000000000000000_TimescaleInterval2"/>
            <p:cNvSpPr txBox="1"/>
            <p:nvPr>
              <p:custDataLst>
                <p:tags r:id="rId17"/>
              </p:custDataLst>
            </p:nvPr>
          </p:nvSpPr>
          <p:spPr>
            <a:xfrm>
              <a:off x="2044924" y="1416760"/>
              <a:ext cx="891807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OTLSHAPE_TB_00000000000000000000000000000000_TimescaleInterval4"/>
            <p:cNvSpPr txBox="1"/>
            <p:nvPr>
              <p:custDataLst>
                <p:tags r:id="rId18"/>
              </p:custDataLst>
            </p:nvPr>
          </p:nvSpPr>
          <p:spPr>
            <a:xfrm>
              <a:off x="4347325" y="1357792"/>
              <a:ext cx="641541" cy="32327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endParaRPr 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OTLSHAPE_TB_00000000000000000000000000000000_Separator4"/>
            <p:cNvCxnSpPr/>
            <p:nvPr>
              <p:custDataLst>
                <p:tags r:id="rId19"/>
              </p:custDataLst>
            </p:nvPr>
          </p:nvCxnSpPr>
          <p:spPr>
            <a:xfrm>
              <a:off x="2192693" y="1398958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TLSHAPE_TB_00000000000000000000000000000000_TimescaleInterval5"/>
            <p:cNvSpPr txBox="1"/>
            <p:nvPr>
              <p:custDataLst>
                <p:tags r:id="rId20"/>
              </p:custDataLst>
            </p:nvPr>
          </p:nvSpPr>
          <p:spPr>
            <a:xfrm>
              <a:off x="5195186" y="1434880"/>
              <a:ext cx="905455" cy="18830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September</a:t>
              </a:r>
            </a:p>
          </p:txBody>
        </p:sp>
        <p:sp>
          <p:nvSpPr>
            <p:cNvPr id="63" name="OTLSHAPE_TB_00000000000000000000000000000000_TimescaleInterval1"/>
            <p:cNvSpPr txBox="1"/>
            <p:nvPr>
              <p:custDataLst>
                <p:tags r:id="rId21"/>
              </p:custDataLst>
            </p:nvPr>
          </p:nvSpPr>
          <p:spPr>
            <a:xfrm>
              <a:off x="2487656" y="1434880"/>
              <a:ext cx="899802" cy="1803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July</a:t>
              </a:r>
            </a:p>
          </p:txBody>
        </p:sp>
        <p:sp>
          <p:nvSpPr>
            <p:cNvPr id="64" name="OTLSHAPE_TB_00000000000000000000000000000000_TimescaleInterval5"/>
            <p:cNvSpPr txBox="1"/>
            <p:nvPr>
              <p:custDataLst>
                <p:tags r:id="rId22"/>
              </p:custDataLst>
            </p:nvPr>
          </p:nvSpPr>
          <p:spPr>
            <a:xfrm>
              <a:off x="6620742" y="1400286"/>
              <a:ext cx="941043" cy="23302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 October</a:t>
              </a:r>
            </a:p>
          </p:txBody>
        </p:sp>
        <p:cxnSp>
          <p:nvCxnSpPr>
            <p:cNvPr id="65" name="OTLSHAPE_TB_00000000000000000000000000000000_Separator8"/>
            <p:cNvCxnSpPr/>
            <p:nvPr>
              <p:custDataLst>
                <p:tags r:id="rId23"/>
              </p:custDataLst>
            </p:nvPr>
          </p:nvCxnSpPr>
          <p:spPr>
            <a:xfrm flipH="1">
              <a:off x="6260697" y="1395977"/>
              <a:ext cx="1" cy="265499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OTLSHAPE_TB_00000000000000000000000000000000_Separator8"/>
            <p:cNvCxnSpPr/>
            <p:nvPr>
              <p:custDataLst>
                <p:tags r:id="rId24"/>
              </p:custDataLst>
            </p:nvPr>
          </p:nvCxnSpPr>
          <p:spPr>
            <a:xfrm flipH="1">
              <a:off x="3580868" y="1362280"/>
              <a:ext cx="1" cy="265499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82603" y="1709138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583308" y="1645319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248684" y="1770912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OTLSHAPE_TB_00000000000000000000000000000000_Separator8"/>
            <p:cNvCxnSpPr/>
            <p:nvPr>
              <p:custDataLst>
                <p:tags r:id="rId25"/>
              </p:custDataLst>
            </p:nvPr>
          </p:nvCxnSpPr>
          <p:spPr>
            <a:xfrm flipH="1">
              <a:off x="7903610" y="1357792"/>
              <a:ext cx="1" cy="265499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TLSHAPE_TB_00000000000000000000000000000000_TimescaleInterval5"/>
            <p:cNvSpPr txBox="1"/>
            <p:nvPr>
              <p:custDataLst>
                <p:tags r:id="rId26"/>
              </p:custDataLst>
            </p:nvPr>
          </p:nvSpPr>
          <p:spPr>
            <a:xfrm>
              <a:off x="9554091" y="1434880"/>
              <a:ext cx="942075" cy="18145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200" b="1" spc="-26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 December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13754" y="1713828"/>
              <a:ext cx="0" cy="35515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OTLSHAPE_TB_00000000000000000000000000000000_Separator2"/>
            <p:cNvCxnSpPr/>
            <p:nvPr>
              <p:custDataLst>
                <p:tags r:id="rId27"/>
              </p:custDataLst>
            </p:nvPr>
          </p:nvCxnSpPr>
          <p:spPr>
            <a:xfrm>
              <a:off x="2570172" y="840681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OTLSHAPE_TB_00000000000000000000000000000000_Separator5"/>
            <p:cNvCxnSpPr/>
            <p:nvPr>
              <p:custDataLst>
                <p:tags r:id="rId28"/>
              </p:custDataLst>
            </p:nvPr>
          </p:nvCxnSpPr>
          <p:spPr>
            <a:xfrm>
              <a:off x="6641604" y="856222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TLSHAPE_TB_00000000000000000000000000000000_TimescaleInterval9"/>
            <p:cNvSpPr txBox="1"/>
            <p:nvPr>
              <p:custDataLst>
                <p:tags r:id="rId29"/>
              </p:custDataLst>
            </p:nvPr>
          </p:nvSpPr>
          <p:spPr>
            <a:xfrm>
              <a:off x="10005237" y="889163"/>
              <a:ext cx="806638" cy="1611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endParaRPr lang="en-US" sz="1200" b="1" spc="-26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0519045" y="1713828"/>
              <a:ext cx="0" cy="4218384"/>
            </a:xfrm>
            <a:prstGeom prst="line">
              <a:avLst/>
            </a:prstGeom>
            <a:ln>
              <a:solidFill>
                <a:srgbClr val="8D81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TLSHAPE_T_09290563143f46f7bfd78d7e7784e98c_Shape"/>
            <p:cNvSpPr/>
            <p:nvPr>
              <p:custDataLst>
                <p:tags r:id="rId30"/>
              </p:custDataLst>
            </p:nvPr>
          </p:nvSpPr>
          <p:spPr>
            <a:xfrm>
              <a:off x="899676" y="2148159"/>
              <a:ext cx="3827963" cy="309209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75000"/>
                    </a:schemeClr>
                  </a:solidFill>
                </a:rPr>
                <a:t>ART 1: </a:t>
              </a:r>
              <a:r>
                <a:rPr lang="en-US" sz="1050" dirty="0"/>
                <a:t>Standardized, repeatable, consistent, best in practice QE processes</a:t>
              </a:r>
            </a:p>
            <a:p>
              <a:pPr algn="ctr"/>
              <a:endParaRPr lang="en-US" sz="10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150711" y="4055943"/>
              <a:ext cx="835939" cy="23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Legend</a:t>
              </a:r>
            </a:p>
          </p:txBody>
        </p:sp>
        <p:sp>
          <p:nvSpPr>
            <p:cNvPr id="90" name="OTLSHAPE_T_09290563143f46f7bfd78d7e7784e98c_Shape"/>
            <p:cNvSpPr/>
            <p:nvPr>
              <p:custDataLst>
                <p:tags r:id="rId31"/>
              </p:custDataLst>
            </p:nvPr>
          </p:nvSpPr>
          <p:spPr>
            <a:xfrm>
              <a:off x="11117514" y="4354217"/>
              <a:ext cx="925942" cy="313836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91" name="OTLSHAPE_T_09290563143f46f7bfd78d7e7784e98c_Shape"/>
            <p:cNvSpPr/>
            <p:nvPr>
              <p:custDataLst>
                <p:tags r:id="rId32"/>
              </p:custDataLst>
            </p:nvPr>
          </p:nvSpPr>
          <p:spPr>
            <a:xfrm>
              <a:off x="11117514" y="4773021"/>
              <a:ext cx="925941" cy="286454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</a:rPr>
                <a:t>In Progress</a:t>
              </a:r>
              <a:endParaRPr lang="en-US" sz="9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" name="OTLSHAPE_T_09290563143f46f7bfd78d7e7784e98c_Shape"/>
            <p:cNvSpPr/>
            <p:nvPr>
              <p:custDataLst>
                <p:tags r:id="rId33"/>
              </p:custDataLst>
            </p:nvPr>
          </p:nvSpPr>
          <p:spPr>
            <a:xfrm>
              <a:off x="11117513" y="5175465"/>
              <a:ext cx="925941" cy="30655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Calibri" panose="020F0502020204030204" pitchFamily="34" charset="0"/>
                </a:rPr>
                <a:t>Not Started</a:t>
              </a:r>
            </a:p>
          </p:txBody>
        </p:sp>
        <p:sp>
          <p:nvSpPr>
            <p:cNvPr id="122" name="OTLSHAPE_T_09290563143f46f7bfd78d7e7784e98c_Shape"/>
            <p:cNvSpPr/>
            <p:nvPr>
              <p:custDataLst>
                <p:tags r:id="rId34"/>
              </p:custDataLst>
            </p:nvPr>
          </p:nvSpPr>
          <p:spPr>
            <a:xfrm>
              <a:off x="11117515" y="5598276"/>
              <a:ext cx="918071" cy="30655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00B0F0"/>
              </a:solidFill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Calibri" panose="020F0502020204030204" pitchFamily="34" charset="0"/>
                </a:rPr>
                <a:t>Out of Scope</a:t>
              </a: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3527858" y="1991061"/>
            <a:ext cx="0" cy="35258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B_00000000000000000000000000000000_Separator8"/>
          <p:cNvCxnSpPr/>
          <p:nvPr>
            <p:custDataLst>
              <p:tags r:id="rId1"/>
            </p:custDataLst>
          </p:nvPr>
        </p:nvCxnSpPr>
        <p:spPr>
          <a:xfrm flipH="1">
            <a:off x="3527857" y="1710987"/>
            <a:ext cx="1" cy="263575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5"/>
          <p:cNvSpPr txBox="1"/>
          <p:nvPr>
            <p:custDataLst>
              <p:tags r:id="rId2"/>
            </p:custDataLst>
          </p:nvPr>
        </p:nvSpPr>
        <p:spPr>
          <a:xfrm>
            <a:off x="2751061" y="1966222"/>
            <a:ext cx="699490" cy="1869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August</a:t>
            </a:r>
          </a:p>
        </p:txBody>
      </p:sp>
      <p:cxnSp>
        <p:nvCxnSpPr>
          <p:cNvPr id="48" name="OTLSHAPE_TB_00000000000000000000000000000000_Separator8"/>
          <p:cNvCxnSpPr/>
          <p:nvPr>
            <p:custDataLst>
              <p:tags r:id="rId3"/>
            </p:custDataLst>
          </p:nvPr>
        </p:nvCxnSpPr>
        <p:spPr>
          <a:xfrm flipH="1">
            <a:off x="6856811" y="1542318"/>
            <a:ext cx="1" cy="263575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56561" y="1885429"/>
            <a:ext cx="0" cy="4187821"/>
          </a:xfrm>
          <a:prstGeom prst="line">
            <a:avLst/>
          </a:prstGeom>
          <a:ln>
            <a:solidFill>
              <a:srgbClr val="8D81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TLSHAPE_TB_00000000000000000000000000000000_TimescaleInterval5"/>
          <p:cNvSpPr txBox="1"/>
          <p:nvPr>
            <p:custDataLst>
              <p:tags r:id="rId4"/>
            </p:custDataLst>
          </p:nvPr>
        </p:nvSpPr>
        <p:spPr>
          <a:xfrm>
            <a:off x="5961352" y="1916660"/>
            <a:ext cx="726983" cy="23133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 November</a:t>
            </a:r>
          </a:p>
        </p:txBody>
      </p:sp>
      <p:sp>
        <p:nvSpPr>
          <p:cNvPr id="52" name="OTLSHAPE_T_09290563143f46f7bfd78d7e7784e98c_Shape"/>
          <p:cNvSpPr/>
          <p:nvPr>
            <p:custDataLst>
              <p:tags r:id="rId5"/>
            </p:custDataLst>
          </p:nvPr>
        </p:nvSpPr>
        <p:spPr>
          <a:xfrm>
            <a:off x="458573" y="3051014"/>
            <a:ext cx="2957212" cy="306969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ART 1: </a:t>
            </a:r>
            <a:r>
              <a:rPr lang="en-US" sz="1050" dirty="0"/>
              <a:t>Centralized, scalable automation framework</a:t>
            </a:r>
          </a:p>
          <a:p>
            <a:pPr algn="ctr"/>
            <a:endParaRPr lang="en-US" sz="1050" dirty="0"/>
          </a:p>
        </p:txBody>
      </p:sp>
      <p:sp>
        <p:nvSpPr>
          <p:cNvPr id="53" name="OTLSHAPE_T_09290563143f46f7bfd78d7e7784e98c_Shape"/>
          <p:cNvSpPr/>
          <p:nvPr>
            <p:custDataLst>
              <p:tags r:id="rId6"/>
            </p:custDataLst>
          </p:nvPr>
        </p:nvSpPr>
        <p:spPr>
          <a:xfrm>
            <a:off x="1414780" y="3525845"/>
            <a:ext cx="1974369" cy="528569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ART 2: </a:t>
            </a:r>
            <a:r>
              <a:rPr lang="en-US" sz="1100" dirty="0"/>
              <a:t>Standardized, repeatable, consistent, best in practice QE processes</a:t>
            </a:r>
          </a:p>
        </p:txBody>
      </p:sp>
      <p:sp>
        <p:nvSpPr>
          <p:cNvPr id="54" name="OTLSHAPE_T_09290563143f46f7bfd78d7e7784e98c_Shape"/>
          <p:cNvSpPr/>
          <p:nvPr>
            <p:custDataLst>
              <p:tags r:id="rId7"/>
            </p:custDataLst>
          </p:nvPr>
        </p:nvSpPr>
        <p:spPr>
          <a:xfrm>
            <a:off x="1424970" y="4118789"/>
            <a:ext cx="1990816" cy="49638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ART 2: </a:t>
            </a:r>
            <a:r>
              <a:rPr lang="en-US" sz="1100" dirty="0"/>
              <a:t>Centralized, scalable automation framework</a:t>
            </a:r>
          </a:p>
        </p:txBody>
      </p:sp>
      <p:sp>
        <p:nvSpPr>
          <p:cNvPr id="88" name="OTLSHAPE_T_09290563143f46f7bfd78d7e7784e98c_Shape"/>
          <p:cNvSpPr/>
          <p:nvPr>
            <p:custDataLst>
              <p:tags r:id="rId8"/>
            </p:custDataLst>
          </p:nvPr>
        </p:nvSpPr>
        <p:spPr>
          <a:xfrm>
            <a:off x="3415785" y="2637992"/>
            <a:ext cx="3472851" cy="304334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PI3 ART2: </a:t>
            </a:r>
            <a:r>
              <a:rPr lang="en-US" sz="1050" dirty="0"/>
              <a:t>Standardized, repeatable, consistent, best in practice QE processes</a:t>
            </a:r>
          </a:p>
        </p:txBody>
      </p:sp>
      <p:sp>
        <p:nvSpPr>
          <p:cNvPr id="92" name="OTLSHAPE_T_09290563143f46f7bfd78d7e7784e98c_Shape"/>
          <p:cNvSpPr/>
          <p:nvPr>
            <p:custDataLst>
              <p:tags r:id="rId9"/>
            </p:custDataLst>
          </p:nvPr>
        </p:nvSpPr>
        <p:spPr>
          <a:xfrm>
            <a:off x="3450551" y="3032571"/>
            <a:ext cx="3427669" cy="304334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PI3 ART2: </a:t>
            </a:r>
            <a:r>
              <a:rPr lang="en-US" sz="1050" dirty="0"/>
              <a:t>Centralized, scalable automation framework</a:t>
            </a:r>
          </a:p>
        </p:txBody>
      </p:sp>
      <p:sp>
        <p:nvSpPr>
          <p:cNvPr id="93" name="OTLSHAPE_T_09290563143f46f7bfd78d7e7784e98c_Shape"/>
          <p:cNvSpPr/>
          <p:nvPr>
            <p:custDataLst>
              <p:tags r:id="rId10"/>
            </p:custDataLst>
          </p:nvPr>
        </p:nvSpPr>
        <p:spPr>
          <a:xfrm>
            <a:off x="6553201" y="3472005"/>
            <a:ext cx="1325844" cy="604108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New Teams: </a:t>
            </a:r>
            <a:r>
              <a:rPr lang="en-US" sz="800" dirty="0"/>
              <a:t>Standardized, repeatable, consistent, best in practice QE processes</a:t>
            </a:r>
          </a:p>
        </p:txBody>
      </p:sp>
      <p:sp>
        <p:nvSpPr>
          <p:cNvPr id="94" name="OTLSHAPE_T_09290563143f46f7bfd78d7e7784e98c_Shape"/>
          <p:cNvSpPr/>
          <p:nvPr>
            <p:custDataLst>
              <p:tags r:id="rId11"/>
            </p:custDataLst>
          </p:nvPr>
        </p:nvSpPr>
        <p:spPr>
          <a:xfrm>
            <a:off x="6553201" y="4242721"/>
            <a:ext cx="1331887" cy="47691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New Teams: </a:t>
            </a:r>
            <a:r>
              <a:rPr lang="en-US" sz="800" dirty="0"/>
              <a:t>Centralized, scalable automation framework</a:t>
            </a:r>
          </a:p>
        </p:txBody>
      </p:sp>
      <p:sp>
        <p:nvSpPr>
          <p:cNvPr id="10" name="Flowchart: Merge 9"/>
          <p:cNvSpPr/>
          <p:nvPr/>
        </p:nvSpPr>
        <p:spPr>
          <a:xfrm>
            <a:off x="3185772" y="2174636"/>
            <a:ext cx="452437" cy="412897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1226" y="612517"/>
            <a:ext cx="7636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Phase III Capabilities Being Delivered: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Standardized, repeatable, consistent, best in practice QE processes (Magenic)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Centralized, scalable automation framework (Magenic)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best practice QE principles across the SBDF teams (Magenic)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Cross-trained testing resources able to do manual and automated testing (Delta Center of Practice)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5" name="OTLSHAPE_T_09290563143f46f7bfd78d7e7784e98c_Shape"/>
          <p:cNvSpPr/>
          <p:nvPr>
            <p:custDataLst>
              <p:tags r:id="rId12"/>
            </p:custDataLst>
          </p:nvPr>
        </p:nvSpPr>
        <p:spPr>
          <a:xfrm>
            <a:off x="1113882" y="5302108"/>
            <a:ext cx="6740759" cy="306969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1000" dirty="0"/>
          </a:p>
          <a:p>
            <a:pPr lvl="0" algn="ctr"/>
            <a:r>
              <a:rPr lang="en-US" sz="1100" dirty="0"/>
              <a:t>Cross-trained testing resources able to do manual and automated testing</a:t>
            </a:r>
          </a:p>
          <a:p>
            <a:pPr algn="ctr"/>
            <a:endParaRPr lang="en-US" sz="10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09290563143f46f7bfd78d7e7784e98c_Shape"/>
          <p:cNvSpPr/>
          <p:nvPr>
            <p:custDataLst>
              <p:tags r:id="rId13"/>
            </p:custDataLst>
          </p:nvPr>
        </p:nvSpPr>
        <p:spPr>
          <a:xfrm>
            <a:off x="1111624" y="4877548"/>
            <a:ext cx="6741739" cy="306969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1100" dirty="0"/>
          </a:p>
          <a:p>
            <a:pPr lvl="0" algn="ctr"/>
            <a:r>
              <a:rPr lang="en-US" sz="1100" dirty="0"/>
              <a:t>Testing best practice QE principles across the SBDF teams</a:t>
            </a:r>
          </a:p>
          <a:p>
            <a:pPr algn="ctr"/>
            <a:endParaRPr lang="en-US" sz="10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2498-A3C2-4611-80BA-938806FE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3" y="0"/>
            <a:ext cx="7973645" cy="653167"/>
          </a:xfrm>
        </p:spPr>
        <p:txBody>
          <a:bodyPr>
            <a:noAutofit/>
          </a:bodyPr>
          <a:lstStyle/>
          <a:p>
            <a:r>
              <a:rPr lang="en-US" sz="3200" dirty="0"/>
              <a:t>Initiative Charter, Key Capabilities &amp; Outcomes</a:t>
            </a: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91703" y="813031"/>
            <a:ext cx="8400197" cy="2653063"/>
          </a:xfrm>
          <a:custGeom>
            <a:avLst/>
            <a:gdLst>
              <a:gd name="connsiteX0" fmla="*/ 4629 w 10000"/>
              <a:gd name="connsiteY0" fmla="*/ 0 h 10000"/>
              <a:gd name="connsiteX1" fmla="*/ 67 w 10000"/>
              <a:gd name="connsiteY1" fmla="*/ 0 h 10000"/>
              <a:gd name="connsiteX2" fmla="*/ 0 w 10000"/>
              <a:gd name="connsiteY2" fmla="*/ 686 h 10000"/>
              <a:gd name="connsiteX3" fmla="*/ 0 w 10000"/>
              <a:gd name="connsiteY3" fmla="*/ 9314 h 10000"/>
              <a:gd name="connsiteX4" fmla="*/ 67 w 10000"/>
              <a:gd name="connsiteY4" fmla="*/ 10000 h 10000"/>
              <a:gd name="connsiteX5" fmla="*/ 9933 w 10000"/>
              <a:gd name="connsiteY5" fmla="*/ 10000 h 10000"/>
              <a:gd name="connsiteX6" fmla="*/ 10000 w 10000"/>
              <a:gd name="connsiteY6" fmla="*/ 9314 h 10000"/>
              <a:gd name="connsiteX7" fmla="*/ 10000 w 10000"/>
              <a:gd name="connsiteY7" fmla="*/ 686 h 10000"/>
              <a:gd name="connsiteX8" fmla="*/ 9933 w 10000"/>
              <a:gd name="connsiteY8" fmla="*/ 0 h 10000"/>
              <a:gd name="connsiteX9" fmla="*/ 5438 w 10000"/>
              <a:gd name="connsiteY9" fmla="*/ 0 h 10000"/>
              <a:gd name="connsiteX10" fmla="*/ 5034 w 10000"/>
              <a:gd name="connsiteY10" fmla="*/ 861 h 10000"/>
              <a:gd name="connsiteX11" fmla="*/ 4629 w 10000"/>
              <a:gd name="connsiteY11" fmla="*/ 0 h 10000"/>
              <a:gd name="connsiteX0" fmla="*/ 4629 w 10000"/>
              <a:gd name="connsiteY0" fmla="*/ 0 h 10000"/>
              <a:gd name="connsiteX1" fmla="*/ 67 w 10000"/>
              <a:gd name="connsiteY1" fmla="*/ 0 h 10000"/>
              <a:gd name="connsiteX2" fmla="*/ 0 w 10000"/>
              <a:gd name="connsiteY2" fmla="*/ 686 h 10000"/>
              <a:gd name="connsiteX3" fmla="*/ 0 w 10000"/>
              <a:gd name="connsiteY3" fmla="*/ 9314 h 10000"/>
              <a:gd name="connsiteX4" fmla="*/ 67 w 10000"/>
              <a:gd name="connsiteY4" fmla="*/ 10000 h 10000"/>
              <a:gd name="connsiteX5" fmla="*/ 9933 w 10000"/>
              <a:gd name="connsiteY5" fmla="*/ 10000 h 10000"/>
              <a:gd name="connsiteX6" fmla="*/ 10000 w 10000"/>
              <a:gd name="connsiteY6" fmla="*/ 9314 h 10000"/>
              <a:gd name="connsiteX7" fmla="*/ 10000 w 10000"/>
              <a:gd name="connsiteY7" fmla="*/ 686 h 10000"/>
              <a:gd name="connsiteX8" fmla="*/ 9933 w 10000"/>
              <a:gd name="connsiteY8" fmla="*/ 0 h 10000"/>
              <a:gd name="connsiteX9" fmla="*/ 5438 w 10000"/>
              <a:gd name="connsiteY9" fmla="*/ 0 h 10000"/>
              <a:gd name="connsiteX10" fmla="*/ 5034 w 10000"/>
              <a:gd name="connsiteY10" fmla="*/ 1183 h 10000"/>
              <a:gd name="connsiteX11" fmla="*/ 4629 w 10000"/>
              <a:gd name="connsiteY1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4629" y="0"/>
                </a:moveTo>
                <a:lnTo>
                  <a:pt x="67" y="0"/>
                </a:lnTo>
                <a:cubicBezTo>
                  <a:pt x="31" y="0"/>
                  <a:pt x="0" y="286"/>
                  <a:pt x="0" y="686"/>
                </a:cubicBezTo>
                <a:lnTo>
                  <a:pt x="0" y="9314"/>
                </a:lnTo>
                <a:cubicBezTo>
                  <a:pt x="0" y="9686"/>
                  <a:pt x="31" y="10000"/>
                  <a:pt x="67" y="10000"/>
                </a:cubicBezTo>
                <a:lnTo>
                  <a:pt x="9933" y="10000"/>
                </a:lnTo>
                <a:cubicBezTo>
                  <a:pt x="9969" y="10000"/>
                  <a:pt x="10000" y="9686"/>
                  <a:pt x="10000" y="9314"/>
                </a:cubicBezTo>
                <a:lnTo>
                  <a:pt x="10000" y="686"/>
                </a:lnTo>
                <a:cubicBezTo>
                  <a:pt x="10000" y="286"/>
                  <a:pt x="9969" y="0"/>
                  <a:pt x="9933" y="0"/>
                </a:cubicBezTo>
                <a:lnTo>
                  <a:pt x="5438" y="0"/>
                </a:lnTo>
                <a:lnTo>
                  <a:pt x="5034" y="1183"/>
                </a:lnTo>
                <a:lnTo>
                  <a:pt x="4629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397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68"/>
          <p:cNvSpPr txBox="1">
            <a:spLocks noChangeArrowheads="1"/>
          </p:cNvSpPr>
          <p:nvPr/>
        </p:nvSpPr>
        <p:spPr bwMode="auto">
          <a:xfrm>
            <a:off x="580414" y="901151"/>
            <a:ext cx="8488908" cy="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i="1" dirty="0">
                <a:solidFill>
                  <a:schemeClr val="bg1"/>
                </a:solidFill>
                <a:latin typeface="Adobe Clean"/>
              </a:rPr>
              <a:t>Charter: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414" y="1334603"/>
            <a:ext cx="831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objective is to provide tools and solutions for automation and testing that enable delivery of high-quality solutions to our Business Partners &amp; Customers:</a:t>
            </a:r>
          </a:p>
          <a:p>
            <a:pPr marL="461963" indent="-231775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Scalable Approach </a:t>
            </a:r>
            <a:r>
              <a:rPr lang="en-US" dirty="0">
                <a:solidFill>
                  <a:schemeClr val="bg1"/>
                </a:solidFill>
              </a:rPr>
              <a:t>- improve the efficiency of testing with methodologies that enable issue detection and prevention.</a:t>
            </a:r>
          </a:p>
          <a:p>
            <a:pPr marL="461963" indent="-231775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Modernized framework, tools, and processes </a:t>
            </a:r>
            <a:r>
              <a:rPr lang="en-US" dirty="0">
                <a:solidFill>
                  <a:schemeClr val="bg1"/>
                </a:solidFill>
              </a:rPr>
              <a:t>that increase the development and use of automation.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703" y="3266314"/>
            <a:ext cx="8311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414" y="4128088"/>
            <a:ext cx="83114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System quality and dependability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Early issue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Issue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Quality &amp; Testing Center of Excellence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Functional IT and Business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Performance, Load, and Stress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10800000">
            <a:off x="491703" y="3466094"/>
            <a:ext cx="8538358" cy="3106526"/>
          </a:xfrm>
          <a:custGeom>
            <a:avLst/>
            <a:gdLst/>
            <a:ahLst/>
            <a:cxnLst>
              <a:cxn ang="0">
                <a:pos x="3534" y="0"/>
              </a:cxn>
              <a:cxn ang="0">
                <a:pos x="24" y="0"/>
              </a:cxn>
              <a:cxn ang="0">
                <a:pos x="0" y="24"/>
              </a:cxn>
              <a:cxn ang="0">
                <a:pos x="0" y="1792"/>
              </a:cxn>
              <a:cxn ang="0">
                <a:pos x="24" y="1816"/>
              </a:cxn>
              <a:cxn ang="0">
                <a:pos x="1654" y="1816"/>
              </a:cxn>
              <a:cxn ang="0">
                <a:pos x="1791" y="1906"/>
              </a:cxn>
              <a:cxn ang="0">
                <a:pos x="1927" y="1816"/>
              </a:cxn>
              <a:cxn ang="0">
                <a:pos x="3534" y="1816"/>
              </a:cxn>
              <a:cxn ang="0">
                <a:pos x="3558" y="1792"/>
              </a:cxn>
              <a:cxn ang="0">
                <a:pos x="3558" y="24"/>
              </a:cxn>
              <a:cxn ang="0">
                <a:pos x="3534" y="0"/>
              </a:cxn>
            </a:cxnLst>
            <a:rect l="0" t="0" r="r" b="b"/>
            <a:pathLst>
              <a:path w="3558" h="1906">
                <a:moveTo>
                  <a:pt x="3534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792"/>
                  <a:pt x="0" y="1792"/>
                  <a:pt x="0" y="1792"/>
                </a:cubicBezTo>
                <a:cubicBezTo>
                  <a:pt x="0" y="1805"/>
                  <a:pt x="11" y="1816"/>
                  <a:pt x="24" y="1816"/>
                </a:cubicBezTo>
                <a:cubicBezTo>
                  <a:pt x="1654" y="1816"/>
                  <a:pt x="1654" y="1816"/>
                  <a:pt x="1654" y="1816"/>
                </a:cubicBezTo>
                <a:cubicBezTo>
                  <a:pt x="1791" y="1906"/>
                  <a:pt x="1791" y="1906"/>
                  <a:pt x="1791" y="1906"/>
                </a:cubicBezTo>
                <a:cubicBezTo>
                  <a:pt x="1927" y="1816"/>
                  <a:pt x="1927" y="1816"/>
                  <a:pt x="1927" y="1816"/>
                </a:cubicBezTo>
                <a:cubicBezTo>
                  <a:pt x="3534" y="1816"/>
                  <a:pt x="3534" y="1816"/>
                  <a:pt x="3534" y="1816"/>
                </a:cubicBezTo>
                <a:cubicBezTo>
                  <a:pt x="3547" y="1816"/>
                  <a:pt x="3558" y="1805"/>
                  <a:pt x="3558" y="1792"/>
                </a:cubicBezTo>
                <a:cubicBezTo>
                  <a:pt x="3558" y="24"/>
                  <a:pt x="3558" y="24"/>
                  <a:pt x="3558" y="24"/>
                </a:cubicBezTo>
                <a:cubicBezTo>
                  <a:pt x="3558" y="11"/>
                  <a:pt x="3547" y="0"/>
                  <a:pt x="353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0413" y="4043301"/>
            <a:ext cx="82227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Testing and Automation CoE fully integrated with SDLC Methodology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Governance Committee:</a:t>
            </a:r>
          </a:p>
          <a:p>
            <a:pPr marL="461963" lvl="1" indent="-230188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Operating model </a:t>
            </a:r>
            <a:r>
              <a:rPr lang="en-US" dirty="0">
                <a:solidFill>
                  <a:schemeClr val="bg1"/>
                </a:solidFill>
              </a:rPr>
              <a:t>for testing, processes, and roles &amp; responsibilities. </a:t>
            </a:r>
          </a:p>
          <a:p>
            <a:pPr marL="461963" lvl="1" indent="-230188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Training</a:t>
            </a:r>
            <a:r>
              <a:rPr lang="en-US" dirty="0">
                <a:solidFill>
                  <a:schemeClr val="bg1"/>
                </a:solidFill>
              </a:rPr>
              <a:t> for all testing roles in technology.</a:t>
            </a:r>
          </a:p>
          <a:p>
            <a:pPr marL="461963" lvl="1" indent="-230188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Coaching</a:t>
            </a:r>
            <a:r>
              <a:rPr lang="en-US" dirty="0">
                <a:solidFill>
                  <a:schemeClr val="bg1"/>
                </a:solidFill>
              </a:rPr>
              <a:t> on new processes and technology.</a:t>
            </a:r>
          </a:p>
          <a:p>
            <a:pPr marL="461963" lvl="1" indent="-230188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>
                <a:solidFill>
                  <a:schemeClr val="bg1"/>
                </a:solidFill>
              </a:rPr>
              <a:t> testing methodologies. </a:t>
            </a:r>
          </a:p>
          <a:p>
            <a:pPr marL="461963" lvl="1" indent="-230188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Automation Frameworks </a:t>
            </a:r>
            <a:r>
              <a:rPr lang="en-US" dirty="0">
                <a:solidFill>
                  <a:schemeClr val="bg1"/>
                </a:solidFill>
              </a:rPr>
              <a:t>to support Shift Left and CI/CD.</a:t>
            </a:r>
          </a:p>
        </p:txBody>
      </p:sp>
      <p:sp>
        <p:nvSpPr>
          <p:cNvPr id="15" name="TextBox 67"/>
          <p:cNvSpPr txBox="1">
            <a:spLocks noChangeArrowheads="1"/>
          </p:cNvSpPr>
          <p:nvPr/>
        </p:nvSpPr>
        <p:spPr bwMode="auto">
          <a:xfrm>
            <a:off x="580414" y="3625958"/>
            <a:ext cx="831148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09538" lvl="0" indent="-109538">
              <a:lnSpc>
                <a:spcPts val="2700"/>
              </a:lnSpc>
            </a:pPr>
            <a:r>
              <a:rPr lang="en-US" sz="1600" i="1" dirty="0">
                <a:solidFill>
                  <a:prstClr val="white"/>
                </a:solidFill>
                <a:latin typeface="Adobe Clean"/>
              </a:rPr>
              <a:t>Key Capabilities &amp; Outcomes: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3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906C-402E-4CD9-AFB4-CCFA464F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64FA7-36EC-42D5-999B-77DE06E6C189}"/>
              </a:ext>
            </a:extLst>
          </p:cNvPr>
          <p:cNvSpPr txBox="1"/>
          <p:nvPr/>
        </p:nvSpPr>
        <p:spPr>
          <a:xfrm>
            <a:off x="1111624" y="2145639"/>
            <a:ext cx="28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Asks | Decisions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094" y="1726602"/>
            <a:ext cx="8022772" cy="323165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/>
              </a:rPr>
              <a:t>Core Program Team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Debbie Rizzetto – Tech Manager, Quality Management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Chad Ullman – Tech Specialist, Automation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Kevin Fennessy – Tech Manager, Claims Manager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Priscilla Ilan – Tech Manager, DDAZ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Nisheet Verma – Tech Director, App Dev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Navin Prabhu – Tech Director, App Dev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Nitin Jain – Project Manager, EPMO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Brad Shaffer – Business Director, Internal Audit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Baron Stare – Business Director, Operations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Kevin Ward – Business Director, E&amp;B Business Process QE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7130B0-8E51-4A70-AE8C-7050CC85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52715"/>
            <a:ext cx="7973645" cy="53256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Appendix Core Working Group Members</a:t>
            </a:r>
          </a:p>
        </p:txBody>
      </p:sp>
    </p:spTree>
    <p:extLst>
      <p:ext uri="{BB962C8B-B14F-4D97-AF65-F5344CB8AC3E}">
        <p14:creationId xmlns:p14="http://schemas.microsoft.com/office/powerpoint/2010/main" val="4277848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906C-402E-4CD9-AFB4-CCFA464F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64FA7-36EC-42D5-999B-77DE06E6C189}"/>
              </a:ext>
            </a:extLst>
          </p:cNvPr>
          <p:cNvSpPr txBox="1"/>
          <p:nvPr/>
        </p:nvSpPr>
        <p:spPr>
          <a:xfrm>
            <a:off x="1653161" y="2414436"/>
            <a:ext cx="28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Asks | Decisions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7531" y="1071347"/>
            <a:ext cx="3523871" cy="144655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/>
              </a:rPr>
              <a:t>Defect Standards Task Team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Leo Liu – Magenic, Test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Parry Pandher – Roll-Out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Henry Lam – Jira Admin &amp; Oversight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Uday Rangaswamy - Dewpoint</a:t>
            </a:r>
          </a:p>
          <a:p>
            <a:pPr lvl="0" defTabSz="914400">
              <a:buClr>
                <a:schemeClr val="tx2"/>
              </a:buClr>
              <a:defRPr/>
            </a:pP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7130B0-8E51-4A70-AE8C-7050CC85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52715"/>
            <a:ext cx="7973645" cy="53256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Appendix Task Teams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531" y="2797273"/>
            <a:ext cx="3523871" cy="1661993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/>
              </a:rPr>
              <a:t>Metrics Task Team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Leo Liu – Magenic, Test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Becky Pauley – Roll-Out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Kevin Ward – Requirements Input 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Maggie Pollock, Paul Benda, Nitin Jain, Kristy Frankel – PMO</a:t>
            </a:r>
          </a:p>
          <a:p>
            <a:pPr lvl="0" defTabSz="914400">
              <a:buClr>
                <a:schemeClr val="tx2"/>
              </a:buClr>
              <a:defRPr/>
            </a:pP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7530" y="4738642"/>
            <a:ext cx="3523871" cy="1446550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/>
              </a:rPr>
              <a:t>Traceability Task Team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Leo Liu – Magenic, Test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Baron Stare – Business Requirements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Duane Nagata – Business Analysis CoP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Kevin Fennessy – IT Claims Testing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Veena Yeole – IT RSO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8097" y="1071347"/>
            <a:ext cx="3523871" cy="1446550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/>
              </a:rPr>
              <a:t>Test Case Standards Task Team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Leo Liu – Magenic, Test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Hyacinth Delgado – Roll-Out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Test Leads – Requirements Input</a:t>
            </a:r>
          </a:p>
          <a:p>
            <a:pPr lvl="0" defTabSz="914400">
              <a:buClr>
                <a:schemeClr val="tx2"/>
              </a:buClr>
              <a:defRPr/>
            </a:pPr>
            <a:endParaRPr lang="en-US" sz="1400" dirty="0">
              <a:solidFill>
                <a:schemeClr val="dk1"/>
              </a:solidFill>
            </a:endParaRPr>
          </a:p>
          <a:p>
            <a:pPr lvl="0" defTabSz="914400">
              <a:buClr>
                <a:schemeClr val="tx2"/>
              </a:buClr>
              <a:defRPr/>
            </a:pP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58096" y="2792388"/>
            <a:ext cx="3523871" cy="1661993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/>
              </a:rPr>
              <a:t>Automation Task Team</a:t>
            </a:r>
          </a:p>
          <a:p>
            <a:pPr marL="34290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Jeff Xiong – Magenic, Automation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Chad Ullman – Roll-Out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Nisheet Verma – Requirements Input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Navin Prabhu – Requirements Input</a:t>
            </a:r>
          </a:p>
          <a:p>
            <a:pPr lvl="0" defTabSz="914400">
              <a:buClr>
                <a:schemeClr val="tx2"/>
              </a:buClr>
              <a:defRPr/>
            </a:pPr>
            <a:endParaRPr lang="en-US" sz="1400" dirty="0">
              <a:solidFill>
                <a:schemeClr val="dk1"/>
              </a:solidFill>
            </a:endParaRPr>
          </a:p>
          <a:p>
            <a:pPr lvl="0" defTabSz="914400">
              <a:buClr>
                <a:schemeClr val="tx2"/>
              </a:buClr>
              <a:defRPr/>
            </a:pP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8097" y="4738642"/>
            <a:ext cx="3523871" cy="800219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/>
              </a:rPr>
              <a:t>Artifacts Task Team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Leo Liu – Magenic, Test Lead</a:t>
            </a:r>
          </a:p>
          <a:p>
            <a:pPr marL="342900" lvl="0" indent="-342900" defTabSz="914400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dk1"/>
                </a:solidFill>
              </a:rPr>
              <a:t>Kristy Frankel, Parry Pandher</a:t>
            </a:r>
          </a:p>
        </p:txBody>
      </p:sp>
    </p:spTree>
    <p:extLst>
      <p:ext uri="{BB962C8B-B14F-4D97-AF65-F5344CB8AC3E}">
        <p14:creationId xmlns:p14="http://schemas.microsoft.com/office/powerpoint/2010/main" val="224009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4590" y="4673623"/>
            <a:ext cx="8365777" cy="4034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Group 356">
            <a:extLst>
              <a:ext uri="{FF2B5EF4-FFF2-40B4-BE49-F238E27FC236}">
                <a16:creationId xmlns:a16="http://schemas.microsoft.com/office/drawing/2014/main" id="{B46CE6B4-42D9-436B-BF1E-04FA377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89735"/>
              </p:ext>
            </p:extLst>
          </p:nvPr>
        </p:nvGraphicFramePr>
        <p:xfrm>
          <a:off x="636793" y="963891"/>
          <a:ext cx="8519408" cy="6167793"/>
        </p:xfrm>
        <a:graphic>
          <a:graphicData uri="http://schemas.openxmlformats.org/drawingml/2006/table">
            <a:tbl>
              <a:tblPr/>
              <a:tblGrid>
                <a:gridCol w="34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41">
                  <a:extLst>
                    <a:ext uri="{9D8B030D-6E8A-4147-A177-3AD203B41FA5}">
                      <a16:colId xmlns:a16="http://schemas.microsoft.com/office/drawing/2014/main" val="3559008645"/>
                    </a:ext>
                  </a:extLst>
                </a:gridCol>
                <a:gridCol w="344540">
                  <a:extLst>
                    <a:ext uri="{9D8B030D-6E8A-4147-A177-3AD203B41FA5}">
                      <a16:colId xmlns:a16="http://schemas.microsoft.com/office/drawing/2014/main" val="3088719403"/>
                    </a:ext>
                  </a:extLst>
                </a:gridCol>
                <a:gridCol w="34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40">
                  <a:extLst>
                    <a:ext uri="{9D8B030D-6E8A-4147-A177-3AD203B41FA5}">
                      <a16:colId xmlns:a16="http://schemas.microsoft.com/office/drawing/2014/main" val="274796366"/>
                    </a:ext>
                  </a:extLst>
                </a:gridCol>
                <a:gridCol w="344540">
                  <a:extLst>
                    <a:ext uri="{9D8B030D-6E8A-4147-A177-3AD203B41FA5}">
                      <a16:colId xmlns:a16="http://schemas.microsoft.com/office/drawing/2014/main" val="4242616748"/>
                    </a:ext>
                  </a:extLst>
                </a:gridCol>
                <a:gridCol w="358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455">
                  <a:extLst>
                    <a:ext uri="{9D8B030D-6E8A-4147-A177-3AD203B41FA5}">
                      <a16:colId xmlns:a16="http://schemas.microsoft.com/office/drawing/2014/main" val="1923941648"/>
                    </a:ext>
                  </a:extLst>
                </a:gridCol>
                <a:gridCol w="447088">
                  <a:extLst>
                    <a:ext uri="{9D8B030D-6E8A-4147-A177-3AD203B41FA5}">
                      <a16:colId xmlns:a16="http://schemas.microsoft.com/office/drawing/2014/main" val="1836978555"/>
                    </a:ext>
                  </a:extLst>
                </a:gridCol>
                <a:gridCol w="269818">
                  <a:extLst>
                    <a:ext uri="{9D8B030D-6E8A-4147-A177-3AD203B41FA5}">
                      <a16:colId xmlns:a16="http://schemas.microsoft.com/office/drawing/2014/main" val="391974628"/>
                    </a:ext>
                  </a:extLst>
                </a:gridCol>
                <a:gridCol w="358455">
                  <a:extLst>
                    <a:ext uri="{9D8B030D-6E8A-4147-A177-3AD203B41FA5}">
                      <a16:colId xmlns:a16="http://schemas.microsoft.com/office/drawing/2014/main" val="2724600873"/>
                    </a:ext>
                  </a:extLst>
                </a:gridCol>
                <a:gridCol w="435948">
                  <a:extLst>
                    <a:ext uri="{9D8B030D-6E8A-4147-A177-3AD203B41FA5}">
                      <a16:colId xmlns:a16="http://schemas.microsoft.com/office/drawing/2014/main" val="4134551571"/>
                    </a:ext>
                  </a:extLst>
                </a:gridCol>
                <a:gridCol w="280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455">
                  <a:extLst>
                    <a:ext uri="{9D8B030D-6E8A-4147-A177-3AD203B41FA5}">
                      <a16:colId xmlns:a16="http://schemas.microsoft.com/office/drawing/2014/main" val="4168643835"/>
                    </a:ext>
                  </a:extLst>
                </a:gridCol>
                <a:gridCol w="386798">
                  <a:extLst>
                    <a:ext uri="{9D8B030D-6E8A-4147-A177-3AD203B41FA5}">
                      <a16:colId xmlns:a16="http://schemas.microsoft.com/office/drawing/2014/main" val="2989948684"/>
                    </a:ext>
                  </a:extLst>
                </a:gridCol>
                <a:gridCol w="330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455">
                  <a:extLst>
                    <a:ext uri="{9D8B030D-6E8A-4147-A177-3AD203B41FA5}">
                      <a16:colId xmlns:a16="http://schemas.microsoft.com/office/drawing/2014/main" val="2367162685"/>
                    </a:ext>
                  </a:extLst>
                </a:gridCol>
                <a:gridCol w="461174">
                  <a:extLst>
                    <a:ext uri="{9D8B030D-6E8A-4147-A177-3AD203B41FA5}">
                      <a16:colId xmlns:a16="http://schemas.microsoft.com/office/drawing/2014/main" val="167303621"/>
                    </a:ext>
                  </a:extLst>
                </a:gridCol>
                <a:gridCol w="2557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455">
                  <a:extLst>
                    <a:ext uri="{9D8B030D-6E8A-4147-A177-3AD203B41FA5}">
                      <a16:colId xmlns:a16="http://schemas.microsoft.com/office/drawing/2014/main" val="2124878117"/>
                    </a:ext>
                  </a:extLst>
                </a:gridCol>
                <a:gridCol w="358453">
                  <a:extLst>
                    <a:ext uri="{9D8B030D-6E8A-4147-A177-3AD203B41FA5}">
                      <a16:colId xmlns:a16="http://schemas.microsoft.com/office/drawing/2014/main" val="462016118"/>
                    </a:ext>
                  </a:extLst>
                </a:gridCol>
                <a:gridCol w="358453">
                  <a:extLst>
                    <a:ext uri="{9D8B030D-6E8A-4147-A177-3AD203B41FA5}">
                      <a16:colId xmlns:a16="http://schemas.microsoft.com/office/drawing/2014/main" val="2238971881"/>
                    </a:ext>
                  </a:extLst>
                </a:gridCol>
                <a:gridCol w="358455">
                  <a:extLst>
                    <a:ext uri="{9D8B030D-6E8A-4147-A177-3AD203B41FA5}">
                      <a16:colId xmlns:a16="http://schemas.microsoft.com/office/drawing/2014/main" val="2777178206"/>
                    </a:ext>
                  </a:extLst>
                </a:gridCol>
                <a:gridCol w="358453">
                  <a:extLst>
                    <a:ext uri="{9D8B030D-6E8A-4147-A177-3AD203B41FA5}">
                      <a16:colId xmlns:a16="http://schemas.microsoft.com/office/drawing/2014/main" val="1487704491"/>
                    </a:ext>
                  </a:extLst>
                </a:gridCol>
              </a:tblGrid>
              <a:tr h="194604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2019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Q1</a:t>
                      </a:r>
                    </a:p>
                  </a:txBody>
                  <a:tcPr marL="45720" marR="4572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Q2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Q3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Q4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Q1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Q2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Q3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Q4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0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Jan</a:t>
                      </a:r>
                    </a:p>
                  </a:txBody>
                  <a:tcPr marL="45720" marR="4572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Feb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Mar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Apr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Jun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Jul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Aug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Sep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Oct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Nov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Dec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Jan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Feb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Mar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Apr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Jun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Jul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Aug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Sep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Oct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Nov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/>
                          </a:solidFill>
                          <a:latin typeface="+mj-lt"/>
                        </a:rPr>
                        <a:t>Dec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67180"/>
                  </a:ext>
                </a:extLst>
              </a:tr>
              <a:tr h="30908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Q1 ’18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Q2 ‘18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Q3 ’18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Q4 ‘18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Q1 ‘19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Q2 ‘19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Q3 ‘19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Q4 ‘19</a:t>
                      </a:r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6161">
                <a:tc gridSpan="3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Internal  assessment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Automation framework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Test Artifact &amp; metric standardization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" marR="18288" marT="18288" marB="18288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Identify Quality partner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Publish assessment improvement recommendations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Test Case standards.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Test Management Tool Evaluation.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Metric requirements.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Automation Framework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Defect Standards.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Quality Metrics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Coverage &amp; traceability.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Test artifacts.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Automation framework rollout.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Plan Phase III – Lift &amp; Scale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Lift &amp; Scale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SAFe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Rollout foundational tools and processes to ART 1.</a:t>
                      </a:r>
                    </a:p>
                    <a:p>
                      <a:pPr marL="115888" marR="0" lvl="0" indent="-1158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Scale artifacts to Waterfall and Hybrid.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Lift &amp; Scale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SAFe</a:t>
                      </a:r>
                    </a:p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ART 1 &amp; ART2</a:t>
                      </a:r>
                    </a:p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PI3 ART2 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Standardized, repeatable, consistent, best in practice QE processes</a:t>
                      </a:r>
                    </a:p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Centralized, scalable automation framework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Lift &amp; Scale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SAFe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PI3 ART2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PI4 ART1</a:t>
                      </a:r>
                    </a:p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New Team-</a:t>
                      </a: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Standardized, repeatable, consistent, best in practice QE processes</a:t>
                      </a:r>
                    </a:p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New Team - </a:t>
                      </a: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Centralized, scalable automation framework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3623-D9FC-4FE5-9858-6A8B8706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51" y="6565120"/>
            <a:ext cx="2133600" cy="365125"/>
          </a:xfrm>
        </p:spPr>
        <p:txBody>
          <a:bodyPr/>
          <a:lstStyle/>
          <a:p>
            <a:fld id="{6458E574-3466-AB4B-829E-8E1A936BDA3E}" type="slidenum">
              <a:rPr lang="en-US" smtClean="0">
                <a:solidFill>
                  <a:srgbClr val="1F497D"/>
                </a:solidFill>
              </a:rPr>
              <a:pPr/>
              <a:t>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0F140DD-4A78-4CA1-BBDB-58FF726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34" y="64945"/>
            <a:ext cx="7973645" cy="4747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Program Roadmap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B6F34-31E5-477B-BE34-1B2D561D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48" y="563156"/>
            <a:ext cx="7729453" cy="426310"/>
          </a:xfrm>
        </p:spPr>
        <p:txBody>
          <a:bodyPr anchor="b"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 III: Lift and Scale for SAFe &amp; Non-SAFe Teams--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93358A-CB94-422F-9CC8-4817165D4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550" y="654466"/>
            <a:ext cx="648681" cy="6486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6EB8C-69FA-44A9-9919-E9346C7CBCB8}"/>
              </a:ext>
            </a:extLst>
          </p:cNvPr>
          <p:cNvSpPr/>
          <p:nvPr/>
        </p:nvSpPr>
        <p:spPr>
          <a:xfrm>
            <a:off x="301848" y="4678729"/>
            <a:ext cx="317439" cy="20151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Major Capabilities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18161" y="3418597"/>
            <a:ext cx="1710520" cy="379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13706" y="3964125"/>
            <a:ext cx="3176660" cy="38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1552" y="2184967"/>
            <a:ext cx="1984505" cy="3691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95553" y="2785999"/>
            <a:ext cx="861955" cy="381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62B35B-D83A-4588-834B-8C1B3DEBE18D}"/>
              </a:ext>
            </a:extLst>
          </p:cNvPr>
          <p:cNvSpPr txBox="1"/>
          <p:nvPr/>
        </p:nvSpPr>
        <p:spPr>
          <a:xfrm>
            <a:off x="1155231" y="2582462"/>
            <a:ext cx="2819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Arial Narrow" panose="020B0606020202030204" pitchFamily="34" charset="0"/>
              </a:rPr>
              <a:t>Phase I – Assess, Prioritize, Roadmap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62B35B-D83A-4588-834B-8C1B3DEBE18D}"/>
              </a:ext>
            </a:extLst>
          </p:cNvPr>
          <p:cNvSpPr txBox="1"/>
          <p:nvPr/>
        </p:nvSpPr>
        <p:spPr>
          <a:xfrm>
            <a:off x="7182667" y="3523801"/>
            <a:ext cx="11166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prstClr val="white"/>
                </a:solidFill>
                <a:latin typeface="Arial Narrow" panose="020B0606020202030204" pitchFamily="34" charset="0"/>
              </a:rPr>
              <a:t>Automation 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62B35B-D83A-4588-834B-8C1B3DEBE18D}"/>
              </a:ext>
            </a:extLst>
          </p:cNvPr>
          <p:cNvSpPr txBox="1"/>
          <p:nvPr/>
        </p:nvSpPr>
        <p:spPr>
          <a:xfrm>
            <a:off x="695488" y="1979185"/>
            <a:ext cx="2988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Arial Narrow" panose="020B0606020202030204" pitchFamily="34" charset="0"/>
              </a:rPr>
              <a:t>Internal Assessment &amp; Partner Selection</a:t>
            </a:r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A262B35B-D83A-4588-834B-8C1B3DEBE18D}"/>
              </a:ext>
            </a:extLst>
          </p:cNvPr>
          <p:cNvSpPr txBox="1"/>
          <p:nvPr/>
        </p:nvSpPr>
        <p:spPr>
          <a:xfrm>
            <a:off x="2926525" y="3191651"/>
            <a:ext cx="27464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black"/>
                </a:solidFill>
                <a:latin typeface="Arial Narrow" panose="020B0606020202030204" pitchFamily="34" charset="0"/>
              </a:rPr>
              <a:t>Phase II – Foundational Improvements</a:t>
            </a:r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A262B35B-D83A-4588-834B-8C1B3DEBE18D}"/>
              </a:ext>
            </a:extLst>
          </p:cNvPr>
          <p:cNvSpPr txBox="1"/>
          <p:nvPr/>
        </p:nvSpPr>
        <p:spPr>
          <a:xfrm>
            <a:off x="6581580" y="3732025"/>
            <a:ext cx="2318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prstClr val="black"/>
                </a:solidFill>
                <a:latin typeface="Arial Narrow" panose="020B0606020202030204" pitchFamily="34" charset="0"/>
              </a:rPr>
              <a:t>Phase III – Lift &amp; Scale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2776" y="4349506"/>
            <a:ext cx="210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13CF1C"/>
                </a:solidFill>
              </a:rPr>
              <a:t>Maturity Progression</a:t>
            </a:r>
            <a:r>
              <a:rPr lang="en-US" sz="1600" dirty="0">
                <a:solidFill>
                  <a:srgbClr val="13CF1C"/>
                </a:solidFill>
              </a:rPr>
              <a:t>: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012310" y="4306041"/>
            <a:ext cx="2783420" cy="417341"/>
          </a:xfrm>
          <a:prstGeom prst="rightArrow">
            <a:avLst/>
          </a:prstGeom>
          <a:solidFill>
            <a:srgbClr val="A5F5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DEVELOPING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828681" y="4296502"/>
            <a:ext cx="3002967" cy="445321"/>
          </a:xfrm>
          <a:prstGeom prst="rightArrow">
            <a:avLst/>
          </a:prstGeom>
          <a:solidFill>
            <a:srgbClr val="52EC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DEFINED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7" y="6466857"/>
            <a:ext cx="228600" cy="236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42" y="6466857"/>
            <a:ext cx="228600" cy="23653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14502C-FFDB-4F4D-AD11-72DB7B6061E4}"/>
              </a:ext>
            </a:extLst>
          </p:cNvPr>
          <p:cNvSpPr/>
          <p:nvPr/>
        </p:nvSpPr>
        <p:spPr>
          <a:xfrm>
            <a:off x="4506250" y="3973957"/>
            <a:ext cx="1322431" cy="3650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1" y="6466857"/>
            <a:ext cx="228600" cy="2365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14502C-FFDB-4F4D-AD11-72DB7B6061E4}"/>
              </a:ext>
            </a:extLst>
          </p:cNvPr>
          <p:cNvSpPr/>
          <p:nvPr/>
        </p:nvSpPr>
        <p:spPr>
          <a:xfrm>
            <a:off x="3840695" y="3427499"/>
            <a:ext cx="281996" cy="3604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4502C-FFDB-4F4D-AD11-72DB7B6061E4}"/>
              </a:ext>
            </a:extLst>
          </p:cNvPr>
          <p:cNvSpPr/>
          <p:nvPr/>
        </p:nvSpPr>
        <p:spPr>
          <a:xfrm>
            <a:off x="2652993" y="2795581"/>
            <a:ext cx="341134" cy="3650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949971" y="2160636"/>
            <a:ext cx="950430" cy="742239"/>
            <a:chOff x="6931895" y="2346714"/>
            <a:chExt cx="950430" cy="7422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14502C-FFDB-4F4D-AD11-72DB7B6061E4}"/>
                </a:ext>
              </a:extLst>
            </p:cNvPr>
            <p:cNvSpPr/>
            <p:nvPr/>
          </p:nvSpPr>
          <p:spPr>
            <a:xfrm>
              <a:off x="6944501" y="2346714"/>
              <a:ext cx="937823" cy="36509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31895" y="2709531"/>
              <a:ext cx="950430" cy="3794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84258" y="2727304"/>
              <a:ext cx="89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white"/>
                  </a:solidFill>
                </a:rPr>
                <a:t>Execution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5166" y="2371045"/>
              <a:ext cx="816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Planning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85" y="6484937"/>
            <a:ext cx="228600" cy="2365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37" y="6485691"/>
            <a:ext cx="228600" cy="236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4257" y="3460658"/>
            <a:ext cx="944480" cy="27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white"/>
                </a:solidFill>
              </a:rPr>
              <a:t>Complete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4127" y="2837412"/>
            <a:ext cx="944480" cy="27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white"/>
                </a:solidFill>
              </a:rPr>
              <a:t>Complete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54262" y="2235090"/>
            <a:ext cx="944480" cy="27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white"/>
                </a:solidFill>
              </a:rPr>
              <a:t>Complete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92251" y="3983145"/>
            <a:ext cx="1345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white"/>
                </a:solidFill>
              </a:rPr>
              <a:t>In-Flight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8385803" y="1494947"/>
            <a:ext cx="0" cy="2815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91" y="6466857"/>
            <a:ext cx="228600" cy="23653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D5CF820-C971-4F83-8C89-518C264C3D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90" y="5352160"/>
            <a:ext cx="228600" cy="2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49038A-5EE2-4BFB-A5E2-0A5FDADE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19" y="71021"/>
            <a:ext cx="7973645" cy="519718"/>
          </a:xfrm>
        </p:spPr>
        <p:txBody>
          <a:bodyPr>
            <a:normAutofit/>
          </a:bodyPr>
          <a:lstStyle/>
          <a:p>
            <a:r>
              <a:rPr lang="en-US" sz="2400" dirty="0"/>
              <a:t>Player/Coach High Level Rollout Plan – PI3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4493" y="4197380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Phase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2186" y="4163241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Phase II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1869" y="5140481"/>
            <a:ext cx="2847268" cy="1335819"/>
            <a:chOff x="813732" y="5122648"/>
            <a:chExt cx="2449858" cy="1233702"/>
          </a:xfrm>
        </p:grpSpPr>
        <p:sp>
          <p:nvSpPr>
            <p:cNvPr id="3" name="Up Arrow 2"/>
            <p:cNvSpPr/>
            <p:nvPr/>
          </p:nvSpPr>
          <p:spPr>
            <a:xfrm>
              <a:off x="813732" y="5122648"/>
              <a:ext cx="2449858" cy="1233702"/>
            </a:xfrm>
            <a:prstGeom prst="upArrow">
              <a:avLst/>
            </a:prstGeom>
            <a:solidFill>
              <a:srgbClr val="52EC4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1924" y="5382984"/>
              <a:ext cx="15532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ART1 – 100%</a:t>
              </a:r>
            </a:p>
            <a:p>
              <a:pPr algn="ctr"/>
              <a:r>
                <a:rPr lang="en-US" sz="1600" b="1" dirty="0"/>
                <a:t>ART2 – 100%</a:t>
              </a:r>
            </a:p>
            <a:p>
              <a:pPr algn="ctr"/>
              <a:r>
                <a:rPr lang="en-US" sz="1600" b="1" dirty="0"/>
                <a:t>PI3 ART2– 100%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80300" y="5080751"/>
            <a:ext cx="2754785" cy="1471990"/>
            <a:chOff x="914400" y="5147284"/>
            <a:chExt cx="2228295" cy="1233702"/>
          </a:xfrm>
        </p:grpSpPr>
        <p:sp>
          <p:nvSpPr>
            <p:cNvPr id="13" name="Up Arrow 12"/>
            <p:cNvSpPr/>
            <p:nvPr/>
          </p:nvSpPr>
          <p:spPr>
            <a:xfrm>
              <a:off x="914400" y="5147284"/>
              <a:ext cx="2228295" cy="1233702"/>
            </a:xfrm>
            <a:prstGeom prst="upArrow">
              <a:avLst/>
            </a:prstGeom>
            <a:solidFill>
              <a:srgbClr val="52EC4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2491" y="5382984"/>
              <a:ext cx="1172111" cy="902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ART1 – 100%</a:t>
              </a:r>
            </a:p>
            <a:p>
              <a:pPr algn="ctr"/>
              <a:r>
                <a:rPr lang="en-US" sz="1600" b="1" dirty="0"/>
                <a:t>ART2 – 100%</a:t>
              </a:r>
            </a:p>
            <a:p>
              <a:pPr algn="ctr"/>
              <a:r>
                <a:rPr lang="en-US" sz="1600" b="1" dirty="0"/>
                <a:t>PI3 ART2– 80%</a:t>
              </a:r>
            </a:p>
            <a:p>
              <a:pPr algn="ctr"/>
              <a:endParaRPr lang="en-US" sz="1600" b="1" dirty="0"/>
            </a:p>
          </p:txBody>
        </p:sp>
      </p:grpSp>
      <p:sp>
        <p:nvSpPr>
          <p:cNvPr id="16" name="OTLSHAPE_TB_00000000000000000000000000000000_ScaleContainer">
            <a:extLst>
              <a:ext uri="{FF2B5EF4-FFF2-40B4-BE49-F238E27FC236}">
                <a16:creationId xmlns:a16="http://schemas.microsoft.com/office/drawing/2014/main" id="{2EF160BD-B740-4EFC-99CA-B40A6C24E8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1869" y="1377113"/>
            <a:ext cx="7700499" cy="302936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17" name="OTLSHAPE_TB_00000000000000000000000000000000_TimescaleInterval1">
            <a:extLst>
              <a:ext uri="{FF2B5EF4-FFF2-40B4-BE49-F238E27FC236}">
                <a16:creationId xmlns:a16="http://schemas.microsoft.com/office/drawing/2014/main" id="{B620ED5D-8C34-4789-B964-5EF8F290EB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90826" y="1460697"/>
            <a:ext cx="415308" cy="12623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18" name="OTLSHAPE_TB_00000000000000000000000000000000_TimescaleInterval2">
            <a:extLst>
              <a:ext uri="{FF2B5EF4-FFF2-40B4-BE49-F238E27FC236}">
                <a16:creationId xmlns:a16="http://schemas.microsoft.com/office/drawing/2014/main" id="{143F0D4C-8F48-4D7E-8C86-0DF6447175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91304" y="1449915"/>
            <a:ext cx="691819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endParaRPr lang="en-US" sz="900" spc="-2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B_00000000000000000000000000000000_TimescaleInterval4">
            <a:extLst>
              <a:ext uri="{FF2B5EF4-FFF2-40B4-BE49-F238E27FC236}">
                <a16:creationId xmlns:a16="http://schemas.microsoft.com/office/drawing/2014/main" id="{229F3B98-307C-460D-BED9-CE972BCD2B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18104" y="1405688"/>
            <a:ext cx="497676" cy="2424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endParaRPr lang="en-US" sz="900" spc="-15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B_00000000000000000000000000000000_TimescaleInterval5">
            <a:extLst>
              <a:ext uri="{FF2B5EF4-FFF2-40B4-BE49-F238E27FC236}">
                <a16:creationId xmlns:a16="http://schemas.microsoft.com/office/drawing/2014/main" id="{C59F1491-DE2A-440D-9342-FDB0F23C3B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30814" y="1442012"/>
            <a:ext cx="463771" cy="1412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21" name="OTLSHAPE_TB_00000000000000000000000000000000_TimescaleInterval1">
            <a:extLst>
              <a:ext uri="{FF2B5EF4-FFF2-40B4-BE49-F238E27FC236}">
                <a16:creationId xmlns:a16="http://schemas.microsoft.com/office/drawing/2014/main" id="{0FB3D10E-4F9F-43FB-9E79-4A6E0BD9F18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37666" y="1450732"/>
            <a:ext cx="443772" cy="1338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22" name="OTLSHAPE_TB_00000000000000000000000000000000_TimescaleInterval5">
            <a:extLst>
              <a:ext uri="{FF2B5EF4-FFF2-40B4-BE49-F238E27FC236}">
                <a16:creationId xmlns:a16="http://schemas.microsoft.com/office/drawing/2014/main" id="{C277FD75-997A-44E3-B935-7EA65AD171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655976" y="1432025"/>
            <a:ext cx="548330" cy="16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4</a:t>
            </a:r>
          </a:p>
        </p:txBody>
      </p: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00D3C6DA-C000-44B6-8520-459CD41314F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8038643" y="1392136"/>
            <a:ext cx="1" cy="19912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5">
            <a:extLst>
              <a:ext uri="{FF2B5EF4-FFF2-40B4-BE49-F238E27FC236}">
                <a16:creationId xmlns:a16="http://schemas.microsoft.com/office/drawing/2014/main" id="{8C96921D-3204-4199-BEBB-ECDCDC36F32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881234" y="1428862"/>
            <a:ext cx="510921" cy="1597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25" name="OTLSHAPE_TB_00000000000000000000000000000000_TimescaleInterval5">
            <a:extLst>
              <a:ext uri="{FF2B5EF4-FFF2-40B4-BE49-F238E27FC236}">
                <a16:creationId xmlns:a16="http://schemas.microsoft.com/office/drawing/2014/main" id="{04C450A7-ED0D-49E6-B0C4-E8D9C1AFAF3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958621" y="1431836"/>
            <a:ext cx="422078" cy="1496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PI 4</a:t>
            </a:r>
          </a:p>
        </p:txBody>
      </p:sp>
      <p:sp>
        <p:nvSpPr>
          <p:cNvPr id="26" name="OTLSHAPE_TB_00000000000000000000000000000000_TimescaleInterval5">
            <a:extLst>
              <a:ext uri="{FF2B5EF4-FFF2-40B4-BE49-F238E27FC236}">
                <a16:creationId xmlns:a16="http://schemas.microsoft.com/office/drawing/2014/main" id="{4A69262B-171F-4F5B-B175-C843E7BAE4A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950417" y="1422523"/>
            <a:ext cx="510921" cy="1597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/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65865-0898-421D-A940-FE33271CBD60}"/>
              </a:ext>
            </a:extLst>
          </p:cNvPr>
          <p:cNvSpPr txBox="1"/>
          <p:nvPr/>
        </p:nvSpPr>
        <p:spPr>
          <a:xfrm>
            <a:off x="6780584" y="3480167"/>
            <a:ext cx="4483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675" b="1" dirty="0">
                <a:solidFill>
                  <a:srgbClr val="53565A"/>
                </a:solidFill>
                <a:latin typeface="Franklin Gothic Book"/>
              </a:rPr>
              <a:t>Legend</a:t>
            </a:r>
          </a:p>
        </p:txBody>
      </p:sp>
      <p:sp>
        <p:nvSpPr>
          <p:cNvPr id="28" name="OTLSHAPE_T_09290563143f46f7bfd78d7e7784e98c_Shape">
            <a:extLst>
              <a:ext uri="{FF2B5EF4-FFF2-40B4-BE49-F238E27FC236}">
                <a16:creationId xmlns:a16="http://schemas.microsoft.com/office/drawing/2014/main" id="{9B3699AA-5444-475E-B566-6CF747B4EBC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06250" y="3640363"/>
            <a:ext cx="597007" cy="21484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78BE3C">
              <a:lumMod val="20000"/>
              <a:lumOff val="80000"/>
            </a:srgbClr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Franklin Gothic Medium Cond"/>
                <a:ea typeface="+mn-ea"/>
                <a:cs typeface="+mn-cs"/>
              </a:rPr>
              <a:t>QE Lead</a:t>
            </a:r>
          </a:p>
        </p:txBody>
      </p:sp>
      <p:sp>
        <p:nvSpPr>
          <p:cNvPr id="29" name="OTLSHAPE_T_09290563143f46f7bfd78d7e7784e98c_Shape">
            <a:extLst>
              <a:ext uri="{FF2B5EF4-FFF2-40B4-BE49-F238E27FC236}">
                <a16:creationId xmlns:a16="http://schemas.microsoft.com/office/drawing/2014/main" id="{16B5A3FE-7ED5-4506-A561-1FFFCA8177E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639137" y="1814849"/>
            <a:ext cx="2540331" cy="113512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78BE3C">
              <a:lumMod val="20000"/>
              <a:lumOff val="80000"/>
            </a:srgbClr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ART 2 SAFe ~ 4 weeks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53565A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Test Management tool training/ documentation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QE reporting process/tools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0" cap="none" spc="0" normalizeH="0" baseline="0" noProof="0" dirty="0">
              <a:ln>
                <a:noFill/>
              </a:ln>
              <a:solidFill>
                <a:srgbClr val="53565A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0" name="OTLSHAPE_T_09290563143f46f7bfd78d7e7784e98c_Shape">
            <a:extLst>
              <a:ext uri="{FF2B5EF4-FFF2-40B4-BE49-F238E27FC236}">
                <a16:creationId xmlns:a16="http://schemas.microsoft.com/office/drawing/2014/main" id="{7C0891B3-A171-4CCC-ADF9-5FD9AFA22E3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05016" y="1811889"/>
            <a:ext cx="2404896" cy="118924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78BE3C">
              <a:lumMod val="20000"/>
              <a:lumOff val="80000"/>
            </a:srgbClr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Medium Cond"/>
                <a:ea typeface="+mn-ea"/>
                <a:cs typeface="+mn-cs"/>
              </a:rPr>
              <a:t>ART 2 SAFe ~ 4 weeks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Traceability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Test case and defect standardization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Test prioritization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Test Case Maintenance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          Test Management tool use</a:t>
            </a:r>
            <a:r>
              <a:rPr kumimoji="0" 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/>
                <a:ea typeface="+mn-ea"/>
                <a:cs typeface="+mn-cs"/>
              </a:rPr>
              <a:t>	</a:t>
            </a:r>
            <a:endParaRPr kumimoji="0" lang="en-US" sz="675" b="0" i="0" u="none" strike="noStrike" kern="0" cap="none" spc="0" normalizeH="0" baseline="0" noProof="0" dirty="0">
              <a:ln>
                <a:noFill/>
              </a:ln>
              <a:solidFill>
                <a:srgbClr val="53565A">
                  <a:lumMod val="75000"/>
                </a:srgbClr>
              </a:solidFill>
              <a:effectLst/>
              <a:highlight>
                <a:srgbClr val="FFFF00"/>
              </a:highlight>
              <a:uLnTx/>
              <a:uFillTx/>
              <a:latin typeface="Franklin Gothic Medium Cond"/>
              <a:ea typeface="+mn-ea"/>
              <a:cs typeface="+mn-cs"/>
            </a:endParaRPr>
          </a:p>
        </p:txBody>
      </p:sp>
      <p:sp>
        <p:nvSpPr>
          <p:cNvPr id="31" name="Left-Right Arrow 58">
            <a:extLst>
              <a:ext uri="{FF2B5EF4-FFF2-40B4-BE49-F238E27FC236}">
                <a16:creationId xmlns:a16="http://schemas.microsoft.com/office/drawing/2014/main" id="{5BD2260A-0C1F-4B00-A6FB-686EBF0FD8CD}"/>
              </a:ext>
            </a:extLst>
          </p:cNvPr>
          <p:cNvSpPr/>
          <p:nvPr/>
        </p:nvSpPr>
        <p:spPr>
          <a:xfrm>
            <a:off x="919677" y="4532573"/>
            <a:ext cx="7444886" cy="487899"/>
          </a:xfrm>
          <a:prstGeom prst="leftRightArrow">
            <a:avLst/>
          </a:prstGeom>
          <a:solidFill>
            <a:srgbClr val="78BE3C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DD9B1-963E-4656-8DE6-FAE9C22D0EE2}"/>
              </a:ext>
            </a:extLst>
          </p:cNvPr>
          <p:cNvSpPr txBox="1"/>
          <p:nvPr/>
        </p:nvSpPr>
        <p:spPr>
          <a:xfrm>
            <a:off x="1466412" y="4601823"/>
            <a:ext cx="6231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53565A"/>
                </a:solidFill>
                <a:latin typeface="Franklin Gothic Book"/>
              </a:rPr>
              <a:t>On-going governance, training, retrospectives, collection of test metrics</a:t>
            </a:r>
          </a:p>
        </p:txBody>
      </p:sp>
      <p:sp>
        <p:nvSpPr>
          <p:cNvPr id="33" name="OTLSHAPE_T_09290563143f46f7bfd78d7e7784e98c_Shape">
            <a:extLst>
              <a:ext uri="{FF2B5EF4-FFF2-40B4-BE49-F238E27FC236}">
                <a16:creationId xmlns:a16="http://schemas.microsoft.com/office/drawing/2014/main" id="{E72A2008-E921-4836-B485-3A65F52560ED}"/>
              </a:ext>
            </a:extLst>
          </p:cNvPr>
          <p:cNvSpPr/>
          <p:nvPr/>
        </p:nvSpPr>
        <p:spPr>
          <a:xfrm>
            <a:off x="6687447" y="3944226"/>
            <a:ext cx="615810" cy="253154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rtlCol="0" anchor="ctr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Franklin Gothic Book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sz="525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Medium Cond"/>
                <a:ea typeface="Calibri" panose="020F0502020204030204" pitchFamily="34" charset="0"/>
                <a:cs typeface="Times New Roman" panose="02020603050405020304" pitchFamily="18" charset="0"/>
              </a:rPr>
              <a:t>Automation Architect</a:t>
            </a:r>
            <a:endParaRPr kumimoji="0" lang="en-US" sz="450" b="0" i="0" u="none" strike="noStrike" kern="0" cap="none" spc="0" normalizeH="0" baseline="0" noProof="0" dirty="0">
              <a:ln>
                <a:noFill/>
              </a:ln>
              <a:solidFill>
                <a:srgbClr val="53565A">
                  <a:lumMod val="75000"/>
                </a:srgbClr>
              </a:solidFill>
              <a:effectLst/>
              <a:uLnTx/>
              <a:uFillTx/>
              <a:latin typeface="Franklin Gothic Medium Cond"/>
              <a:ea typeface="+mn-ea"/>
              <a:cs typeface="+mn-cs"/>
            </a:endParaRPr>
          </a:p>
        </p:txBody>
      </p:sp>
      <p:sp>
        <p:nvSpPr>
          <p:cNvPr id="34" name="OTLSHAPE_T_09290563143f46f7bfd78d7e7784e98c_Shape">
            <a:extLst>
              <a:ext uri="{FF2B5EF4-FFF2-40B4-BE49-F238E27FC236}">
                <a16:creationId xmlns:a16="http://schemas.microsoft.com/office/drawing/2014/main" id="{6551292C-8C28-4575-A15D-DDCCF9AD660A}"/>
              </a:ext>
            </a:extLst>
          </p:cNvPr>
          <p:cNvSpPr/>
          <p:nvPr/>
        </p:nvSpPr>
        <p:spPr>
          <a:xfrm>
            <a:off x="1036092" y="3107170"/>
            <a:ext cx="2404896" cy="109021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ART 2 SAFe ~ 4 weeks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53565A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Automation Tool ecosystem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Automation Traceability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Automation estimation/tracking/maintenance</a:t>
            </a:r>
          </a:p>
        </p:txBody>
      </p:sp>
      <p:sp>
        <p:nvSpPr>
          <p:cNvPr id="35" name="OTLSHAPE_T_09290563143f46f7bfd78d7e7784e98c_Shape">
            <a:extLst>
              <a:ext uri="{FF2B5EF4-FFF2-40B4-BE49-F238E27FC236}">
                <a16:creationId xmlns:a16="http://schemas.microsoft.com/office/drawing/2014/main" id="{CE078927-D3E2-406E-8175-56DF638FD916}"/>
              </a:ext>
            </a:extLst>
          </p:cNvPr>
          <p:cNvSpPr/>
          <p:nvPr/>
        </p:nvSpPr>
        <p:spPr>
          <a:xfrm>
            <a:off x="3565705" y="3107170"/>
            <a:ext cx="2540330" cy="1071635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ART 2 SAFe ~ 4 weeks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Automation deployment integration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Automation process to identify test failure vs application failure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Code quality/standards/reviews</a:t>
            </a:r>
          </a:p>
        </p:txBody>
      </p:sp>
    </p:spTree>
    <p:extLst>
      <p:ext uri="{BB962C8B-B14F-4D97-AF65-F5344CB8AC3E}">
        <p14:creationId xmlns:p14="http://schemas.microsoft.com/office/powerpoint/2010/main" val="340727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772" y="98721"/>
            <a:ext cx="7973645" cy="371314"/>
          </a:xfrm>
        </p:spPr>
        <p:txBody>
          <a:bodyPr>
            <a:noAutofit/>
          </a:bodyPr>
          <a:lstStyle/>
          <a:p>
            <a:r>
              <a:rPr lang="en-US" sz="2200" dirty="0"/>
              <a:t>Progress Updates on Reaching Level 3 Maturity by 12.31.19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09A8B02-319D-4D0E-8A33-167115E60F22}"/>
              </a:ext>
            </a:extLst>
          </p:cNvPr>
          <p:cNvSpPr txBox="1">
            <a:spLocks/>
          </p:cNvSpPr>
          <p:nvPr/>
        </p:nvSpPr>
        <p:spPr>
          <a:xfrm>
            <a:off x="4068660" y="4871185"/>
            <a:ext cx="4261608" cy="850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dirty="0">
                <a:latin typeface="+mn-lt"/>
              </a:rPr>
              <a:t>Legend</a:t>
            </a:r>
          </a:p>
          <a:p>
            <a:pPr lvl="1"/>
            <a:r>
              <a:rPr lang="en-US" sz="1200" b="1" dirty="0">
                <a:solidFill>
                  <a:srgbClr val="92D050"/>
                </a:solidFill>
                <a:latin typeface="+mn-lt"/>
              </a:rPr>
              <a:t>GREEN</a:t>
            </a:r>
            <a:r>
              <a:rPr lang="en-US" sz="1200" b="1" dirty="0">
                <a:latin typeface="+mn-lt"/>
              </a:rPr>
              <a:t> – </a:t>
            </a:r>
            <a:r>
              <a:rPr lang="en-US" sz="1200" dirty="0">
                <a:latin typeface="+mn-lt"/>
              </a:rPr>
              <a:t>Ability to get to Maturity level 3 by EOY</a:t>
            </a:r>
          </a:p>
          <a:p>
            <a:pPr lvl="1"/>
            <a:r>
              <a:rPr lang="en-US" sz="1200" b="1" dirty="0">
                <a:solidFill>
                  <a:srgbClr val="FFC000"/>
                </a:solidFill>
                <a:latin typeface="+mn-lt"/>
              </a:rPr>
              <a:t>YELLOW</a:t>
            </a:r>
            <a:r>
              <a:rPr lang="en-US" sz="1200" dirty="0">
                <a:latin typeface="+mn-lt"/>
              </a:rPr>
              <a:t> – May not reach Maturity level 3 by EOY</a:t>
            </a:r>
            <a:endParaRPr lang="en-US" sz="2100" dirty="0">
              <a:latin typeface="+mn-lt"/>
            </a:endParaRPr>
          </a:p>
          <a:p>
            <a:pPr marL="457200" lvl="1" indent="0">
              <a:buNone/>
            </a:pPr>
            <a:endParaRPr lang="en-US" sz="1800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55D75A9-A031-4326-89EB-54D36B7F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85506"/>
              </p:ext>
            </p:extLst>
          </p:nvPr>
        </p:nvGraphicFramePr>
        <p:xfrm>
          <a:off x="425772" y="1044968"/>
          <a:ext cx="3248605" cy="504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07">
                  <a:extLst>
                    <a:ext uri="{9D8B030D-6E8A-4147-A177-3AD203B41FA5}">
                      <a16:colId xmlns:a16="http://schemas.microsoft.com/office/drawing/2014/main" val="470634943"/>
                    </a:ext>
                  </a:extLst>
                </a:gridCol>
                <a:gridCol w="1194698">
                  <a:extLst>
                    <a:ext uri="{9D8B030D-6E8A-4147-A177-3AD203B41FA5}">
                      <a16:colId xmlns:a16="http://schemas.microsoft.com/office/drawing/2014/main" val="3908215395"/>
                    </a:ext>
                  </a:extLst>
                </a:gridCol>
              </a:tblGrid>
              <a:tr h="57993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Team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Level 3 By 12/31/19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38520"/>
                  </a:ext>
                </a:extLst>
              </a:tr>
              <a:tr h="3301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ART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16247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E&amp;B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58765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Sales Platform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6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Directory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45229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Marketplace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97864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ESS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47015"/>
                  </a:ext>
                </a:extLst>
              </a:tr>
              <a:tr h="339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 2 – PI2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84208"/>
                  </a:ext>
                </a:extLst>
              </a:tr>
              <a:tr h="579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Member Management Online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242198"/>
                  </a:ext>
                </a:extLst>
              </a:tr>
              <a:tr h="579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Member Management Batch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1826"/>
                  </a:ext>
                </a:extLst>
              </a:tr>
              <a:tr h="358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Provider Management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87172"/>
                  </a:ext>
                </a:extLst>
              </a:tr>
              <a:tr h="45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Provider Experience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5372"/>
                  </a:ext>
                </a:extLst>
              </a:tr>
            </a:tbl>
          </a:graphicData>
        </a:graphic>
      </p:graphicFrame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44E4D038-4DE2-4530-BC2F-FCEB4B785B73}"/>
              </a:ext>
            </a:extLst>
          </p:cNvPr>
          <p:cNvSpPr txBox="1">
            <a:spLocks/>
          </p:cNvSpPr>
          <p:nvPr/>
        </p:nvSpPr>
        <p:spPr>
          <a:xfrm>
            <a:off x="4068660" y="1041313"/>
            <a:ext cx="4768123" cy="3111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Challenges:</a:t>
            </a:r>
          </a:p>
          <a:p>
            <a:r>
              <a:rPr lang="en-US" sz="2000" dirty="0"/>
              <a:t>Staffing</a:t>
            </a:r>
          </a:p>
          <a:p>
            <a:pPr lvl="1"/>
            <a:r>
              <a:rPr lang="en-US" sz="1600" dirty="0"/>
              <a:t>Resource/Capacity (QE/Automation)</a:t>
            </a:r>
          </a:p>
          <a:p>
            <a:pPr lvl="1"/>
            <a:r>
              <a:rPr lang="en-US" sz="1600" dirty="0"/>
              <a:t>Dual role responsibilities</a:t>
            </a:r>
          </a:p>
          <a:p>
            <a:pPr lvl="1"/>
            <a:r>
              <a:rPr lang="en-US" sz="1600" dirty="0"/>
              <a:t>Consistency practicing and adopting best practices and including it as part of sprint estimations (touch base meetings) </a:t>
            </a:r>
          </a:p>
          <a:p>
            <a:r>
              <a:rPr lang="en-US" sz="2000" dirty="0"/>
              <a:t>Other</a:t>
            </a:r>
          </a:p>
          <a:p>
            <a:pPr lvl="1"/>
            <a:r>
              <a:rPr lang="en-US" sz="1600" dirty="0"/>
              <a:t>Increased application ownershi</a:t>
            </a:r>
            <a:r>
              <a:rPr lang="en-US" sz="1800" dirty="0"/>
              <a:t>p </a:t>
            </a:r>
          </a:p>
          <a:p>
            <a:pPr lvl="1"/>
            <a:r>
              <a:rPr lang="en-US" sz="1600" dirty="0"/>
              <a:t>Data/Environment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4180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10.18.19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000259"/>
              </p:ext>
            </p:extLst>
          </p:nvPr>
        </p:nvGraphicFramePr>
        <p:xfrm>
          <a:off x="423688" y="838697"/>
          <a:ext cx="8552576" cy="5757667"/>
        </p:xfrm>
        <a:graphic>
          <a:graphicData uri="http://schemas.openxmlformats.org/drawingml/2006/table">
            <a:tbl>
              <a:tblPr firstRow="1" firstCol="1" bandRow="1"/>
              <a:tblGrid>
                <a:gridCol w="1177389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949219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096978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92903">
                  <a:extLst>
                    <a:ext uri="{9D8B030D-6E8A-4147-A177-3AD203B41FA5}">
                      <a16:colId xmlns:a16="http://schemas.microsoft.com/office/drawing/2014/main" val="1753958625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3142998435"/>
                    </a:ext>
                  </a:extLst>
                </a:gridCol>
                <a:gridCol w="939611">
                  <a:extLst>
                    <a:ext uri="{9D8B030D-6E8A-4147-A177-3AD203B41FA5}">
                      <a16:colId xmlns:a16="http://schemas.microsoft.com/office/drawing/2014/main" val="3049559977"/>
                    </a:ext>
                  </a:extLst>
                </a:gridCol>
              </a:tblGrid>
              <a:tr h="11494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Received Positive Recognition for Making the Change?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89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90228"/>
                  </a:ext>
                </a:extLst>
              </a:tr>
              <a:tr h="180435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1 Teams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03985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Enrollment &amp; Billing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11230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Sales Platform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9427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Directory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0998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Marketplace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69708"/>
                  </a:ext>
                </a:extLst>
              </a:tr>
              <a:tr h="3925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Test Planning and Traceability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(Process)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13430"/>
                  </a:ext>
                </a:extLst>
              </a:tr>
              <a:tr h="238352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PI2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238352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GMM--Online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Review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GMM--Batch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Review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(Process/Resource)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Management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Experience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Traceability.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37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10.18.19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177802"/>
              </p:ext>
            </p:extLst>
          </p:nvPr>
        </p:nvGraphicFramePr>
        <p:xfrm>
          <a:off x="423688" y="838697"/>
          <a:ext cx="8552577" cy="5206130"/>
        </p:xfrm>
        <a:graphic>
          <a:graphicData uri="http://schemas.openxmlformats.org/drawingml/2006/table">
            <a:tbl>
              <a:tblPr firstRow="1" firstCol="1" bandRow="1"/>
              <a:tblGrid>
                <a:gridCol w="1177389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949219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096978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434519">
                  <a:extLst>
                    <a:ext uri="{9D8B030D-6E8A-4147-A177-3AD203B41FA5}">
                      <a16:colId xmlns:a16="http://schemas.microsoft.com/office/drawing/2014/main" val="3903361645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1665990485"/>
                    </a:ext>
                  </a:extLst>
                </a:gridCol>
              </a:tblGrid>
              <a:tr h="12630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Received Positive Recognition for Making the Change?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55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64331"/>
                  </a:ext>
                </a:extLst>
              </a:tr>
              <a:tr h="243281">
                <a:tc gridSpan="7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PI3  -- Ongoing Coaching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238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EIVR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EBD &amp; EP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 Planning, Defects, and Traceability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 Management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Creating Defects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(Process)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Tool Evaluation in Progress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Group Billing Management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Review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(Process/Resource)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58427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Onboarding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Onboarding New Resource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5355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CRM Growth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Onboarding New Resource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9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038A-5EE2-4BFB-A5E2-0A5FDADE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19" y="-552261"/>
            <a:ext cx="7973645" cy="1143000"/>
          </a:xfrm>
        </p:spPr>
        <p:txBody>
          <a:bodyPr>
            <a:normAutofit/>
          </a:bodyPr>
          <a:lstStyle/>
          <a:p>
            <a:r>
              <a:rPr lang="en-US" sz="2400" dirty="0"/>
              <a:t>Key Accomplishments and Activities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107A5B-63ED-4488-A33B-FAE050A3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42" y="775037"/>
            <a:ext cx="7418628" cy="3758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Capabilities: Standards / Methodology /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15A7B-AD0A-49BD-807C-956C4EE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99894"/>
            <a:ext cx="2133600" cy="365125"/>
          </a:xfrm>
        </p:spPr>
        <p:txBody>
          <a:bodyPr/>
          <a:lstStyle/>
          <a:p>
            <a:fld id="{6458E574-3466-AB4B-829E-8E1A936BDA3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E9EB9-478F-49C0-A350-78595E1BA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96456"/>
              </p:ext>
            </p:extLst>
          </p:nvPr>
        </p:nvGraphicFramePr>
        <p:xfrm>
          <a:off x="610192" y="1420584"/>
          <a:ext cx="8255901" cy="488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64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 KEY ACCOMPLISHMENTS – since 9/30</a:t>
                      </a:r>
                      <a:endParaRPr lang="en-US" sz="16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669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PI3 - ART2 – Phase I 100% / Phase II 80% 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Phase I – testing basics; process, tools, traceability, automation framework.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Starting Phase II  – metrics/reporting, code quality standards, automation design.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ART1 &amp; ART2 – Ongoing Check-ins after Coaching Completed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Phase I – testing basics; process, tools, traceability, automation framework.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Phase II  – metrics/reporting, code quality standards, automation design.</a:t>
                      </a:r>
                    </a:p>
                    <a:p>
                      <a:pPr marL="288925" lvl="0" indent="-288925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Kicked off End-to-End Test Planning with Product Owners &amp; Managers</a:t>
                      </a:r>
                    </a:p>
                    <a:p>
                      <a:pPr marL="288925" marR="0" lvl="0" indent="-2889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 baseline state for App Quality and SBDF teams</a:t>
                      </a:r>
                    </a:p>
                    <a:p>
                      <a:pPr marL="288925" marR="0" lvl="0" indent="-2889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PI4 Planning &amp; QA Activities</a:t>
                      </a:r>
                    </a:p>
                    <a:p>
                      <a:pPr marL="288925" lvl="0" indent="-288925" algn="l">
                        <a:buFont typeface="Wingdings" panose="05000000000000000000" pitchFamily="2" charset="2"/>
                        <a:buChar char="q"/>
                      </a:pPr>
                      <a:endParaRPr lang="en-US" sz="2000" b="0" kern="1200" baseline="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504">
                <a:tc>
                  <a:txBody>
                    <a:bodyPr/>
                    <a:lstStyle/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endParaRPr lang="en-US" sz="1600" b="0" kern="1200" baseline="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10E488D-A751-4D44-8B27-AF8A858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5548" y="649410"/>
            <a:ext cx="604994" cy="6049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3FF91B-EF1B-BE46-AE34-9C9427BA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35572"/>
              </p:ext>
            </p:extLst>
          </p:nvPr>
        </p:nvGraphicFramePr>
        <p:xfrm>
          <a:off x="610192" y="4454467"/>
          <a:ext cx="8255902" cy="218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147">
                <a:tc>
                  <a:txBody>
                    <a:bodyPr/>
                    <a:lstStyle/>
                    <a:p>
                      <a:r>
                        <a:rPr lang="en-US" sz="1600" baseline="0" noProof="0" dirty="0"/>
                        <a:t>KEY PLANNED ACTIVITIES – 30 Day Outlook</a:t>
                      </a:r>
                      <a:endParaRPr lang="en-US" sz="1600" noProof="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179"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300"/>
                        </a:spcBef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Ongoing Check-In Meetings with ART1 &amp; ART2 Teams to ensure process adherence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 plan to ramp up 2020 SBDF teams on process/standards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 Business Tester Resource Assessments for all remaining business teams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 for PI5 QA Innovation Day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64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elta D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ta Dental" id="{6939F521-11CC-405F-BC87-CC938917695C}" vid="{049393B3-DA4A-401A-B2CE-2B93B1D962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aaeb7eb-ec06-40e6-b290-d5f859fdba14">ZXHF522UW3CW-79-36</_dlc_DocId>
    <_dlc_DocIdUrl xmlns="eaaeb7eb-ec06-40e6-b290-d5f859fdba14">
      <Url>http://itportal/sites/epmo/sdlc/_layouts/DocIdRedir.aspx?ID=ZXHF522UW3CW-79-36</Url>
      <Description>ZXHF522UW3CW-79-36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2F3951033D84796F5F1A5D77E9A65" ma:contentTypeVersion="0" ma:contentTypeDescription="Create a new document." ma:contentTypeScope="" ma:versionID="dc4c6fa0c187bb6c48c111be08c3c1f3">
  <xsd:schema xmlns:xsd="http://www.w3.org/2001/XMLSchema" xmlns:xs="http://www.w3.org/2001/XMLSchema" xmlns:p="http://schemas.microsoft.com/office/2006/metadata/properties" xmlns:ns2="eaaeb7eb-ec06-40e6-b290-d5f859fdba14" targetNamespace="http://schemas.microsoft.com/office/2006/metadata/properties" ma:root="true" ma:fieldsID="56aa084c5de6daecdd9445cc70521360" ns2:_="">
    <xsd:import namespace="eaaeb7eb-ec06-40e6-b290-d5f859fdba1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eb7eb-ec06-40e6-b290-d5f859fdba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B4CF60-C0DC-4692-912B-881AF8D8CFF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aaeb7eb-ec06-40e6-b290-d5f859fdba1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D0610C1-7AB7-494F-B8CB-5D77A753C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eb7eb-ec06-40e6-b290-d5f859fdb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31720</TotalTime>
  <Words>3208</Words>
  <Application>Microsoft Office PowerPoint</Application>
  <PresentationFormat>On-screen Show (4:3)</PresentationFormat>
  <Paragraphs>844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Adobe Clean</vt:lpstr>
      <vt:lpstr>Arial</vt:lpstr>
      <vt:lpstr>Arial Narrow</vt:lpstr>
      <vt:lpstr>Calibri</vt:lpstr>
      <vt:lpstr>Calibri Light</vt:lpstr>
      <vt:lpstr>Franklin Gothic Book</vt:lpstr>
      <vt:lpstr>Franklin Gothic Medium Cond</vt:lpstr>
      <vt:lpstr>Symbol</vt:lpstr>
      <vt:lpstr>Times New Roman</vt:lpstr>
      <vt:lpstr>Trebuchet MS</vt:lpstr>
      <vt:lpstr>Wingdings</vt:lpstr>
      <vt:lpstr>Wingdings 2</vt:lpstr>
      <vt:lpstr>Delta Dental</vt:lpstr>
      <vt:lpstr>QA Foundational Improvements – Phase III Steering Committee Update</vt:lpstr>
      <vt:lpstr>Agenda</vt:lpstr>
      <vt:lpstr>Initiative Charter, Key Capabilities &amp; Outcomes</vt:lpstr>
      <vt:lpstr>Program Roadmap</vt:lpstr>
      <vt:lpstr>Player/Coach High Level Rollout Plan – PI3</vt:lpstr>
      <vt:lpstr>Progress Updates on Reaching Level 3 Maturity by 12.31.19</vt:lpstr>
      <vt:lpstr>Change Management Progress Assessment as of 10.18.19</vt:lpstr>
      <vt:lpstr>Change Management Progress Assessment as of 10.18.19</vt:lpstr>
      <vt:lpstr>Key Accomplishments and Activities</vt:lpstr>
      <vt:lpstr>Key Accomplishments and Activities</vt:lpstr>
      <vt:lpstr>PowerPoint Presentation</vt:lpstr>
      <vt:lpstr>Initiative Health Assessment </vt:lpstr>
      <vt:lpstr>Key Issues &amp; Risks</vt:lpstr>
      <vt:lpstr>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QA Improvements Change Management Plan</vt:lpstr>
      <vt:lpstr>Communication Plan --Executives</vt:lpstr>
      <vt:lpstr>Communication Plan—Managers/Supervisors &amp; SAFe Leadership</vt:lpstr>
      <vt:lpstr>Communication Plan--Employees</vt:lpstr>
      <vt:lpstr>Appendix Resource Funding</vt:lpstr>
      <vt:lpstr>Appendix Questionnaire Sample</vt:lpstr>
      <vt:lpstr>Appendix ART2 Automation Assessment</vt:lpstr>
      <vt:lpstr>Appendix Tester Coverage Summary</vt:lpstr>
      <vt:lpstr>Phase II – Rollout Status</vt:lpstr>
      <vt:lpstr>Phase III – Capability Rollout Status</vt:lpstr>
      <vt:lpstr>Appendix Core Working Group Members</vt:lpstr>
      <vt:lpstr>Appendix Task Teams</vt:lpstr>
    </vt:vector>
  </TitlesOfParts>
  <Company>Delta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EPMO Steering Committee Presentation Template</dc:title>
  <dc:creator>MPollock@delta.org</dc:creator>
  <cp:lastModifiedBy>Paul Benda</cp:lastModifiedBy>
  <cp:revision>1090</cp:revision>
  <cp:lastPrinted>2018-02-24T17:24:22Z</cp:lastPrinted>
  <dcterms:created xsi:type="dcterms:W3CDTF">2018-09-09T18:35:31Z</dcterms:created>
  <dcterms:modified xsi:type="dcterms:W3CDTF">2019-10-20T20:07:33Z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0x0101002172F3951033D84796F5F1A5D77E9A65</vt:lpwstr>
  </property>
  <property fmtid="{D5CDD505-2E9C-101B-9397-08002B2CF9AE}" pid="3" name="_dlc_DocIdItemGuid">
    <vt:lpwstr>2f38008d-8e17-429f-bce8-bd94265bb81f</vt:lpwstr>
  </property>
</Properties>
</file>