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56" r:id="rId5"/>
  </p:sldMasterIdLst>
  <p:notesMasterIdLst>
    <p:notesMasterId r:id="rId23"/>
  </p:notesMasterIdLst>
  <p:sldIdLst>
    <p:sldId id="256" r:id="rId6"/>
    <p:sldId id="1110" r:id="rId7"/>
    <p:sldId id="402" r:id="rId8"/>
    <p:sldId id="1105" r:id="rId9"/>
    <p:sldId id="1104" r:id="rId10"/>
    <p:sldId id="1113" r:id="rId11"/>
    <p:sldId id="272" r:id="rId12"/>
    <p:sldId id="350" r:id="rId13"/>
    <p:sldId id="348" r:id="rId14"/>
    <p:sldId id="384" r:id="rId15"/>
    <p:sldId id="365" r:id="rId16"/>
    <p:sldId id="337" r:id="rId17"/>
    <p:sldId id="303" r:id="rId18"/>
    <p:sldId id="1111" r:id="rId19"/>
    <p:sldId id="1112" r:id="rId20"/>
    <p:sldId id="1108" r:id="rId21"/>
    <p:sldId id="1109" r:id="rId22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8B9"/>
    <a:srgbClr val="0E9614"/>
    <a:srgbClr val="52EC4A"/>
    <a:srgbClr val="13CF1C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2B9A5-5BA8-4C01-9866-685B2FE66956}" v="6" dt="2019-10-29T18:35:36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54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816" y="9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Roske" userId="6fd5998b-9963-4408-969e-1e076cc396a2" providerId="ADAL" clId="{2862B9A5-5BA8-4C01-9866-685B2FE66956}"/>
    <pc:docChg chg="undo custSel addSld delSld modSld">
      <pc:chgData name="Bill Roske" userId="6fd5998b-9963-4408-969e-1e076cc396a2" providerId="ADAL" clId="{2862B9A5-5BA8-4C01-9866-685B2FE66956}" dt="2019-10-29T18:38:47.706" v="288" actId="13926"/>
      <pc:docMkLst>
        <pc:docMk/>
      </pc:docMkLst>
      <pc:sldChg chg="modSp">
        <pc:chgData name="Bill Roske" userId="6fd5998b-9963-4408-969e-1e076cc396a2" providerId="ADAL" clId="{2862B9A5-5BA8-4C01-9866-685B2FE66956}" dt="2019-10-29T18:35:36.260" v="98"/>
        <pc:sldMkLst>
          <pc:docMk/>
          <pc:sldMk cId="3547465966" sldId="1108"/>
        </pc:sldMkLst>
        <pc:graphicFrameChg chg="mod modGraphic">
          <ac:chgData name="Bill Roske" userId="6fd5998b-9963-4408-969e-1e076cc396a2" providerId="ADAL" clId="{2862B9A5-5BA8-4C01-9866-685B2FE66956}" dt="2019-10-29T18:35:36.260" v="98"/>
          <ac:graphicFrameMkLst>
            <pc:docMk/>
            <pc:sldMk cId="3547465966" sldId="1108"/>
            <ac:graphicFrameMk id="7" creationId="{88C1E758-64C1-4866-8113-84C8B3EDE267}"/>
          </ac:graphicFrameMkLst>
        </pc:graphicFrameChg>
      </pc:sldChg>
      <pc:sldChg chg="modSp">
        <pc:chgData name="Bill Roske" userId="6fd5998b-9963-4408-969e-1e076cc396a2" providerId="ADAL" clId="{2862B9A5-5BA8-4C01-9866-685B2FE66956}" dt="2019-10-29T18:38:47.706" v="288" actId="13926"/>
        <pc:sldMkLst>
          <pc:docMk/>
          <pc:sldMk cId="1941904584" sldId="1109"/>
        </pc:sldMkLst>
        <pc:graphicFrameChg chg="modGraphic">
          <ac:chgData name="Bill Roske" userId="6fd5998b-9963-4408-969e-1e076cc396a2" providerId="ADAL" clId="{2862B9A5-5BA8-4C01-9866-685B2FE66956}" dt="2019-10-29T18:38:47.706" v="288" actId="13926"/>
          <ac:graphicFrameMkLst>
            <pc:docMk/>
            <pc:sldMk cId="1941904584" sldId="1109"/>
            <ac:graphicFrameMk id="7" creationId="{88C1E758-64C1-4866-8113-84C8B3EDE267}"/>
          </ac:graphicFrameMkLst>
        </pc:graphicFrameChg>
      </pc:sldChg>
      <pc:sldChg chg="addSp delSp add del">
        <pc:chgData name="Bill Roske" userId="6fd5998b-9963-4408-969e-1e076cc396a2" providerId="ADAL" clId="{2862B9A5-5BA8-4C01-9866-685B2FE66956}" dt="2019-10-29T18:35:26.241" v="96"/>
        <pc:sldMkLst>
          <pc:docMk/>
          <pc:sldMk cId="3222227271" sldId="1114"/>
        </pc:sldMkLst>
        <pc:spChg chg="add del">
          <ac:chgData name="Bill Roske" userId="6fd5998b-9963-4408-969e-1e076cc396a2" providerId="ADAL" clId="{2862B9A5-5BA8-4C01-9866-685B2FE66956}" dt="2019-10-29T18:35:25.604" v="95"/>
          <ac:spMkLst>
            <pc:docMk/>
            <pc:sldMk cId="3222227271" sldId="1114"/>
            <ac:spMk id="5" creationId="{0EEFCAD1-6AAD-4190-BB42-2735E1757AC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19E19-A8A0-4394-A911-810CC5D80F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2B45F-A6CE-46B5-9E4D-AA8E0E972C61}">
      <dgm:prSet/>
      <dgm:spPr/>
      <dgm:t>
        <a:bodyPr/>
        <a:lstStyle/>
        <a:p>
          <a:r>
            <a:rPr lang="en-US"/>
            <a:t>Define and implement the community of practice enabling transformation of culture and mindset through process, people and technology</a:t>
          </a:r>
        </a:p>
      </dgm:t>
    </dgm:pt>
    <dgm:pt modelId="{D1A0DBDC-6719-47B7-8D9C-5F3F2B2FCFCF}" type="parTrans" cxnId="{C1969236-397A-4D87-BCAD-CBEAB9227322}">
      <dgm:prSet/>
      <dgm:spPr/>
      <dgm:t>
        <a:bodyPr/>
        <a:lstStyle/>
        <a:p>
          <a:endParaRPr lang="en-US"/>
        </a:p>
      </dgm:t>
    </dgm:pt>
    <dgm:pt modelId="{E75193A7-B4AF-4097-8B74-122EF454B95B}" type="sibTrans" cxnId="{C1969236-397A-4D87-BCAD-CBEAB9227322}">
      <dgm:prSet/>
      <dgm:spPr/>
      <dgm:t>
        <a:bodyPr/>
        <a:lstStyle/>
        <a:p>
          <a:endParaRPr lang="en-US"/>
        </a:p>
      </dgm:t>
    </dgm:pt>
    <dgm:pt modelId="{B37039ED-DE42-4667-8DC5-252F380193AC}">
      <dgm:prSet/>
      <dgm:spPr/>
      <dgm:t>
        <a:bodyPr/>
        <a:lstStyle/>
        <a:p>
          <a:r>
            <a:rPr lang="en-US"/>
            <a:t>Establish standards and best practices across the organization to meet quality goals</a:t>
          </a:r>
        </a:p>
      </dgm:t>
    </dgm:pt>
    <dgm:pt modelId="{C411B630-189B-4B81-93EC-A9CE09EEB469}" type="parTrans" cxnId="{DD41D802-D867-4C7B-9D2F-8DBC9C2B0119}">
      <dgm:prSet/>
      <dgm:spPr/>
      <dgm:t>
        <a:bodyPr/>
        <a:lstStyle/>
        <a:p>
          <a:endParaRPr lang="en-US"/>
        </a:p>
      </dgm:t>
    </dgm:pt>
    <dgm:pt modelId="{3FE5210F-D18D-48F8-9113-99AF4BC0F6E5}" type="sibTrans" cxnId="{DD41D802-D867-4C7B-9D2F-8DBC9C2B0119}">
      <dgm:prSet/>
      <dgm:spPr/>
      <dgm:t>
        <a:bodyPr/>
        <a:lstStyle/>
        <a:p>
          <a:endParaRPr lang="en-US"/>
        </a:p>
      </dgm:t>
    </dgm:pt>
    <dgm:pt modelId="{BEC0CCB3-31C6-4B84-9E4D-4167BF8E00EA}">
      <dgm:prSet/>
      <dgm:spPr/>
      <dgm:t>
        <a:bodyPr/>
        <a:lstStyle/>
        <a:p>
          <a:r>
            <a:rPr lang="en-US"/>
            <a:t>Centralize and scale automation efforts across the organization</a:t>
          </a:r>
        </a:p>
      </dgm:t>
    </dgm:pt>
    <dgm:pt modelId="{68BC5542-6960-42BC-9897-1766920628B6}" type="parTrans" cxnId="{AC5EE89E-1537-48C0-A3A9-F3FA09234B67}">
      <dgm:prSet/>
      <dgm:spPr/>
      <dgm:t>
        <a:bodyPr/>
        <a:lstStyle/>
        <a:p>
          <a:endParaRPr lang="en-US"/>
        </a:p>
      </dgm:t>
    </dgm:pt>
    <dgm:pt modelId="{4FA79188-7012-47EB-B83C-57A08FBED5CB}" type="sibTrans" cxnId="{AC5EE89E-1537-48C0-A3A9-F3FA09234B67}">
      <dgm:prSet/>
      <dgm:spPr/>
      <dgm:t>
        <a:bodyPr/>
        <a:lstStyle/>
        <a:p>
          <a:endParaRPr lang="en-US"/>
        </a:p>
      </dgm:t>
    </dgm:pt>
    <dgm:pt modelId="{708E3543-4F32-463E-822F-79188118738F}" type="pres">
      <dgm:prSet presAssocID="{83819E19-A8A0-4394-A911-810CC5D80F30}" presName="linear" presStyleCnt="0">
        <dgm:presLayoutVars>
          <dgm:animLvl val="lvl"/>
          <dgm:resizeHandles val="exact"/>
        </dgm:presLayoutVars>
      </dgm:prSet>
      <dgm:spPr/>
    </dgm:pt>
    <dgm:pt modelId="{8C4E9900-F33D-4EE3-822B-C515BA4B4034}" type="pres">
      <dgm:prSet presAssocID="{07F2B45F-A6CE-46B5-9E4D-AA8E0E972C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90273A-E570-44C9-90A5-3BED39B84C5C}" type="pres">
      <dgm:prSet presAssocID="{E75193A7-B4AF-4097-8B74-122EF454B95B}" presName="spacer" presStyleCnt="0"/>
      <dgm:spPr/>
    </dgm:pt>
    <dgm:pt modelId="{CE70A0A6-0919-468F-9694-C59A30E30E78}" type="pres">
      <dgm:prSet presAssocID="{B37039ED-DE42-4667-8DC5-252F380193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2EB689-989A-4002-8224-FAECFAE81884}" type="pres">
      <dgm:prSet presAssocID="{3FE5210F-D18D-48F8-9113-99AF4BC0F6E5}" presName="spacer" presStyleCnt="0"/>
      <dgm:spPr/>
    </dgm:pt>
    <dgm:pt modelId="{42D4D574-ACD7-4422-BE2C-7A253F2C2567}" type="pres">
      <dgm:prSet presAssocID="{BEC0CCB3-31C6-4B84-9E4D-4167BF8E00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41D802-D867-4C7B-9D2F-8DBC9C2B0119}" srcId="{83819E19-A8A0-4394-A911-810CC5D80F30}" destId="{B37039ED-DE42-4667-8DC5-252F380193AC}" srcOrd="1" destOrd="0" parTransId="{C411B630-189B-4B81-93EC-A9CE09EEB469}" sibTransId="{3FE5210F-D18D-48F8-9113-99AF4BC0F6E5}"/>
    <dgm:cxn modelId="{C1969236-397A-4D87-BCAD-CBEAB9227322}" srcId="{83819E19-A8A0-4394-A911-810CC5D80F30}" destId="{07F2B45F-A6CE-46B5-9E4D-AA8E0E972C61}" srcOrd="0" destOrd="0" parTransId="{D1A0DBDC-6719-47B7-8D9C-5F3F2B2FCFCF}" sibTransId="{E75193A7-B4AF-4097-8B74-122EF454B95B}"/>
    <dgm:cxn modelId="{8E42D079-A74E-481D-B881-B33D786B5AA5}" type="presOf" srcId="{83819E19-A8A0-4394-A911-810CC5D80F30}" destId="{708E3543-4F32-463E-822F-79188118738F}" srcOrd="0" destOrd="0" presId="urn:microsoft.com/office/officeart/2005/8/layout/vList2"/>
    <dgm:cxn modelId="{C34BE87C-2851-46DF-BCEA-2170F4463613}" type="presOf" srcId="{B37039ED-DE42-4667-8DC5-252F380193AC}" destId="{CE70A0A6-0919-468F-9694-C59A30E30E78}" srcOrd="0" destOrd="0" presId="urn:microsoft.com/office/officeart/2005/8/layout/vList2"/>
    <dgm:cxn modelId="{AC5EE89E-1537-48C0-A3A9-F3FA09234B67}" srcId="{83819E19-A8A0-4394-A911-810CC5D80F30}" destId="{BEC0CCB3-31C6-4B84-9E4D-4167BF8E00EA}" srcOrd="2" destOrd="0" parTransId="{68BC5542-6960-42BC-9897-1766920628B6}" sibTransId="{4FA79188-7012-47EB-B83C-57A08FBED5CB}"/>
    <dgm:cxn modelId="{63D779D1-7940-41D4-8746-3EF25D72301E}" type="presOf" srcId="{BEC0CCB3-31C6-4B84-9E4D-4167BF8E00EA}" destId="{42D4D574-ACD7-4422-BE2C-7A253F2C2567}" srcOrd="0" destOrd="0" presId="urn:microsoft.com/office/officeart/2005/8/layout/vList2"/>
    <dgm:cxn modelId="{A58D7DF5-34C3-4514-A7F7-B8855E395254}" type="presOf" srcId="{07F2B45F-A6CE-46B5-9E4D-AA8E0E972C61}" destId="{8C4E9900-F33D-4EE3-822B-C515BA4B4034}" srcOrd="0" destOrd="0" presId="urn:microsoft.com/office/officeart/2005/8/layout/vList2"/>
    <dgm:cxn modelId="{F3EDA867-A422-4B41-B92F-1C9C92B59664}" type="presParOf" srcId="{708E3543-4F32-463E-822F-79188118738F}" destId="{8C4E9900-F33D-4EE3-822B-C515BA4B4034}" srcOrd="0" destOrd="0" presId="urn:microsoft.com/office/officeart/2005/8/layout/vList2"/>
    <dgm:cxn modelId="{C2775A02-C012-46D4-A5FE-985916E2C909}" type="presParOf" srcId="{708E3543-4F32-463E-822F-79188118738F}" destId="{2E90273A-E570-44C9-90A5-3BED39B84C5C}" srcOrd="1" destOrd="0" presId="urn:microsoft.com/office/officeart/2005/8/layout/vList2"/>
    <dgm:cxn modelId="{B6AB7B30-9B0F-41BB-AC1B-23B4495C7902}" type="presParOf" srcId="{708E3543-4F32-463E-822F-79188118738F}" destId="{CE70A0A6-0919-468F-9694-C59A30E30E78}" srcOrd="2" destOrd="0" presId="urn:microsoft.com/office/officeart/2005/8/layout/vList2"/>
    <dgm:cxn modelId="{532E7ABF-D0D5-46EC-AC4D-1408DFECAAD6}" type="presParOf" srcId="{708E3543-4F32-463E-822F-79188118738F}" destId="{6D2EB689-989A-4002-8224-FAECFAE81884}" srcOrd="3" destOrd="0" presId="urn:microsoft.com/office/officeart/2005/8/layout/vList2"/>
    <dgm:cxn modelId="{A730795F-6379-4051-8E02-97F7C2B41CC4}" type="presParOf" srcId="{708E3543-4F32-463E-822F-79188118738F}" destId="{42D4D574-ACD7-4422-BE2C-7A253F2C25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0FB6E-132E-4649-B8F5-5080C76348B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FAF79-41EC-4613-9D84-377496BB7477}">
      <dgm:prSet phldrT="[Text]"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</a:rPr>
            <a:t>Process: 21 recommendations</a:t>
          </a:r>
        </a:p>
      </dgm:t>
    </dgm:pt>
    <dgm:pt modelId="{20EF142E-8E9D-4282-8361-25D235BC4687}" type="parTrans" cxnId="{06475AEE-0535-4C63-867D-4A36168B21A2}">
      <dgm:prSet/>
      <dgm:spPr/>
      <dgm:t>
        <a:bodyPr/>
        <a:lstStyle/>
        <a:p>
          <a:endParaRPr lang="en-US"/>
        </a:p>
      </dgm:t>
    </dgm:pt>
    <dgm:pt modelId="{F1695E45-9047-4971-8EAB-2ED37F0C35CF}" type="sibTrans" cxnId="{06475AEE-0535-4C63-867D-4A36168B21A2}">
      <dgm:prSet/>
      <dgm:spPr/>
      <dgm:t>
        <a:bodyPr/>
        <a:lstStyle/>
        <a:p>
          <a:endParaRPr lang="en-US"/>
        </a:p>
      </dgm:t>
    </dgm:pt>
    <dgm:pt modelId="{396B4B55-E4E2-4EDF-8353-BC7B146EEBC0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Test strategy</a:t>
          </a:r>
        </a:p>
      </dgm:t>
    </dgm:pt>
    <dgm:pt modelId="{31C9799B-002D-48BB-8378-83283B75B2E1}" type="parTrans" cxnId="{790EAD4A-CF82-4F16-9752-B2D6085E36BB}">
      <dgm:prSet/>
      <dgm:spPr/>
      <dgm:t>
        <a:bodyPr/>
        <a:lstStyle/>
        <a:p>
          <a:endParaRPr lang="en-US"/>
        </a:p>
      </dgm:t>
    </dgm:pt>
    <dgm:pt modelId="{8B9ACC9C-9663-4406-93D3-FC5EB49017F6}" type="sibTrans" cxnId="{790EAD4A-CF82-4F16-9752-B2D6085E36BB}">
      <dgm:prSet/>
      <dgm:spPr/>
      <dgm:t>
        <a:bodyPr/>
        <a:lstStyle/>
        <a:p>
          <a:endParaRPr lang="en-US"/>
        </a:p>
      </dgm:t>
    </dgm:pt>
    <dgm:pt modelId="{055B9E01-6131-48CC-BF27-E0F2148F90DF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Traceability</a:t>
          </a:r>
        </a:p>
      </dgm:t>
    </dgm:pt>
    <dgm:pt modelId="{8B6DA80B-DCAA-4B0A-A462-F0D51CF82B56}" type="parTrans" cxnId="{24F221FB-8D22-4A38-A7AF-9BC3E8981726}">
      <dgm:prSet/>
      <dgm:spPr/>
      <dgm:t>
        <a:bodyPr/>
        <a:lstStyle/>
        <a:p>
          <a:endParaRPr lang="en-US"/>
        </a:p>
      </dgm:t>
    </dgm:pt>
    <dgm:pt modelId="{151227E9-073A-4634-9EE8-27EC76C0431E}" type="sibTrans" cxnId="{24F221FB-8D22-4A38-A7AF-9BC3E8981726}">
      <dgm:prSet/>
      <dgm:spPr/>
      <dgm:t>
        <a:bodyPr/>
        <a:lstStyle/>
        <a:p>
          <a:endParaRPr lang="en-US"/>
        </a:p>
      </dgm:t>
    </dgm:pt>
    <dgm:pt modelId="{4026773E-DB67-4A34-B93E-B92A21C90129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Metrics, test case and defect standardization</a:t>
          </a:r>
        </a:p>
      </dgm:t>
    </dgm:pt>
    <dgm:pt modelId="{3F0DE21A-FA9E-441A-B2A4-DB1F2191C490}" type="parTrans" cxnId="{E74AC036-5640-4B9A-A12B-B9D27EF9CD5A}">
      <dgm:prSet/>
      <dgm:spPr/>
      <dgm:t>
        <a:bodyPr/>
        <a:lstStyle/>
        <a:p>
          <a:endParaRPr lang="en-US"/>
        </a:p>
      </dgm:t>
    </dgm:pt>
    <dgm:pt modelId="{E453FAA8-E9B5-4755-BE6C-8289EF3493FB}" type="sibTrans" cxnId="{E74AC036-5640-4B9A-A12B-B9D27EF9CD5A}">
      <dgm:prSet/>
      <dgm:spPr/>
      <dgm:t>
        <a:bodyPr/>
        <a:lstStyle/>
        <a:p>
          <a:endParaRPr lang="en-US"/>
        </a:p>
      </dgm:t>
    </dgm:pt>
    <dgm:pt modelId="{650A6749-ABE0-4DB8-9F57-B1E784477655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Test coverage, prioritization, review and maintenance </a:t>
          </a:r>
        </a:p>
      </dgm:t>
    </dgm:pt>
    <dgm:pt modelId="{26087687-6942-4B18-9A0E-6B55A09CCF4C}" type="parTrans" cxnId="{2D69D444-1AC5-4986-AE67-D7C6F0D74B5F}">
      <dgm:prSet/>
      <dgm:spPr/>
      <dgm:t>
        <a:bodyPr/>
        <a:lstStyle/>
        <a:p>
          <a:endParaRPr lang="en-US"/>
        </a:p>
      </dgm:t>
    </dgm:pt>
    <dgm:pt modelId="{5DEABBFA-ECAD-4202-A5C2-7D1A9291E607}" type="sibTrans" cxnId="{2D69D444-1AC5-4986-AE67-D7C6F0D74B5F}">
      <dgm:prSet/>
      <dgm:spPr/>
      <dgm:t>
        <a:bodyPr/>
        <a:lstStyle/>
        <a:p>
          <a:endParaRPr lang="en-US"/>
        </a:p>
      </dgm:t>
    </dgm:pt>
    <dgm:pt modelId="{55D75D06-367B-4EAB-B897-BCF5869E0114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Automation planning and estimation</a:t>
          </a:r>
        </a:p>
      </dgm:t>
    </dgm:pt>
    <dgm:pt modelId="{545E9623-33B1-4E55-8BD1-CC66AA732174}" type="parTrans" cxnId="{4E4C54E6-B601-4E0C-97FF-07A10A81718B}">
      <dgm:prSet/>
      <dgm:spPr/>
      <dgm:t>
        <a:bodyPr/>
        <a:lstStyle/>
        <a:p>
          <a:endParaRPr lang="en-US"/>
        </a:p>
      </dgm:t>
    </dgm:pt>
    <dgm:pt modelId="{874ABBD7-493F-4A7F-BAC2-140CFBF69FE4}" type="sibTrans" cxnId="{4E4C54E6-B601-4E0C-97FF-07A10A81718B}">
      <dgm:prSet/>
      <dgm:spPr/>
      <dgm:t>
        <a:bodyPr/>
        <a:lstStyle/>
        <a:p>
          <a:endParaRPr lang="en-US"/>
        </a:p>
      </dgm:t>
    </dgm:pt>
    <dgm:pt modelId="{201CFC0A-3F6D-42F5-9AE6-461C30DF8277}">
      <dgm:prSet custT="1"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sz="1200" dirty="0"/>
            <a:t>Automation activities and traceability</a:t>
          </a:r>
        </a:p>
      </dgm:t>
    </dgm:pt>
    <dgm:pt modelId="{7836D028-893F-4939-9BC7-305E863B3AED}" type="parTrans" cxnId="{26C4C0C7-9E81-4E45-A349-A5DB4F741C7A}">
      <dgm:prSet/>
      <dgm:spPr/>
      <dgm:t>
        <a:bodyPr/>
        <a:lstStyle/>
        <a:p>
          <a:endParaRPr lang="en-US"/>
        </a:p>
      </dgm:t>
    </dgm:pt>
    <dgm:pt modelId="{77F8E323-BDE1-4DF9-8357-FD09163603C0}" type="sibTrans" cxnId="{26C4C0C7-9E81-4E45-A349-A5DB4F741C7A}">
      <dgm:prSet/>
      <dgm:spPr/>
      <dgm:t>
        <a:bodyPr/>
        <a:lstStyle/>
        <a:p>
          <a:endParaRPr lang="en-US"/>
        </a:p>
      </dgm:t>
    </dgm:pt>
    <dgm:pt modelId="{1C8F9C15-93BD-4655-BEDB-137C01B5FDA8}">
      <dgm:prSet/>
      <dgm:spPr/>
      <dgm:t>
        <a:bodyPr/>
        <a:lstStyle/>
        <a:p>
          <a:pPr>
            <a:buFont typeface="Franklin Gothic Book" panose="020B0503020102020204" pitchFamily="34" charset="0"/>
            <a:buChar char="›"/>
          </a:pPr>
          <a:r>
            <a:rPr lang="en-US" b="1">
              <a:solidFill>
                <a:srgbClr val="002060"/>
              </a:solidFill>
            </a:rPr>
            <a:t>People: 4 recommendations</a:t>
          </a:r>
        </a:p>
      </dgm:t>
    </dgm:pt>
    <dgm:pt modelId="{4CD9547E-F5AA-4A9F-B225-D0042B9BA3BD}" type="parTrans" cxnId="{BF0F442A-BAA9-4BA6-88A3-8D2F905CB1A2}">
      <dgm:prSet/>
      <dgm:spPr/>
      <dgm:t>
        <a:bodyPr/>
        <a:lstStyle/>
        <a:p>
          <a:endParaRPr lang="en-US"/>
        </a:p>
      </dgm:t>
    </dgm:pt>
    <dgm:pt modelId="{C2C8452A-897C-4920-B22C-94D1E31AD12D}" type="sibTrans" cxnId="{BF0F442A-BAA9-4BA6-88A3-8D2F905CB1A2}">
      <dgm:prSet/>
      <dgm:spPr/>
      <dgm:t>
        <a:bodyPr/>
        <a:lstStyle/>
        <a:p>
          <a:endParaRPr lang="en-US"/>
        </a:p>
      </dgm:t>
    </dgm:pt>
    <dgm:pt modelId="{60ED6132-0084-4F28-ADDE-F58B8CC8FF41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QE Roles and responsibilities</a:t>
          </a:r>
        </a:p>
      </dgm:t>
    </dgm:pt>
    <dgm:pt modelId="{D829742B-2173-4773-97E0-B9222A90F29C}" type="parTrans" cxnId="{0A4F4B45-2AF8-466D-B62F-A0391D86E912}">
      <dgm:prSet/>
      <dgm:spPr/>
      <dgm:t>
        <a:bodyPr/>
        <a:lstStyle/>
        <a:p>
          <a:endParaRPr lang="en-US"/>
        </a:p>
      </dgm:t>
    </dgm:pt>
    <dgm:pt modelId="{5C1EC8B6-61B5-4184-8388-1C65569264CA}" type="sibTrans" cxnId="{0A4F4B45-2AF8-466D-B62F-A0391D86E912}">
      <dgm:prSet/>
      <dgm:spPr/>
      <dgm:t>
        <a:bodyPr/>
        <a:lstStyle/>
        <a:p>
          <a:endParaRPr lang="en-US"/>
        </a:p>
      </dgm:t>
    </dgm:pt>
    <dgm:pt modelId="{3B3686ED-210B-4DA0-AFF8-CB11AE9B48F0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Automation tool effectiveness </a:t>
          </a:r>
        </a:p>
      </dgm:t>
    </dgm:pt>
    <dgm:pt modelId="{D5154F9F-7A96-424F-9B67-DFEE95ACB5F2}" type="parTrans" cxnId="{626FA6C6-C5E7-46D9-AB49-0CD7A467308E}">
      <dgm:prSet/>
      <dgm:spPr/>
      <dgm:t>
        <a:bodyPr/>
        <a:lstStyle/>
        <a:p>
          <a:endParaRPr lang="en-US"/>
        </a:p>
      </dgm:t>
    </dgm:pt>
    <dgm:pt modelId="{DCE78673-5D56-4B87-BA47-349383B50969}" type="sibTrans" cxnId="{626FA6C6-C5E7-46D9-AB49-0CD7A467308E}">
      <dgm:prSet/>
      <dgm:spPr/>
      <dgm:t>
        <a:bodyPr/>
        <a:lstStyle/>
        <a:p>
          <a:endParaRPr lang="en-US"/>
        </a:p>
      </dgm:t>
    </dgm:pt>
    <dgm:pt modelId="{64824568-19F2-4C68-B948-A1B798012C1D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 dirty="0"/>
            <a:t>Domain knowledge for QE</a:t>
          </a:r>
        </a:p>
      </dgm:t>
    </dgm:pt>
    <dgm:pt modelId="{8D58F364-8B8E-45DF-9D32-F405DED1A062}" type="parTrans" cxnId="{C1080F39-3887-4096-B9DB-51397E467E01}">
      <dgm:prSet/>
      <dgm:spPr/>
      <dgm:t>
        <a:bodyPr/>
        <a:lstStyle/>
        <a:p>
          <a:endParaRPr lang="en-US"/>
        </a:p>
      </dgm:t>
    </dgm:pt>
    <dgm:pt modelId="{52612577-C7A2-47A7-B57C-636CCDCAA58A}" type="sibTrans" cxnId="{C1080F39-3887-4096-B9DB-51397E467E01}">
      <dgm:prSet/>
      <dgm:spPr/>
      <dgm:t>
        <a:bodyPr/>
        <a:lstStyle/>
        <a:p>
          <a:endParaRPr lang="en-US"/>
        </a:p>
      </dgm:t>
    </dgm:pt>
    <dgm:pt modelId="{DA86611D-58E6-468A-A30A-FF7272FA5FD1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Standardization of Test management tool</a:t>
          </a:r>
        </a:p>
      </dgm:t>
    </dgm:pt>
    <dgm:pt modelId="{7B773F62-83B8-44F8-9744-DCE6F1A00F3B}" type="parTrans" cxnId="{984B56D3-C111-4EE1-8EEE-1EEF6998ED6B}">
      <dgm:prSet/>
      <dgm:spPr/>
      <dgm:t>
        <a:bodyPr/>
        <a:lstStyle/>
        <a:p>
          <a:endParaRPr lang="en-US"/>
        </a:p>
      </dgm:t>
    </dgm:pt>
    <dgm:pt modelId="{CD38A3D5-D89B-4105-9434-C26E8B27B238}" type="sibTrans" cxnId="{984B56D3-C111-4EE1-8EEE-1EEF6998ED6B}">
      <dgm:prSet/>
      <dgm:spPr/>
      <dgm:t>
        <a:bodyPr/>
        <a:lstStyle/>
        <a:p>
          <a:endParaRPr lang="en-US"/>
        </a:p>
      </dgm:t>
    </dgm:pt>
    <dgm:pt modelId="{2F12BBCA-C5E4-4520-9AC4-2E7B488DE7FA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best practices and coverage</a:t>
          </a:r>
        </a:p>
      </dgm:t>
    </dgm:pt>
    <dgm:pt modelId="{2848BC3D-62E9-4C56-8874-B195BC53E8E1}" type="parTrans" cxnId="{E99356FE-3523-4B13-944B-2FCC4706A9F1}">
      <dgm:prSet/>
      <dgm:spPr/>
      <dgm:t>
        <a:bodyPr/>
        <a:lstStyle/>
        <a:p>
          <a:endParaRPr lang="en-US"/>
        </a:p>
      </dgm:t>
    </dgm:pt>
    <dgm:pt modelId="{C183573F-3D19-4161-B2FC-90452FE02EF4}" type="sibTrans" cxnId="{E99356FE-3523-4B13-944B-2FCC4706A9F1}">
      <dgm:prSet/>
      <dgm:spPr/>
      <dgm:t>
        <a:bodyPr/>
        <a:lstStyle/>
        <a:p>
          <a:endParaRPr lang="en-US"/>
        </a:p>
      </dgm:t>
    </dgm:pt>
    <dgm:pt modelId="{0F531E93-81CC-4F5E-B4F8-185D9C3EF039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integration into DevOps pipeline</a:t>
          </a:r>
        </a:p>
      </dgm:t>
    </dgm:pt>
    <dgm:pt modelId="{BBEEF0D1-5D28-416F-B60A-3B896E63A338}" type="parTrans" cxnId="{9FEE4BD6-EA04-4BC8-9B13-C4E63C942E68}">
      <dgm:prSet/>
      <dgm:spPr/>
      <dgm:t>
        <a:bodyPr/>
        <a:lstStyle/>
        <a:p>
          <a:endParaRPr lang="en-US"/>
        </a:p>
      </dgm:t>
    </dgm:pt>
    <dgm:pt modelId="{DB0DB8B3-499F-4317-A85F-1BFB77186447}" type="sibTrans" cxnId="{9FEE4BD6-EA04-4BC8-9B13-C4E63C942E68}">
      <dgm:prSet/>
      <dgm:spPr/>
      <dgm:t>
        <a:bodyPr/>
        <a:lstStyle/>
        <a:p>
          <a:endParaRPr lang="en-US"/>
        </a:p>
      </dgm:t>
    </dgm:pt>
    <dgm:pt modelId="{691C628D-4FE8-4971-9D29-6592B8378A54}">
      <dgm:prSet/>
      <dgm:spPr/>
      <dgm:t>
        <a:bodyPr/>
        <a:lstStyle/>
        <a:p>
          <a:pPr>
            <a:buFont typeface="Franklin Gothic Book" panose="020B0503020102020204" pitchFamily="34" charset="0"/>
            <a:buChar char="›"/>
          </a:pPr>
          <a:r>
            <a:rPr lang="en-US" b="1">
              <a:solidFill>
                <a:srgbClr val="002060"/>
              </a:solidFill>
            </a:rPr>
            <a:t>Technology :7 recommendations</a:t>
          </a:r>
        </a:p>
      </dgm:t>
    </dgm:pt>
    <dgm:pt modelId="{F4AF2534-08AE-461D-9644-6F430E7AC355}" type="parTrans" cxnId="{54CC0D83-F571-4137-9E10-58FB6F379674}">
      <dgm:prSet/>
      <dgm:spPr/>
      <dgm:t>
        <a:bodyPr/>
        <a:lstStyle/>
        <a:p>
          <a:endParaRPr lang="en-US"/>
        </a:p>
      </dgm:t>
    </dgm:pt>
    <dgm:pt modelId="{16F5098D-09CD-4970-AF19-31691F5AA95B}" type="sibTrans" cxnId="{54CC0D83-F571-4137-9E10-58FB6F379674}">
      <dgm:prSet/>
      <dgm:spPr/>
      <dgm:t>
        <a:bodyPr/>
        <a:lstStyle/>
        <a:p>
          <a:endParaRPr lang="en-US"/>
        </a:p>
      </dgm:t>
    </dgm:pt>
    <dgm:pt modelId="{1A6B2F5D-F9D3-44B5-B0D9-FDD8F18CBFC5}">
      <dgm:prSet/>
      <dgm:spPr/>
      <dgm:t>
        <a:bodyPr/>
        <a:lstStyle/>
        <a:p>
          <a:pPr>
            <a:buFont typeface="Franklin Gothic Book" panose="020B0503020102020204" pitchFamily="34" charset="0"/>
            <a:buChar char="−"/>
          </a:pPr>
          <a:r>
            <a:rPr lang="en-US"/>
            <a:t>Automation code quality standards</a:t>
          </a:r>
        </a:p>
      </dgm:t>
    </dgm:pt>
    <dgm:pt modelId="{4E356AA5-DC8A-4BCB-A2F5-79E65B349A62}" type="parTrans" cxnId="{BE701111-9186-4E20-B369-4D6F62236600}">
      <dgm:prSet/>
      <dgm:spPr/>
      <dgm:t>
        <a:bodyPr/>
        <a:lstStyle/>
        <a:p>
          <a:endParaRPr lang="en-US"/>
        </a:p>
      </dgm:t>
    </dgm:pt>
    <dgm:pt modelId="{4FFC8B4B-6C07-49C3-AF40-36B0585AD0CF}" type="sibTrans" cxnId="{BE701111-9186-4E20-B369-4D6F62236600}">
      <dgm:prSet/>
      <dgm:spPr/>
      <dgm:t>
        <a:bodyPr/>
        <a:lstStyle/>
        <a:p>
          <a:endParaRPr lang="en-US"/>
        </a:p>
      </dgm:t>
    </dgm:pt>
    <dgm:pt modelId="{746D640D-B6F4-40EA-A7A8-6BE16D4CF7C0}" type="pres">
      <dgm:prSet presAssocID="{BF70FB6E-132E-4649-B8F5-5080C76348B3}" presName="Name0" presStyleCnt="0">
        <dgm:presLayoutVars>
          <dgm:dir/>
          <dgm:resizeHandles val="exact"/>
        </dgm:presLayoutVars>
      </dgm:prSet>
      <dgm:spPr/>
    </dgm:pt>
    <dgm:pt modelId="{8B798027-94F9-4AC7-98E6-7DCE13613408}" type="pres">
      <dgm:prSet presAssocID="{BF70FB6E-132E-4649-B8F5-5080C76348B3}" presName="fgShape" presStyleLbl="fgShp" presStyleIdx="0" presStyleCnt="1" custScaleX="71054" custLinFactNeighborX="10098" custLinFactNeighborY="-8224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  <dgm:pt modelId="{D764FFD9-2FBE-45FC-98FE-EBE8493CCF87}" type="pres">
      <dgm:prSet presAssocID="{BF70FB6E-132E-4649-B8F5-5080C76348B3}" presName="linComp" presStyleCnt="0"/>
      <dgm:spPr/>
    </dgm:pt>
    <dgm:pt modelId="{A06447D7-3D92-444C-8622-F5C051BFF816}" type="pres">
      <dgm:prSet presAssocID="{408FAF79-41EC-4613-9D84-377496BB7477}" presName="compNode" presStyleCnt="0"/>
      <dgm:spPr/>
    </dgm:pt>
    <dgm:pt modelId="{72643537-3655-40BE-B8E6-5851269B8A90}" type="pres">
      <dgm:prSet presAssocID="{408FAF79-41EC-4613-9D84-377496BB7477}" presName="bkgdShape" presStyleLbl="node1" presStyleIdx="0" presStyleCnt="3"/>
      <dgm:spPr/>
    </dgm:pt>
    <dgm:pt modelId="{008B1339-3784-446E-9A9F-8FCA89A2DC2D}" type="pres">
      <dgm:prSet presAssocID="{408FAF79-41EC-4613-9D84-377496BB7477}" presName="nodeTx" presStyleLbl="node1" presStyleIdx="0" presStyleCnt="3">
        <dgm:presLayoutVars>
          <dgm:bulletEnabled val="1"/>
        </dgm:presLayoutVars>
      </dgm:prSet>
      <dgm:spPr/>
    </dgm:pt>
    <dgm:pt modelId="{9189BD5E-A3AC-426C-B5E2-2DCB6F3803C4}" type="pres">
      <dgm:prSet presAssocID="{408FAF79-41EC-4613-9D84-377496BB7477}" presName="invisiNode" presStyleLbl="node1" presStyleIdx="0" presStyleCnt="3"/>
      <dgm:spPr/>
    </dgm:pt>
    <dgm:pt modelId="{18978855-6311-4AC7-BEB9-52F7C0361C8E}" type="pres">
      <dgm:prSet presAssocID="{408FAF79-41EC-4613-9D84-377496BB747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084B75-32D8-4CCF-ABA4-8987A9C80182}" type="pres">
      <dgm:prSet presAssocID="{F1695E45-9047-4971-8EAB-2ED37F0C35CF}" presName="sibTrans" presStyleLbl="sibTrans2D1" presStyleIdx="0" presStyleCnt="0"/>
      <dgm:spPr/>
    </dgm:pt>
    <dgm:pt modelId="{CB291BED-C955-4D18-978D-50818814AE3E}" type="pres">
      <dgm:prSet presAssocID="{1C8F9C15-93BD-4655-BEDB-137C01B5FDA8}" presName="compNode" presStyleCnt="0"/>
      <dgm:spPr/>
    </dgm:pt>
    <dgm:pt modelId="{9C399EFD-FC83-44DE-A6CE-7A21A1A6CFCA}" type="pres">
      <dgm:prSet presAssocID="{1C8F9C15-93BD-4655-BEDB-137C01B5FDA8}" presName="bkgdShape" presStyleLbl="node1" presStyleIdx="1" presStyleCnt="3"/>
      <dgm:spPr/>
    </dgm:pt>
    <dgm:pt modelId="{B3919870-1EFE-427B-BCE7-B82DF9C3D46A}" type="pres">
      <dgm:prSet presAssocID="{1C8F9C15-93BD-4655-BEDB-137C01B5FDA8}" presName="nodeTx" presStyleLbl="node1" presStyleIdx="1" presStyleCnt="3">
        <dgm:presLayoutVars>
          <dgm:bulletEnabled val="1"/>
        </dgm:presLayoutVars>
      </dgm:prSet>
      <dgm:spPr/>
    </dgm:pt>
    <dgm:pt modelId="{A2D4F634-18A6-4B67-82C0-6804BC3502EF}" type="pres">
      <dgm:prSet presAssocID="{1C8F9C15-93BD-4655-BEDB-137C01B5FDA8}" presName="invisiNode" presStyleLbl="node1" presStyleIdx="1" presStyleCnt="3"/>
      <dgm:spPr/>
    </dgm:pt>
    <dgm:pt modelId="{91A6338D-BBC8-4721-BA19-27B0971C5CA1}" type="pres">
      <dgm:prSet presAssocID="{1C8F9C15-93BD-4655-BEDB-137C01B5FDA8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4F108C4-FF23-4B23-BC6F-00907832084C}" type="pres">
      <dgm:prSet presAssocID="{C2C8452A-897C-4920-B22C-94D1E31AD12D}" presName="sibTrans" presStyleLbl="sibTrans2D1" presStyleIdx="0" presStyleCnt="0"/>
      <dgm:spPr/>
    </dgm:pt>
    <dgm:pt modelId="{EB0BFDF9-A95B-4EA2-825F-181B19FB11C9}" type="pres">
      <dgm:prSet presAssocID="{691C628D-4FE8-4971-9D29-6592B8378A54}" presName="compNode" presStyleCnt="0"/>
      <dgm:spPr/>
    </dgm:pt>
    <dgm:pt modelId="{B560DE1C-8D64-41B4-8976-D31CEEB74059}" type="pres">
      <dgm:prSet presAssocID="{691C628D-4FE8-4971-9D29-6592B8378A54}" presName="bkgdShape" presStyleLbl="node1" presStyleIdx="2" presStyleCnt="3"/>
      <dgm:spPr/>
    </dgm:pt>
    <dgm:pt modelId="{165A4AF4-D216-4C8A-A29F-F8FE22F856CC}" type="pres">
      <dgm:prSet presAssocID="{691C628D-4FE8-4971-9D29-6592B8378A54}" presName="nodeTx" presStyleLbl="node1" presStyleIdx="2" presStyleCnt="3">
        <dgm:presLayoutVars>
          <dgm:bulletEnabled val="1"/>
        </dgm:presLayoutVars>
      </dgm:prSet>
      <dgm:spPr/>
    </dgm:pt>
    <dgm:pt modelId="{E2EF9298-995A-413F-9C4E-20A6C56BD8FB}" type="pres">
      <dgm:prSet presAssocID="{691C628D-4FE8-4971-9D29-6592B8378A54}" presName="invisiNode" presStyleLbl="node1" presStyleIdx="2" presStyleCnt="3"/>
      <dgm:spPr/>
    </dgm:pt>
    <dgm:pt modelId="{6B8B9079-0B83-42C3-8845-05B9336E5C1F}" type="pres">
      <dgm:prSet presAssocID="{691C628D-4FE8-4971-9D29-6592B8378A5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</dgm:ptLst>
  <dgm:cxnLst>
    <dgm:cxn modelId="{C9526205-5FE4-4D17-8407-2EB8600EE3E1}" type="presOf" srcId="{3B3686ED-210B-4DA0-AFF8-CB11AE9B48F0}" destId="{9C399EFD-FC83-44DE-A6CE-7A21A1A6CFCA}" srcOrd="0" destOrd="2" presId="urn:microsoft.com/office/officeart/2005/8/layout/hList7"/>
    <dgm:cxn modelId="{21085609-0491-45CE-8880-BDDD858B73EF}" type="presOf" srcId="{650A6749-ABE0-4DB8-9F57-B1E784477655}" destId="{72643537-3655-40BE-B8E6-5851269B8A90}" srcOrd="0" destOrd="4" presId="urn:microsoft.com/office/officeart/2005/8/layout/hList7"/>
    <dgm:cxn modelId="{53AA4C0A-6738-4773-988A-070CB9777E32}" type="presOf" srcId="{F1695E45-9047-4971-8EAB-2ED37F0C35CF}" destId="{91084B75-32D8-4CCF-ABA4-8987A9C80182}" srcOrd="0" destOrd="0" presId="urn:microsoft.com/office/officeart/2005/8/layout/hList7"/>
    <dgm:cxn modelId="{AC73F910-32B9-42D9-A17A-8D3CA9C60444}" type="presOf" srcId="{1C8F9C15-93BD-4655-BEDB-137C01B5FDA8}" destId="{9C399EFD-FC83-44DE-A6CE-7A21A1A6CFCA}" srcOrd="0" destOrd="0" presId="urn:microsoft.com/office/officeart/2005/8/layout/hList7"/>
    <dgm:cxn modelId="{BE701111-9186-4E20-B369-4D6F62236600}" srcId="{691C628D-4FE8-4971-9D29-6592B8378A54}" destId="{1A6B2F5D-F9D3-44B5-B0D9-FDD8F18CBFC5}" srcOrd="3" destOrd="0" parTransId="{4E356AA5-DC8A-4BCB-A2F5-79E65B349A62}" sibTransId="{4FFC8B4B-6C07-49C3-AF40-36B0585AD0CF}"/>
    <dgm:cxn modelId="{A1B92217-E7DF-4F37-BBCD-1078FD8C3D64}" type="presOf" srcId="{55D75D06-367B-4EAB-B897-BCF5869E0114}" destId="{008B1339-3784-446E-9A9F-8FCA89A2DC2D}" srcOrd="1" destOrd="5" presId="urn:microsoft.com/office/officeart/2005/8/layout/hList7"/>
    <dgm:cxn modelId="{B21F8F1C-228D-494E-8FFE-C8D7561D1940}" type="presOf" srcId="{C2C8452A-897C-4920-B22C-94D1E31AD12D}" destId="{54F108C4-FF23-4B23-BC6F-00907832084C}" srcOrd="0" destOrd="0" presId="urn:microsoft.com/office/officeart/2005/8/layout/hList7"/>
    <dgm:cxn modelId="{7E172026-AD7A-4EEE-BCD9-1DE216F59883}" type="presOf" srcId="{055B9E01-6131-48CC-BF27-E0F2148F90DF}" destId="{008B1339-3784-446E-9A9F-8FCA89A2DC2D}" srcOrd="1" destOrd="2" presId="urn:microsoft.com/office/officeart/2005/8/layout/hList7"/>
    <dgm:cxn modelId="{BF0F442A-BAA9-4BA6-88A3-8D2F905CB1A2}" srcId="{BF70FB6E-132E-4649-B8F5-5080C76348B3}" destId="{1C8F9C15-93BD-4655-BEDB-137C01B5FDA8}" srcOrd="1" destOrd="0" parTransId="{4CD9547E-F5AA-4A9F-B225-D0042B9BA3BD}" sibTransId="{C2C8452A-897C-4920-B22C-94D1E31AD12D}"/>
    <dgm:cxn modelId="{4E7FB32B-4570-4073-B910-833E2C4FC99D}" type="presOf" srcId="{4026773E-DB67-4A34-B93E-B92A21C90129}" destId="{72643537-3655-40BE-B8E6-5851269B8A90}" srcOrd="0" destOrd="3" presId="urn:microsoft.com/office/officeart/2005/8/layout/hList7"/>
    <dgm:cxn modelId="{B5A7BA33-358A-4461-B5A3-C113FF4D544D}" type="presOf" srcId="{1A6B2F5D-F9D3-44B5-B0D9-FDD8F18CBFC5}" destId="{B560DE1C-8D64-41B4-8976-D31CEEB74059}" srcOrd="0" destOrd="4" presId="urn:microsoft.com/office/officeart/2005/8/layout/hList7"/>
    <dgm:cxn modelId="{E74AC036-5640-4B9A-A12B-B9D27EF9CD5A}" srcId="{408FAF79-41EC-4613-9D84-377496BB7477}" destId="{4026773E-DB67-4A34-B93E-B92A21C90129}" srcOrd="2" destOrd="0" parTransId="{3F0DE21A-FA9E-441A-B2A4-DB1F2191C490}" sibTransId="{E453FAA8-E9B5-4755-BE6C-8289EF3493FB}"/>
    <dgm:cxn modelId="{C1080F39-3887-4096-B9DB-51397E467E01}" srcId="{1C8F9C15-93BD-4655-BEDB-137C01B5FDA8}" destId="{64824568-19F2-4C68-B948-A1B798012C1D}" srcOrd="2" destOrd="0" parTransId="{8D58F364-8B8E-45DF-9D32-F405DED1A062}" sibTransId="{52612577-C7A2-47A7-B57C-636CCDCAA58A}"/>
    <dgm:cxn modelId="{3C10CF3B-8D31-4E48-BE39-823281CCC92B}" type="presOf" srcId="{055B9E01-6131-48CC-BF27-E0F2148F90DF}" destId="{72643537-3655-40BE-B8E6-5851269B8A90}" srcOrd="0" destOrd="2" presId="urn:microsoft.com/office/officeart/2005/8/layout/hList7"/>
    <dgm:cxn modelId="{2D69D444-1AC5-4986-AE67-D7C6F0D74B5F}" srcId="{408FAF79-41EC-4613-9D84-377496BB7477}" destId="{650A6749-ABE0-4DB8-9F57-B1E784477655}" srcOrd="3" destOrd="0" parTransId="{26087687-6942-4B18-9A0E-6B55A09CCF4C}" sibTransId="{5DEABBFA-ECAD-4202-A5C2-7D1A9291E607}"/>
    <dgm:cxn modelId="{0A4F4B45-2AF8-466D-B62F-A0391D86E912}" srcId="{1C8F9C15-93BD-4655-BEDB-137C01B5FDA8}" destId="{60ED6132-0084-4F28-ADDE-F58B8CC8FF41}" srcOrd="0" destOrd="0" parTransId="{D829742B-2173-4773-97E0-B9222A90F29C}" sibTransId="{5C1EC8B6-61B5-4184-8388-1C65569264CA}"/>
    <dgm:cxn modelId="{5895F867-303B-4143-81E0-41EAB1F61036}" type="presOf" srcId="{201CFC0A-3F6D-42F5-9AE6-461C30DF8277}" destId="{72643537-3655-40BE-B8E6-5851269B8A90}" srcOrd="0" destOrd="6" presId="urn:microsoft.com/office/officeart/2005/8/layout/hList7"/>
    <dgm:cxn modelId="{2E048B49-69FC-4C17-9344-6307B63CFB9D}" type="presOf" srcId="{0F531E93-81CC-4F5E-B4F8-185D9C3EF039}" destId="{165A4AF4-D216-4C8A-A29F-F8FE22F856CC}" srcOrd="1" destOrd="3" presId="urn:microsoft.com/office/officeart/2005/8/layout/hList7"/>
    <dgm:cxn modelId="{790EAD4A-CF82-4F16-9752-B2D6085E36BB}" srcId="{408FAF79-41EC-4613-9D84-377496BB7477}" destId="{396B4B55-E4E2-4EDF-8353-BC7B146EEBC0}" srcOrd="0" destOrd="0" parTransId="{31C9799B-002D-48BB-8378-83283B75B2E1}" sibTransId="{8B9ACC9C-9663-4406-93D3-FC5EB49017F6}"/>
    <dgm:cxn modelId="{50AD8E73-CFC5-46E4-BBE3-E161837B5159}" type="presOf" srcId="{691C628D-4FE8-4971-9D29-6592B8378A54}" destId="{B560DE1C-8D64-41B4-8976-D31CEEB74059}" srcOrd="0" destOrd="0" presId="urn:microsoft.com/office/officeart/2005/8/layout/hList7"/>
    <dgm:cxn modelId="{34F0A673-D276-46C1-A9A6-7B6FC8C313E2}" type="presOf" srcId="{3B3686ED-210B-4DA0-AFF8-CB11AE9B48F0}" destId="{B3919870-1EFE-427B-BCE7-B82DF9C3D46A}" srcOrd="1" destOrd="2" presId="urn:microsoft.com/office/officeart/2005/8/layout/hList7"/>
    <dgm:cxn modelId="{1D546876-9C1E-4E9A-9243-821460FF28EF}" type="presOf" srcId="{64824568-19F2-4C68-B948-A1B798012C1D}" destId="{B3919870-1EFE-427B-BCE7-B82DF9C3D46A}" srcOrd="1" destOrd="3" presId="urn:microsoft.com/office/officeart/2005/8/layout/hList7"/>
    <dgm:cxn modelId="{21324B57-046B-40AC-B0C6-8C1900CD3133}" type="presOf" srcId="{55D75D06-367B-4EAB-B897-BCF5869E0114}" destId="{72643537-3655-40BE-B8E6-5851269B8A90}" srcOrd="0" destOrd="5" presId="urn:microsoft.com/office/officeart/2005/8/layout/hList7"/>
    <dgm:cxn modelId="{6F23887D-03E1-445E-A894-6123FF4B105D}" type="presOf" srcId="{0F531E93-81CC-4F5E-B4F8-185D9C3EF039}" destId="{B560DE1C-8D64-41B4-8976-D31CEEB74059}" srcOrd="0" destOrd="3" presId="urn:microsoft.com/office/officeart/2005/8/layout/hList7"/>
    <dgm:cxn modelId="{54CC0D83-F571-4137-9E10-58FB6F379674}" srcId="{BF70FB6E-132E-4649-B8F5-5080C76348B3}" destId="{691C628D-4FE8-4971-9D29-6592B8378A54}" srcOrd="2" destOrd="0" parTransId="{F4AF2534-08AE-461D-9644-6F430E7AC355}" sibTransId="{16F5098D-09CD-4970-AF19-31691F5AA95B}"/>
    <dgm:cxn modelId="{ACE38583-B2D3-4B02-A021-025CAA19DA1A}" type="presOf" srcId="{1C8F9C15-93BD-4655-BEDB-137C01B5FDA8}" destId="{B3919870-1EFE-427B-BCE7-B82DF9C3D46A}" srcOrd="1" destOrd="0" presId="urn:microsoft.com/office/officeart/2005/8/layout/hList7"/>
    <dgm:cxn modelId="{9CDF9888-EE8F-4A9B-9773-F6618BC15A02}" type="presOf" srcId="{408FAF79-41EC-4613-9D84-377496BB7477}" destId="{72643537-3655-40BE-B8E6-5851269B8A90}" srcOrd="0" destOrd="0" presId="urn:microsoft.com/office/officeart/2005/8/layout/hList7"/>
    <dgm:cxn modelId="{5D327489-C24D-4CC4-9FAE-3D2FA0D38372}" type="presOf" srcId="{64824568-19F2-4C68-B948-A1B798012C1D}" destId="{9C399EFD-FC83-44DE-A6CE-7A21A1A6CFCA}" srcOrd="0" destOrd="3" presId="urn:microsoft.com/office/officeart/2005/8/layout/hList7"/>
    <dgm:cxn modelId="{316F0C8B-F387-448A-BDE1-77E472FC73C7}" type="presOf" srcId="{408FAF79-41EC-4613-9D84-377496BB7477}" destId="{008B1339-3784-446E-9A9F-8FCA89A2DC2D}" srcOrd="1" destOrd="0" presId="urn:microsoft.com/office/officeart/2005/8/layout/hList7"/>
    <dgm:cxn modelId="{61E46091-B60C-4AC7-84EA-37DD7D30D1A8}" type="presOf" srcId="{60ED6132-0084-4F28-ADDE-F58B8CC8FF41}" destId="{B3919870-1EFE-427B-BCE7-B82DF9C3D46A}" srcOrd="1" destOrd="1" presId="urn:microsoft.com/office/officeart/2005/8/layout/hList7"/>
    <dgm:cxn modelId="{EF955F9B-EEF2-4C05-BE30-2F8EE1C04A13}" type="presOf" srcId="{1A6B2F5D-F9D3-44B5-B0D9-FDD8F18CBFC5}" destId="{165A4AF4-D216-4C8A-A29F-F8FE22F856CC}" srcOrd="1" destOrd="4" presId="urn:microsoft.com/office/officeart/2005/8/layout/hList7"/>
    <dgm:cxn modelId="{6279879B-A41B-4260-B335-7D022F88A5DD}" type="presOf" srcId="{396B4B55-E4E2-4EDF-8353-BC7B146EEBC0}" destId="{008B1339-3784-446E-9A9F-8FCA89A2DC2D}" srcOrd="1" destOrd="1" presId="urn:microsoft.com/office/officeart/2005/8/layout/hList7"/>
    <dgm:cxn modelId="{5093B39C-F069-433B-BA37-016D16EB5B9D}" type="presOf" srcId="{2F12BBCA-C5E4-4520-9AC4-2E7B488DE7FA}" destId="{B560DE1C-8D64-41B4-8976-D31CEEB74059}" srcOrd="0" destOrd="2" presId="urn:microsoft.com/office/officeart/2005/8/layout/hList7"/>
    <dgm:cxn modelId="{FCB9AA9F-3461-45B8-9982-B87D0062631D}" type="presOf" srcId="{2F12BBCA-C5E4-4520-9AC4-2E7B488DE7FA}" destId="{165A4AF4-D216-4C8A-A29F-F8FE22F856CC}" srcOrd="1" destOrd="2" presId="urn:microsoft.com/office/officeart/2005/8/layout/hList7"/>
    <dgm:cxn modelId="{1ECDFAA2-25AE-44A1-9C7C-5109B804D691}" type="presOf" srcId="{DA86611D-58E6-468A-A30A-FF7272FA5FD1}" destId="{B560DE1C-8D64-41B4-8976-D31CEEB74059}" srcOrd="0" destOrd="1" presId="urn:microsoft.com/office/officeart/2005/8/layout/hList7"/>
    <dgm:cxn modelId="{B4539CA8-0781-48FD-9F1F-2F325247D183}" type="presOf" srcId="{4026773E-DB67-4A34-B93E-B92A21C90129}" destId="{008B1339-3784-446E-9A9F-8FCA89A2DC2D}" srcOrd="1" destOrd="3" presId="urn:microsoft.com/office/officeart/2005/8/layout/hList7"/>
    <dgm:cxn modelId="{D67B64B5-7C15-4F7F-9011-4710548FF694}" type="presOf" srcId="{650A6749-ABE0-4DB8-9F57-B1E784477655}" destId="{008B1339-3784-446E-9A9F-8FCA89A2DC2D}" srcOrd="1" destOrd="4" presId="urn:microsoft.com/office/officeart/2005/8/layout/hList7"/>
    <dgm:cxn modelId="{9B6711C2-E194-45F8-A330-FFA67800FA5C}" type="presOf" srcId="{201CFC0A-3F6D-42F5-9AE6-461C30DF8277}" destId="{008B1339-3784-446E-9A9F-8FCA89A2DC2D}" srcOrd="1" destOrd="6" presId="urn:microsoft.com/office/officeart/2005/8/layout/hList7"/>
    <dgm:cxn modelId="{626FA6C6-C5E7-46D9-AB49-0CD7A467308E}" srcId="{1C8F9C15-93BD-4655-BEDB-137C01B5FDA8}" destId="{3B3686ED-210B-4DA0-AFF8-CB11AE9B48F0}" srcOrd="1" destOrd="0" parTransId="{D5154F9F-7A96-424F-9B67-DFEE95ACB5F2}" sibTransId="{DCE78673-5D56-4B87-BA47-349383B50969}"/>
    <dgm:cxn modelId="{26C4C0C7-9E81-4E45-A349-A5DB4F741C7A}" srcId="{408FAF79-41EC-4613-9D84-377496BB7477}" destId="{201CFC0A-3F6D-42F5-9AE6-461C30DF8277}" srcOrd="5" destOrd="0" parTransId="{7836D028-893F-4939-9BC7-305E863B3AED}" sibTransId="{77F8E323-BDE1-4DF9-8357-FD09163603C0}"/>
    <dgm:cxn modelId="{CF177AC8-F0A8-49D6-A74B-3F1A3302E248}" type="presOf" srcId="{DA86611D-58E6-468A-A30A-FF7272FA5FD1}" destId="{165A4AF4-D216-4C8A-A29F-F8FE22F856CC}" srcOrd="1" destOrd="1" presId="urn:microsoft.com/office/officeart/2005/8/layout/hList7"/>
    <dgm:cxn modelId="{1C4D7DCB-AB7B-4578-8E3D-968B09940EF3}" type="presOf" srcId="{396B4B55-E4E2-4EDF-8353-BC7B146EEBC0}" destId="{72643537-3655-40BE-B8E6-5851269B8A90}" srcOrd="0" destOrd="1" presId="urn:microsoft.com/office/officeart/2005/8/layout/hList7"/>
    <dgm:cxn modelId="{984B56D3-C111-4EE1-8EEE-1EEF6998ED6B}" srcId="{691C628D-4FE8-4971-9D29-6592B8378A54}" destId="{DA86611D-58E6-468A-A30A-FF7272FA5FD1}" srcOrd="0" destOrd="0" parTransId="{7B773F62-83B8-44F8-9744-DCE6F1A00F3B}" sibTransId="{CD38A3D5-D89B-4105-9434-C26E8B27B238}"/>
    <dgm:cxn modelId="{79C88FD5-16BB-4890-B70E-DC40604C2538}" type="presOf" srcId="{60ED6132-0084-4F28-ADDE-F58B8CC8FF41}" destId="{9C399EFD-FC83-44DE-A6CE-7A21A1A6CFCA}" srcOrd="0" destOrd="1" presId="urn:microsoft.com/office/officeart/2005/8/layout/hList7"/>
    <dgm:cxn modelId="{9FEE4BD6-EA04-4BC8-9B13-C4E63C942E68}" srcId="{691C628D-4FE8-4971-9D29-6592B8378A54}" destId="{0F531E93-81CC-4F5E-B4F8-185D9C3EF039}" srcOrd="2" destOrd="0" parTransId="{BBEEF0D1-5D28-416F-B60A-3B896E63A338}" sibTransId="{DB0DB8B3-499F-4317-A85F-1BFB77186447}"/>
    <dgm:cxn modelId="{F22DCAD7-0C48-4227-8B8E-FF48F6D178C8}" type="presOf" srcId="{BF70FB6E-132E-4649-B8F5-5080C76348B3}" destId="{746D640D-B6F4-40EA-A7A8-6BE16D4CF7C0}" srcOrd="0" destOrd="0" presId="urn:microsoft.com/office/officeart/2005/8/layout/hList7"/>
    <dgm:cxn modelId="{4E4C54E6-B601-4E0C-97FF-07A10A81718B}" srcId="{408FAF79-41EC-4613-9D84-377496BB7477}" destId="{55D75D06-367B-4EAB-B897-BCF5869E0114}" srcOrd="4" destOrd="0" parTransId="{545E9623-33B1-4E55-8BD1-CC66AA732174}" sibTransId="{874ABBD7-493F-4A7F-BAC2-140CFBF69FE4}"/>
    <dgm:cxn modelId="{053830EA-2B87-4F29-891B-F6B9BB1D4C2B}" type="presOf" srcId="{691C628D-4FE8-4971-9D29-6592B8378A54}" destId="{165A4AF4-D216-4C8A-A29F-F8FE22F856CC}" srcOrd="1" destOrd="0" presId="urn:microsoft.com/office/officeart/2005/8/layout/hList7"/>
    <dgm:cxn modelId="{06475AEE-0535-4C63-867D-4A36168B21A2}" srcId="{BF70FB6E-132E-4649-B8F5-5080C76348B3}" destId="{408FAF79-41EC-4613-9D84-377496BB7477}" srcOrd="0" destOrd="0" parTransId="{20EF142E-8E9D-4282-8361-25D235BC4687}" sibTransId="{F1695E45-9047-4971-8EAB-2ED37F0C35CF}"/>
    <dgm:cxn modelId="{24F221FB-8D22-4A38-A7AF-9BC3E8981726}" srcId="{408FAF79-41EC-4613-9D84-377496BB7477}" destId="{055B9E01-6131-48CC-BF27-E0F2148F90DF}" srcOrd="1" destOrd="0" parTransId="{8B6DA80B-DCAA-4B0A-A462-F0D51CF82B56}" sibTransId="{151227E9-073A-4634-9EE8-27EC76C0431E}"/>
    <dgm:cxn modelId="{E99356FE-3523-4B13-944B-2FCC4706A9F1}" srcId="{691C628D-4FE8-4971-9D29-6592B8378A54}" destId="{2F12BBCA-C5E4-4520-9AC4-2E7B488DE7FA}" srcOrd="1" destOrd="0" parTransId="{2848BC3D-62E9-4C56-8874-B195BC53E8E1}" sibTransId="{C183573F-3D19-4161-B2FC-90452FE02EF4}"/>
    <dgm:cxn modelId="{F66949B7-C82D-4BA9-A4D5-B723FAE3E818}" type="presParOf" srcId="{746D640D-B6F4-40EA-A7A8-6BE16D4CF7C0}" destId="{8B798027-94F9-4AC7-98E6-7DCE13613408}" srcOrd="0" destOrd="0" presId="urn:microsoft.com/office/officeart/2005/8/layout/hList7"/>
    <dgm:cxn modelId="{9012901C-2023-412D-9002-1AF4283AD8C0}" type="presParOf" srcId="{746D640D-B6F4-40EA-A7A8-6BE16D4CF7C0}" destId="{D764FFD9-2FBE-45FC-98FE-EBE8493CCF87}" srcOrd="1" destOrd="0" presId="urn:microsoft.com/office/officeart/2005/8/layout/hList7"/>
    <dgm:cxn modelId="{D5280690-2CA0-4CCA-8CA2-23CFADCB773F}" type="presParOf" srcId="{D764FFD9-2FBE-45FC-98FE-EBE8493CCF87}" destId="{A06447D7-3D92-444C-8622-F5C051BFF816}" srcOrd="0" destOrd="0" presId="urn:microsoft.com/office/officeart/2005/8/layout/hList7"/>
    <dgm:cxn modelId="{D66436CD-4E3B-482E-B6D4-BA835D0C6DA4}" type="presParOf" srcId="{A06447D7-3D92-444C-8622-F5C051BFF816}" destId="{72643537-3655-40BE-B8E6-5851269B8A90}" srcOrd="0" destOrd="0" presId="urn:microsoft.com/office/officeart/2005/8/layout/hList7"/>
    <dgm:cxn modelId="{DF621C48-4ACC-4BE5-89B2-0F681476C005}" type="presParOf" srcId="{A06447D7-3D92-444C-8622-F5C051BFF816}" destId="{008B1339-3784-446E-9A9F-8FCA89A2DC2D}" srcOrd="1" destOrd="0" presId="urn:microsoft.com/office/officeart/2005/8/layout/hList7"/>
    <dgm:cxn modelId="{8767CBEE-20FD-4390-A3AB-5684EFADB48D}" type="presParOf" srcId="{A06447D7-3D92-444C-8622-F5C051BFF816}" destId="{9189BD5E-A3AC-426C-B5E2-2DCB6F3803C4}" srcOrd="2" destOrd="0" presId="urn:microsoft.com/office/officeart/2005/8/layout/hList7"/>
    <dgm:cxn modelId="{46BA9C04-744F-47CE-A1EA-D2B7C6B9928A}" type="presParOf" srcId="{A06447D7-3D92-444C-8622-F5C051BFF816}" destId="{18978855-6311-4AC7-BEB9-52F7C0361C8E}" srcOrd="3" destOrd="0" presId="urn:microsoft.com/office/officeart/2005/8/layout/hList7"/>
    <dgm:cxn modelId="{F2DA5497-DB71-414D-9EAB-2EEE381984E0}" type="presParOf" srcId="{D764FFD9-2FBE-45FC-98FE-EBE8493CCF87}" destId="{91084B75-32D8-4CCF-ABA4-8987A9C80182}" srcOrd="1" destOrd="0" presId="urn:microsoft.com/office/officeart/2005/8/layout/hList7"/>
    <dgm:cxn modelId="{D76BE8B0-241F-4640-9AC0-E89B936835B4}" type="presParOf" srcId="{D764FFD9-2FBE-45FC-98FE-EBE8493CCF87}" destId="{CB291BED-C955-4D18-978D-50818814AE3E}" srcOrd="2" destOrd="0" presId="urn:microsoft.com/office/officeart/2005/8/layout/hList7"/>
    <dgm:cxn modelId="{B2337904-409E-4ED4-8883-049670FAC122}" type="presParOf" srcId="{CB291BED-C955-4D18-978D-50818814AE3E}" destId="{9C399EFD-FC83-44DE-A6CE-7A21A1A6CFCA}" srcOrd="0" destOrd="0" presId="urn:microsoft.com/office/officeart/2005/8/layout/hList7"/>
    <dgm:cxn modelId="{0C451C2A-C250-4BDB-AD8F-7360CAEF00C5}" type="presParOf" srcId="{CB291BED-C955-4D18-978D-50818814AE3E}" destId="{B3919870-1EFE-427B-BCE7-B82DF9C3D46A}" srcOrd="1" destOrd="0" presId="urn:microsoft.com/office/officeart/2005/8/layout/hList7"/>
    <dgm:cxn modelId="{8EFD2265-FBD2-4D8D-A315-0B60D993CEBC}" type="presParOf" srcId="{CB291BED-C955-4D18-978D-50818814AE3E}" destId="{A2D4F634-18A6-4B67-82C0-6804BC3502EF}" srcOrd="2" destOrd="0" presId="urn:microsoft.com/office/officeart/2005/8/layout/hList7"/>
    <dgm:cxn modelId="{544CEBEE-6E27-4C26-ADA4-D7BC47520248}" type="presParOf" srcId="{CB291BED-C955-4D18-978D-50818814AE3E}" destId="{91A6338D-BBC8-4721-BA19-27B0971C5CA1}" srcOrd="3" destOrd="0" presId="urn:microsoft.com/office/officeart/2005/8/layout/hList7"/>
    <dgm:cxn modelId="{B15515B5-6209-4A11-B70E-80E42B1B3340}" type="presParOf" srcId="{D764FFD9-2FBE-45FC-98FE-EBE8493CCF87}" destId="{54F108C4-FF23-4B23-BC6F-00907832084C}" srcOrd="3" destOrd="0" presId="urn:microsoft.com/office/officeart/2005/8/layout/hList7"/>
    <dgm:cxn modelId="{7A243922-5A01-4D39-8417-DBC991366709}" type="presParOf" srcId="{D764FFD9-2FBE-45FC-98FE-EBE8493CCF87}" destId="{EB0BFDF9-A95B-4EA2-825F-181B19FB11C9}" srcOrd="4" destOrd="0" presId="urn:microsoft.com/office/officeart/2005/8/layout/hList7"/>
    <dgm:cxn modelId="{B0E984A9-C6CF-4EDE-87AB-642EF5BA1B77}" type="presParOf" srcId="{EB0BFDF9-A95B-4EA2-825F-181B19FB11C9}" destId="{B560DE1C-8D64-41B4-8976-D31CEEB74059}" srcOrd="0" destOrd="0" presId="urn:microsoft.com/office/officeart/2005/8/layout/hList7"/>
    <dgm:cxn modelId="{CAEEC634-A49F-4316-8358-104DA4F78DBE}" type="presParOf" srcId="{EB0BFDF9-A95B-4EA2-825F-181B19FB11C9}" destId="{165A4AF4-D216-4C8A-A29F-F8FE22F856CC}" srcOrd="1" destOrd="0" presId="urn:microsoft.com/office/officeart/2005/8/layout/hList7"/>
    <dgm:cxn modelId="{3608B927-C000-4ABE-A519-802809AD4217}" type="presParOf" srcId="{EB0BFDF9-A95B-4EA2-825F-181B19FB11C9}" destId="{E2EF9298-995A-413F-9C4E-20A6C56BD8FB}" srcOrd="2" destOrd="0" presId="urn:microsoft.com/office/officeart/2005/8/layout/hList7"/>
    <dgm:cxn modelId="{7AB2122E-B0CE-4AD5-88C0-6E09E7470B88}" type="presParOf" srcId="{EB0BFDF9-A95B-4EA2-825F-181B19FB11C9}" destId="{6B8B9079-0B83-42C3-8845-05B9336E5C1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E9900-F33D-4EE3-822B-C515BA4B4034}">
      <dsp:nvSpPr>
        <dsp:cNvPr id="0" name=""/>
        <dsp:cNvSpPr/>
      </dsp:nvSpPr>
      <dsp:spPr>
        <a:xfrm>
          <a:off x="0" y="538033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 and implement the community of practice enabling transformation of culture and mindset through process, people and technology</a:t>
          </a:r>
        </a:p>
      </dsp:txBody>
      <dsp:txXfrm>
        <a:off x="38381" y="576414"/>
        <a:ext cx="8529979" cy="709478"/>
      </dsp:txXfrm>
    </dsp:sp>
    <dsp:sp modelId="{CE70A0A6-0919-468F-9694-C59A30E30E78}">
      <dsp:nvSpPr>
        <dsp:cNvPr id="0" name=""/>
        <dsp:cNvSpPr/>
      </dsp:nvSpPr>
      <dsp:spPr>
        <a:xfrm>
          <a:off x="0" y="1384752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Establish standards and best practices across the organization to meet quality goals</a:t>
          </a:r>
        </a:p>
      </dsp:txBody>
      <dsp:txXfrm>
        <a:off x="38381" y="1423133"/>
        <a:ext cx="8529979" cy="709478"/>
      </dsp:txXfrm>
    </dsp:sp>
    <dsp:sp modelId="{42D4D574-ACD7-4422-BE2C-7A253F2C2567}">
      <dsp:nvSpPr>
        <dsp:cNvPr id="0" name=""/>
        <dsp:cNvSpPr/>
      </dsp:nvSpPr>
      <dsp:spPr>
        <a:xfrm>
          <a:off x="0" y="2231473"/>
          <a:ext cx="8606741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Centralize and scale automation efforts across the organization</a:t>
          </a:r>
        </a:p>
      </dsp:txBody>
      <dsp:txXfrm>
        <a:off x="38381" y="2269854"/>
        <a:ext cx="8529979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43537-3655-40BE-B8E6-5851269B8A90}">
      <dsp:nvSpPr>
        <dsp:cNvPr id="0" name=""/>
        <dsp:cNvSpPr/>
      </dsp:nvSpPr>
      <dsp:spPr>
        <a:xfrm>
          <a:off x="1799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</a:rPr>
            <a:t>Process: 21 recommendations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Test strategy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Traceability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Metrics, test case and defect standardization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Test coverage, prioritization, review and maintenance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Automation planning and estimation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200" kern="1200" dirty="0"/>
            <a:t>Automation activities and traceability</a:t>
          </a:r>
        </a:p>
      </dsp:txBody>
      <dsp:txXfrm>
        <a:off x="1799" y="1699028"/>
        <a:ext cx="2800294" cy="1699028"/>
      </dsp:txXfrm>
    </dsp:sp>
    <dsp:sp modelId="{18978855-6311-4AC7-BEB9-52F7C0361C8E}">
      <dsp:nvSpPr>
        <dsp:cNvPr id="0" name=""/>
        <dsp:cNvSpPr/>
      </dsp:nvSpPr>
      <dsp:spPr>
        <a:xfrm>
          <a:off x="694726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99EFD-FC83-44DE-A6CE-7A21A1A6CFCA}">
      <dsp:nvSpPr>
        <dsp:cNvPr id="0" name=""/>
        <dsp:cNvSpPr/>
      </dsp:nvSpPr>
      <dsp:spPr>
        <a:xfrm>
          <a:off x="2886102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Franklin Gothic Book" panose="020B0503020102020204" pitchFamily="34" charset="0"/>
            <a:buNone/>
          </a:pPr>
          <a:r>
            <a:rPr lang="en-US" sz="1400" b="1" kern="1200">
              <a:solidFill>
                <a:srgbClr val="002060"/>
              </a:solidFill>
            </a:rPr>
            <a:t>People: 4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QE Roles and responsibilities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Automation tool effectiveness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 dirty="0"/>
            <a:t>Domain knowledge for QE</a:t>
          </a:r>
        </a:p>
      </dsp:txBody>
      <dsp:txXfrm>
        <a:off x="2886102" y="1699028"/>
        <a:ext cx="2800294" cy="1699028"/>
      </dsp:txXfrm>
    </dsp:sp>
    <dsp:sp modelId="{91A6338D-BBC8-4721-BA19-27B0971C5CA1}">
      <dsp:nvSpPr>
        <dsp:cNvPr id="0" name=""/>
        <dsp:cNvSpPr/>
      </dsp:nvSpPr>
      <dsp:spPr>
        <a:xfrm>
          <a:off x="3579029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0DE1C-8D64-41B4-8976-D31CEEB74059}">
      <dsp:nvSpPr>
        <dsp:cNvPr id="0" name=""/>
        <dsp:cNvSpPr/>
      </dsp:nvSpPr>
      <dsp:spPr>
        <a:xfrm>
          <a:off x="5770405" y="0"/>
          <a:ext cx="2800294" cy="4247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Franklin Gothic Book" panose="020B0503020102020204" pitchFamily="34" charset="0"/>
            <a:buNone/>
          </a:pPr>
          <a:r>
            <a:rPr lang="en-US" sz="1400" b="1" kern="1200">
              <a:solidFill>
                <a:srgbClr val="002060"/>
              </a:solidFill>
            </a:rPr>
            <a:t>Technology :7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Standardization of Test management tool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best practices and coverage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integration into DevOps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Franklin Gothic Book" panose="020B0503020102020204" pitchFamily="34" charset="0"/>
            <a:buChar char="−"/>
          </a:pPr>
          <a:r>
            <a:rPr lang="en-US" sz="1100" kern="1200"/>
            <a:t>Automation code quality standards</a:t>
          </a:r>
        </a:p>
      </dsp:txBody>
      <dsp:txXfrm>
        <a:off x="5770405" y="1699028"/>
        <a:ext cx="2800294" cy="1699028"/>
      </dsp:txXfrm>
    </dsp:sp>
    <dsp:sp modelId="{6B8B9079-0B83-42C3-8845-05B9336E5C1F}">
      <dsp:nvSpPr>
        <dsp:cNvPr id="0" name=""/>
        <dsp:cNvSpPr/>
      </dsp:nvSpPr>
      <dsp:spPr>
        <a:xfrm>
          <a:off x="6463332" y="254854"/>
          <a:ext cx="1414441" cy="141444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98027-94F9-4AC7-98E6-7DCE13613408}">
      <dsp:nvSpPr>
        <dsp:cNvPr id="0" name=""/>
        <dsp:cNvSpPr/>
      </dsp:nvSpPr>
      <dsp:spPr>
        <a:xfrm>
          <a:off x="2280741" y="3345659"/>
          <a:ext cx="5603815" cy="637135"/>
        </a:xfrm>
        <a:prstGeom prst="leftRightArrow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8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Aparna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5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252399"/>
            <a:ext cx="8572499" cy="34239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6" y="3703344"/>
            <a:ext cx="8572499" cy="20187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6" y="914401"/>
            <a:ext cx="4219015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14401"/>
            <a:ext cx="4239185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4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5" y="904974"/>
            <a:ext cx="4208307" cy="704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1719360"/>
            <a:ext cx="4208307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04974"/>
            <a:ext cx="4229690" cy="704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19360"/>
            <a:ext cx="4229690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1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25" y="254524"/>
            <a:ext cx="3513841" cy="9073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41" y="254524"/>
            <a:ext cx="4971449" cy="54675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225" y="1282046"/>
            <a:ext cx="3513841" cy="4440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27466" y="248270"/>
            <a:ext cx="4962248" cy="545812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5225" y="254524"/>
            <a:ext cx="3513841" cy="9073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225" y="1282046"/>
            <a:ext cx="3513841" cy="4440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116" y="911226"/>
            <a:ext cx="85725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5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5671"/>
            <a:ext cx="231516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875" y="235671"/>
            <a:ext cx="61395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5285473" y="345238"/>
            <a:ext cx="3325232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9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825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825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9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9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8530701" y="345239"/>
            <a:ext cx="343447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825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825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5112008" y="4975156"/>
            <a:ext cx="3950349" cy="669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en-US" sz="4875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13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5635" y="1454204"/>
            <a:ext cx="5419545" cy="1862379"/>
          </a:xfrm>
        </p:spPr>
        <p:txBody>
          <a:bodyPr anchor="t">
            <a:noAutofit/>
          </a:bodyPr>
          <a:lstStyle>
            <a:lvl1pPr algn="l">
              <a:lnSpc>
                <a:spcPts val="4125"/>
              </a:lnSpc>
              <a:defRPr sz="45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921" y="3554082"/>
            <a:ext cx="5374259" cy="379561"/>
          </a:xfrm>
        </p:spPr>
        <p:txBody>
          <a:bodyPr>
            <a:noAutofit/>
          </a:bodyPr>
          <a:lstStyle>
            <a:lvl1pPr marL="0" indent="0" algn="l">
              <a:lnSpc>
                <a:spcPts val="1275"/>
              </a:lnSpc>
              <a:spcBef>
                <a:spcPts val="0"/>
              </a:spcBef>
              <a:buNone/>
              <a:defRPr sz="1013" b="0" kern="0" spc="23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80921" y="3933643"/>
            <a:ext cx="2440641" cy="2104849"/>
          </a:xfrm>
        </p:spPr>
        <p:txBody>
          <a:bodyPr anchor="ctr"/>
          <a:lstStyle>
            <a:lvl1pPr marL="0" indent="0" algn="l" defTabSz="137160">
              <a:lnSpc>
                <a:spcPts val="1350"/>
              </a:lnSpc>
              <a:spcBef>
                <a:spcPts val="0"/>
              </a:spcBef>
              <a:buNone/>
              <a:defRPr sz="863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0922" y="668257"/>
            <a:ext cx="2836706" cy="412233"/>
          </a:xfrm>
        </p:spPr>
        <p:txBody>
          <a:bodyPr anchor="t"/>
          <a:lstStyle>
            <a:lvl1pPr marL="0" indent="0">
              <a:buNone/>
              <a:defRPr sz="195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25676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16" y="911226"/>
            <a:ext cx="85725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254524"/>
            <a:ext cx="8568965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83284" y="6349293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9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16" y="265394"/>
            <a:ext cx="85725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16" y="911226"/>
            <a:ext cx="85725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96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1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Franklin Gothic Book" panose="020B0503020102020204" pitchFamily="34" charset="0"/>
        <a:buChar char="−"/>
        <a:defRPr sz="15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4512" y="4115007"/>
            <a:ext cx="7772400" cy="37122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 Engineering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2046" y="1816825"/>
            <a:ext cx="7877333" cy="1778001"/>
          </a:xfrm>
        </p:spPr>
        <p:txBody>
          <a:bodyPr>
            <a:normAutofit/>
          </a:bodyPr>
          <a:lstStyle/>
          <a:p>
            <a:r>
              <a:rPr lang="en-US" sz="4400" dirty="0"/>
              <a:t>QA Foundational Improvements – Phase III Directors’ Meeting Update</a:t>
            </a:r>
            <a:endParaRPr lang="en-US" sz="4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4513" y="4430931"/>
            <a:ext cx="7772400" cy="380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30,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1969" y="6594736"/>
            <a:ext cx="1319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V2.0 02.14.2018</a:t>
            </a:r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E28BE3-D01D-4EBF-892E-447A5FC40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14496"/>
              </p:ext>
            </p:extLst>
          </p:nvPr>
        </p:nvGraphicFramePr>
        <p:xfrm>
          <a:off x="323850" y="1540669"/>
          <a:ext cx="8572500" cy="4247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768A67-4C2D-42B2-ADA1-900AB9483AFD}"/>
              </a:ext>
            </a:extLst>
          </p:cNvPr>
          <p:cNvSpPr txBox="1"/>
          <p:nvPr/>
        </p:nvSpPr>
        <p:spPr>
          <a:xfrm>
            <a:off x="2772540" y="5036366"/>
            <a:ext cx="5381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002060"/>
                </a:solidFill>
                <a:latin typeface="Franklin Gothic Book"/>
              </a:rPr>
              <a:t>On-going governance, training, retrospectives, collection of test metrics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AA79F-69B2-437B-B040-770F2876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be Implemented: SBDF</a:t>
            </a:r>
          </a:p>
        </p:txBody>
      </p:sp>
    </p:spTree>
    <p:extLst>
      <p:ext uri="{BB962C8B-B14F-4D97-AF65-F5344CB8AC3E}">
        <p14:creationId xmlns:p14="http://schemas.microsoft.com/office/powerpoint/2010/main" val="177815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5 - SBDF New Teams Timeline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1DE40401-F044-421B-83C3-341CD9A8201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133" y="1609445"/>
            <a:ext cx="7444886" cy="30293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7" name="OTLSHAPE_TB_00000000000000000000000000000000_ElapsedTime">
            <a:extLst>
              <a:ext uri="{FF2B5EF4-FFF2-40B4-BE49-F238E27FC236}">
                <a16:creationId xmlns:a16="http://schemas.microsoft.com/office/drawing/2014/main" id="{37C8385F-C41E-4D26-B372-43006BD40E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4785" y="1609444"/>
            <a:ext cx="7425104" cy="271029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5A5A5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CEAB371-C41D-4B34-9E1D-C82D8EB639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3089" y="1693029"/>
            <a:ext cx="401522" cy="12623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7F7F5C7-6014-451D-B57D-ACB129A407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33567" y="1682247"/>
            <a:ext cx="668855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spc="-2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E7838CDB-23A6-4F0C-B75E-E122E6941D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260367" y="1638020"/>
            <a:ext cx="481156" cy="2424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spc="-15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C4A4288-F6AB-414D-92D1-08C5058F03D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36179" y="1675704"/>
            <a:ext cx="448376" cy="1412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13" name="OTLSHAPE_TB_00000000000000000000000000000000_TimescaleInterval1">
            <a:extLst>
              <a:ext uri="{FF2B5EF4-FFF2-40B4-BE49-F238E27FC236}">
                <a16:creationId xmlns:a16="http://schemas.microsoft.com/office/drawing/2014/main" id="{225042D7-9229-4D08-AD08-9B188D5098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0457" y="1682713"/>
            <a:ext cx="429041" cy="1338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9A33F429-507E-4A19-BF8B-A1EBAECDC0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195288" y="1662319"/>
            <a:ext cx="530129" cy="16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E89CA-5873-442E-92E2-AE07E4970ADA}"/>
              </a:ext>
            </a:extLst>
          </p:cNvPr>
          <p:cNvCxnSpPr/>
          <p:nvPr/>
        </p:nvCxnSpPr>
        <p:spPr>
          <a:xfrm>
            <a:off x="619821" y="2078630"/>
            <a:ext cx="0" cy="33240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8">
            <a:extLst>
              <a:ext uri="{FF2B5EF4-FFF2-40B4-BE49-F238E27FC236}">
                <a16:creationId xmlns:a16="http://schemas.microsoft.com/office/drawing/2014/main" id="{1E9B63D2-9B2A-4FFB-BA7A-E555C33023E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7780905" y="1624468"/>
            <a:ext cx="1" cy="19912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TimescaleInterval5">
            <a:extLst>
              <a:ext uri="{FF2B5EF4-FFF2-40B4-BE49-F238E27FC236}">
                <a16:creationId xmlns:a16="http://schemas.microsoft.com/office/drawing/2014/main" id="{C07D7576-DF6F-46AA-A167-4547392FFB5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492640" y="1662319"/>
            <a:ext cx="493961" cy="15832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18" name="OTLSHAPE_TB_00000000000000000000000000000000_TimescaleInterval9">
            <a:extLst>
              <a:ext uri="{FF2B5EF4-FFF2-40B4-BE49-F238E27FC236}">
                <a16:creationId xmlns:a16="http://schemas.microsoft.com/office/drawing/2014/main" id="{0E360750-D72D-4923-989B-A6434807C4E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503801" y="1286548"/>
            <a:ext cx="604979" cy="1208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endParaRPr lang="en-US" sz="900" b="1" spc="-2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M_fc09ba113faa4b799e4e44613a16b509_Shape">
            <a:extLst>
              <a:ext uri="{FF2B5EF4-FFF2-40B4-BE49-F238E27FC236}">
                <a16:creationId xmlns:a16="http://schemas.microsoft.com/office/drawing/2014/main" id="{EEE4C293-46EF-4823-AE14-AEC2B40E89E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534133" y="1948834"/>
            <a:ext cx="171377" cy="129796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F28E2-B1F4-47CF-9D1E-AEC0FB87C724}"/>
              </a:ext>
            </a:extLst>
          </p:cNvPr>
          <p:cNvSpPr txBox="1"/>
          <p:nvPr/>
        </p:nvSpPr>
        <p:spPr>
          <a:xfrm>
            <a:off x="6578618" y="4159695"/>
            <a:ext cx="4483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675" b="1">
                <a:solidFill>
                  <a:srgbClr val="53565A"/>
                </a:solidFill>
                <a:latin typeface="Franklin Gothic Book"/>
              </a:rPr>
              <a:t>Legend</a:t>
            </a:r>
          </a:p>
        </p:txBody>
      </p:sp>
      <p:sp>
        <p:nvSpPr>
          <p:cNvPr id="21" name="OTLSHAPE_T_09290563143f46f7bfd78d7e7784e98c_Shape">
            <a:extLst>
              <a:ext uri="{FF2B5EF4-FFF2-40B4-BE49-F238E27FC236}">
                <a16:creationId xmlns:a16="http://schemas.microsoft.com/office/drawing/2014/main" id="{8F39F2E7-BE82-4CC1-A6EE-49E4199E79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504285" y="4383185"/>
            <a:ext cx="597007" cy="21484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>
                <a:solidFill>
                  <a:srgbClr val="53565A"/>
                </a:solidFill>
                <a:latin typeface="Franklin Gothic Medium Cond"/>
              </a:rPr>
              <a:t>QE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5D012-6C2A-4E4E-B53E-054248259E70}"/>
              </a:ext>
            </a:extLst>
          </p:cNvPr>
          <p:cNvSpPr txBox="1"/>
          <p:nvPr/>
        </p:nvSpPr>
        <p:spPr>
          <a:xfrm>
            <a:off x="445281" y="1725910"/>
            <a:ext cx="575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srgbClr val="53565A"/>
                </a:solidFill>
                <a:latin typeface="Franklin Gothic Book"/>
              </a:rPr>
              <a:t>PI 5</a:t>
            </a:r>
          </a:p>
        </p:txBody>
      </p:sp>
      <p:sp>
        <p:nvSpPr>
          <p:cNvPr id="24" name="OTLSHAPE_T_09290563143f46f7bfd78d7e7784e98c_Shape">
            <a:extLst>
              <a:ext uri="{FF2B5EF4-FFF2-40B4-BE49-F238E27FC236}">
                <a16:creationId xmlns:a16="http://schemas.microsoft.com/office/drawing/2014/main" id="{5A439574-2A33-4643-8F51-DA47F9950FF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712964" y="2173846"/>
            <a:ext cx="2099269" cy="89053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Management tool training/ documentation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QE reporting process/tools</a:t>
            </a: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09290563143f46f7bfd78d7e7784e98c_Shape">
            <a:extLst>
              <a:ext uri="{FF2B5EF4-FFF2-40B4-BE49-F238E27FC236}">
                <a16:creationId xmlns:a16="http://schemas.microsoft.com/office/drawing/2014/main" id="{78CA9F26-7CE5-40D3-A1AA-B6A171DEAB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6264" y="2177740"/>
            <a:ext cx="1924681" cy="88664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Traceability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case and defect standardization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prioritization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Test Case Maintenance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          Test Management tool use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highlight>
                  <a:srgbClr val="FFFF00"/>
                </a:highlight>
                <a:latin typeface="Franklin Gothic Book"/>
              </a:rPr>
              <a:t>	</a:t>
            </a:r>
            <a:endParaRPr lang="en-US" sz="675" dirty="0">
              <a:solidFill>
                <a:srgbClr val="53565A">
                  <a:lumMod val="75000"/>
                </a:srgbClr>
              </a:solidFill>
              <a:highlight>
                <a:srgbClr val="FFFF00"/>
              </a:highlight>
              <a:latin typeface="Franklin Gothic Medium Cond"/>
            </a:endParaRPr>
          </a:p>
        </p:txBody>
      </p:sp>
      <p:sp>
        <p:nvSpPr>
          <p:cNvPr id="26" name="Left-Right Arrow 58">
            <a:extLst>
              <a:ext uri="{FF2B5EF4-FFF2-40B4-BE49-F238E27FC236}">
                <a16:creationId xmlns:a16="http://schemas.microsoft.com/office/drawing/2014/main" id="{100311CE-DF36-4813-B689-921AC769E779}"/>
              </a:ext>
            </a:extLst>
          </p:cNvPr>
          <p:cNvSpPr/>
          <p:nvPr/>
        </p:nvSpPr>
        <p:spPr>
          <a:xfrm>
            <a:off x="619822" y="4820727"/>
            <a:ext cx="7444886" cy="48789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53BAE-0DDC-40F6-BDE0-880A6BBF7E2C}"/>
              </a:ext>
            </a:extLst>
          </p:cNvPr>
          <p:cNvSpPr txBox="1"/>
          <p:nvPr/>
        </p:nvSpPr>
        <p:spPr>
          <a:xfrm>
            <a:off x="1532548" y="4910865"/>
            <a:ext cx="6231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>
                <a:solidFill>
                  <a:srgbClr val="53565A"/>
                </a:solidFill>
                <a:latin typeface="Franklin Gothic Book"/>
              </a:rPr>
              <a:t>On-going governance, training, retrospectives, collection of test metrics</a:t>
            </a:r>
          </a:p>
        </p:txBody>
      </p:sp>
      <p:sp>
        <p:nvSpPr>
          <p:cNvPr id="28" name="OTLSHAPE_T_09290563143f46f7bfd78d7e7784e98c_Shape">
            <a:extLst>
              <a:ext uri="{FF2B5EF4-FFF2-40B4-BE49-F238E27FC236}">
                <a16:creationId xmlns:a16="http://schemas.microsoft.com/office/drawing/2014/main" id="{55CB5167-4F9D-4F9E-860D-3FC51E5BA946}"/>
              </a:ext>
            </a:extLst>
          </p:cNvPr>
          <p:cNvSpPr/>
          <p:nvPr/>
        </p:nvSpPr>
        <p:spPr>
          <a:xfrm>
            <a:off x="6508663" y="4654415"/>
            <a:ext cx="615810" cy="253154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6858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825">
                <a:solidFill>
                  <a:srgbClr val="53565A"/>
                </a:solidFill>
                <a:latin typeface="Franklin Gothic Book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525">
                <a:solidFill>
                  <a:srgbClr val="53565A">
                    <a:lumMod val="75000"/>
                  </a:srgbClr>
                </a:solidFill>
                <a:latin typeface="Franklin Gothic Medium Cond"/>
                <a:ea typeface="Calibri" panose="020F0502020204030204" pitchFamily="34" charset="0"/>
                <a:cs typeface="Times New Roman" panose="02020603050405020304" pitchFamily="18" charset="0"/>
              </a:rPr>
              <a:t>Automation Architect</a:t>
            </a:r>
            <a:endParaRPr lang="en-US" sz="450">
              <a:solidFill>
                <a:srgbClr val="53565A">
                  <a:lumMod val="75000"/>
                </a:srgbClr>
              </a:solidFill>
              <a:latin typeface="Franklin Gothic Medium Cond"/>
            </a:endParaRPr>
          </a:p>
        </p:txBody>
      </p:sp>
      <p:sp>
        <p:nvSpPr>
          <p:cNvPr id="30" name="OTLSHAPE_T_09290563143f46f7bfd78d7e7784e98c_Shape">
            <a:extLst>
              <a:ext uri="{FF2B5EF4-FFF2-40B4-BE49-F238E27FC236}">
                <a16:creationId xmlns:a16="http://schemas.microsoft.com/office/drawing/2014/main" id="{847558B5-3BF0-4A8E-BC6C-590876B1F8F7}"/>
              </a:ext>
            </a:extLst>
          </p:cNvPr>
          <p:cNvSpPr/>
          <p:nvPr/>
        </p:nvSpPr>
        <p:spPr>
          <a:xfrm>
            <a:off x="888205" y="3209335"/>
            <a:ext cx="1892731" cy="124679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Tool ecosystem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Traceability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estimation/tracking/maintenance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Pilot (Based on staffing/Project)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Onboarding</a:t>
            </a:r>
          </a:p>
          <a:p>
            <a:pPr algn="ctr" defTabSz="685800">
              <a:defRPr/>
            </a:pP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31" name="OTLSHAPE_T_09290563143f46f7bfd78d7e7784e98c_Shape">
            <a:extLst>
              <a:ext uri="{FF2B5EF4-FFF2-40B4-BE49-F238E27FC236}">
                <a16:creationId xmlns:a16="http://schemas.microsoft.com/office/drawing/2014/main" id="{2E2F118F-0630-4CF3-8A58-067F28A2A55D}"/>
              </a:ext>
            </a:extLst>
          </p:cNvPr>
          <p:cNvSpPr/>
          <p:nvPr/>
        </p:nvSpPr>
        <p:spPr>
          <a:xfrm>
            <a:off x="4725416" y="3148507"/>
            <a:ext cx="2117259" cy="1246793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~3 weeks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deployment integration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process to identify test failure vs application failure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Code quality/standards/reviews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 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Automation Pilot (Based on staffing/Project)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OR</a:t>
            </a:r>
          </a:p>
          <a:p>
            <a:pPr algn="ctr" defTabSz="685800">
              <a:defRPr/>
            </a:pPr>
            <a:r>
              <a:rPr lang="en-US" sz="675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Onboarding</a:t>
            </a:r>
          </a:p>
        </p:txBody>
      </p:sp>
      <p:sp>
        <p:nvSpPr>
          <p:cNvPr id="33" name="OTLSHAPE_TB_00000000000000000000000000000000_TimescaleInterval5">
            <a:extLst>
              <a:ext uri="{FF2B5EF4-FFF2-40B4-BE49-F238E27FC236}">
                <a16:creationId xmlns:a16="http://schemas.microsoft.com/office/drawing/2014/main" id="{5080B318-F94A-44F9-89AC-206B5673C3B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702201" y="1668528"/>
            <a:ext cx="493961" cy="1597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defTabSz="685800">
              <a:defRPr/>
            </a:pPr>
            <a:r>
              <a:rPr lang="en-US" sz="900" b="1" spc="-20" dirty="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</a:rPr>
              <a:t>Sprint 6</a:t>
            </a:r>
          </a:p>
        </p:txBody>
      </p:sp>
      <p:sp>
        <p:nvSpPr>
          <p:cNvPr id="34" name="OTLSHAPE_T_09290563143f46f7bfd78d7e7784e98c_Shape">
            <a:extLst>
              <a:ext uri="{FF2B5EF4-FFF2-40B4-BE49-F238E27FC236}">
                <a16:creationId xmlns:a16="http://schemas.microsoft.com/office/drawing/2014/main" id="{6DE0DD22-7C53-4823-8D95-AFB1813A162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877700" y="2177739"/>
            <a:ext cx="1694301" cy="88664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~2 Weeks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 /Touchbase Meetings/Support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09290563143f46f7bfd78d7e7784e98c_Shape">
            <a:extLst>
              <a:ext uri="{FF2B5EF4-FFF2-40B4-BE49-F238E27FC236}">
                <a16:creationId xmlns:a16="http://schemas.microsoft.com/office/drawing/2014/main" id="{FF6B48E7-78D4-4D90-B030-5944291733F1}"/>
              </a:ext>
            </a:extLst>
          </p:cNvPr>
          <p:cNvSpPr/>
          <p:nvPr/>
        </p:nvSpPr>
        <p:spPr>
          <a:xfrm>
            <a:off x="2877700" y="3233597"/>
            <a:ext cx="1694301" cy="122253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~2 Weeks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 /Touchbase Meetings/Support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  <p:sp>
        <p:nvSpPr>
          <p:cNvPr id="29" name="OTLSHAPE_T_09290563143f46f7bfd78d7e7784e98c_Shape">
            <a:extLst>
              <a:ext uri="{FF2B5EF4-FFF2-40B4-BE49-F238E27FC236}">
                <a16:creationId xmlns:a16="http://schemas.microsoft.com/office/drawing/2014/main" id="{AF577B3F-7D14-40FC-8011-55828ABD56E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874086" y="2171027"/>
            <a:ext cx="890010" cy="89335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~1 week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  <a:p>
            <a:pPr algn="ctr" defTabSz="685800">
              <a:defRPr/>
            </a:pPr>
            <a:endParaRPr lang="en-US" sz="750" dirty="0">
              <a:solidFill>
                <a:srgbClr val="53565A">
                  <a:lumMod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09290563143f46f7bfd78d7e7784e98c_Shape">
            <a:extLst>
              <a:ext uri="{FF2B5EF4-FFF2-40B4-BE49-F238E27FC236}">
                <a16:creationId xmlns:a16="http://schemas.microsoft.com/office/drawing/2014/main" id="{D98D87B8-B991-436A-8ABA-3BA9354EEF83}"/>
              </a:ext>
            </a:extLst>
          </p:cNvPr>
          <p:cNvSpPr/>
          <p:nvPr/>
        </p:nvSpPr>
        <p:spPr>
          <a:xfrm>
            <a:off x="6886530" y="3195970"/>
            <a:ext cx="877566" cy="808622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3F3FF"/>
          </a:solidFill>
          <a:ln w="28575">
            <a:solidFill>
              <a:srgbClr val="7030A0"/>
            </a:solidFill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~1 week</a:t>
            </a:r>
          </a:p>
          <a:p>
            <a:pPr algn="ctr" defTabSz="685800">
              <a:defRPr/>
            </a:pPr>
            <a:r>
              <a:rPr lang="en-US" sz="675" b="1" dirty="0">
                <a:solidFill>
                  <a:srgbClr val="53565A">
                    <a:lumMod val="75000"/>
                  </a:srgbClr>
                </a:solidFill>
                <a:latin typeface="Franklin Gothic Book"/>
              </a:rPr>
              <a:t>Gap Week</a:t>
            </a:r>
            <a:endParaRPr lang="en-US" sz="675" dirty="0">
              <a:solidFill>
                <a:srgbClr val="53565A">
                  <a:lumMod val="75000"/>
                </a:srgbClr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2653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implement QA strategy for agreed upon ART Teams(s)</a:t>
            </a:r>
          </a:p>
          <a:p>
            <a:r>
              <a:rPr lang="en-US" dirty="0"/>
              <a:t>Implementation of QA standards and processes</a:t>
            </a:r>
          </a:p>
          <a:p>
            <a:r>
              <a:rPr lang="en-US" dirty="0"/>
              <a:t>Traceability, defect and standardized quality reports</a:t>
            </a:r>
          </a:p>
          <a:p>
            <a:r>
              <a:rPr lang="en-US" dirty="0"/>
              <a:t>Implementation of automation best practices and framework scaling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974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84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98F2-E631-4459-9D10-7B7A4A2B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3" y="215915"/>
            <a:ext cx="7973645" cy="30420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Next </a:t>
            </a:r>
            <a:r>
              <a:rPr lang="en-US" sz="2200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2991-D07E-4AFE-9350-CA1E1E3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Questions?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Next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4CAC-DA6C-46B6-AEEF-2FCFD47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98F2-E631-4459-9D10-7B7A4A2B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3" y="215915"/>
            <a:ext cx="7973645" cy="30420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Appendix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2991-D07E-4AFE-9350-CA1E1E3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4CAC-DA6C-46B6-AEEF-2FCFD47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0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Staffing Assessment as of 10.24.19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C1E758-64C1-4866-8113-84C8B3EDE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21089"/>
              </p:ext>
            </p:extLst>
          </p:nvPr>
        </p:nvGraphicFramePr>
        <p:xfrm>
          <a:off x="550416" y="780176"/>
          <a:ext cx="8442580" cy="5890191"/>
        </p:xfrm>
        <a:graphic>
          <a:graphicData uri="http://schemas.openxmlformats.org/drawingml/2006/table">
            <a:tbl>
              <a:tblPr firstRow="1" bandRow="1"/>
              <a:tblGrid>
                <a:gridCol w="867323">
                  <a:extLst>
                    <a:ext uri="{9D8B030D-6E8A-4147-A177-3AD203B41FA5}">
                      <a16:colId xmlns:a16="http://schemas.microsoft.com/office/drawing/2014/main" val="338754956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6159464"/>
                    </a:ext>
                  </a:extLst>
                </a:gridCol>
                <a:gridCol w="738331">
                  <a:extLst>
                    <a:ext uri="{9D8B030D-6E8A-4147-A177-3AD203B41FA5}">
                      <a16:colId xmlns:a16="http://schemas.microsoft.com/office/drawing/2014/main" val="1106098754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235347349"/>
                    </a:ext>
                  </a:extLst>
                </a:gridCol>
                <a:gridCol w="1089837">
                  <a:extLst>
                    <a:ext uri="{9D8B030D-6E8A-4147-A177-3AD203B41FA5}">
                      <a16:colId xmlns:a16="http://schemas.microsoft.com/office/drawing/2014/main" val="4265350259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418812904"/>
                    </a:ext>
                  </a:extLst>
                </a:gridCol>
                <a:gridCol w="1696947">
                  <a:extLst>
                    <a:ext uri="{9D8B030D-6E8A-4147-A177-3AD203B41FA5}">
                      <a16:colId xmlns:a16="http://schemas.microsoft.com/office/drawing/2014/main" val="771389810"/>
                    </a:ext>
                  </a:extLst>
                </a:gridCol>
                <a:gridCol w="1421525">
                  <a:extLst>
                    <a:ext uri="{9D8B030D-6E8A-4147-A177-3AD203B41FA5}">
                      <a16:colId xmlns:a16="http://schemas.microsoft.com/office/drawing/2014/main" val="1972347015"/>
                    </a:ext>
                  </a:extLst>
                </a:gridCol>
              </a:tblGrid>
              <a:tr h="408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 teams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 App / Exiting App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Dedicated Experienced Tester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Automation Experienced Engineers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 Train Architects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Factors Driving Resource Decisions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Recommendations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21310"/>
                  </a:ext>
                </a:extLst>
              </a:tr>
              <a:tr h="415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E&amp;B (Enrollment &amp; Billing)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QE /1 -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cases not automated. Test cases outdated and not maintained. Shift Shanthi responsibilities to Automation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 (Shanthi)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65955"/>
                  </a:ext>
                </a:extLst>
              </a:tr>
              <a:tr h="415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 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and 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 – QE/0.5 – in-experienced tester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 – in-experienced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Automation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Manual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2612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Member Management – Online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Automation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 – QE (dedicated QE, not dual role)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52678"/>
                  </a:ext>
                </a:extLst>
              </a:tr>
              <a:tr h="95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Member Management – Batch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5433" marR="5433" marT="543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 much manual/batch heavy testing. Need automation resource to help manual testers where possible. Automate/setup test data/test conditions or data load to MTV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– QE (dedicated QE, not dual role)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41997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dedicated automation tester. Sometimes automation tester helps in manual testing.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Dedicated manual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29549"/>
                  </a:ext>
                </a:extLst>
              </a:tr>
              <a:tr h="542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QE (Offshore)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experienced but new to Delta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dedicated manual QE onsite. Hesitance within the team to follow quality standards.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Dedicated manual QE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6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Staffing Assessment as of 10.24.19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C1E758-64C1-4866-8113-84C8B3EDE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187371"/>
              </p:ext>
            </p:extLst>
          </p:nvPr>
        </p:nvGraphicFramePr>
        <p:xfrm>
          <a:off x="457200" y="668742"/>
          <a:ext cx="8472879" cy="6180869"/>
        </p:xfrm>
        <a:graphic>
          <a:graphicData uri="http://schemas.openxmlformats.org/drawingml/2006/table">
            <a:tbl>
              <a:tblPr firstRow="1" bandRow="1"/>
              <a:tblGrid>
                <a:gridCol w="897622">
                  <a:extLst>
                    <a:ext uri="{9D8B030D-6E8A-4147-A177-3AD203B41FA5}">
                      <a16:colId xmlns:a16="http://schemas.microsoft.com/office/drawing/2014/main" val="338754956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6159464"/>
                    </a:ext>
                  </a:extLst>
                </a:gridCol>
                <a:gridCol w="738331">
                  <a:extLst>
                    <a:ext uri="{9D8B030D-6E8A-4147-A177-3AD203B41FA5}">
                      <a16:colId xmlns:a16="http://schemas.microsoft.com/office/drawing/2014/main" val="1106098754"/>
                    </a:ext>
                  </a:extLst>
                </a:gridCol>
                <a:gridCol w="852914">
                  <a:extLst>
                    <a:ext uri="{9D8B030D-6E8A-4147-A177-3AD203B41FA5}">
                      <a16:colId xmlns:a16="http://schemas.microsoft.com/office/drawing/2014/main" val="3235347349"/>
                    </a:ext>
                  </a:extLst>
                </a:gridCol>
                <a:gridCol w="1512682">
                  <a:extLst>
                    <a:ext uri="{9D8B030D-6E8A-4147-A177-3AD203B41FA5}">
                      <a16:colId xmlns:a16="http://schemas.microsoft.com/office/drawing/2014/main" val="4265350259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418812904"/>
                    </a:ext>
                  </a:extLst>
                </a:gridCol>
                <a:gridCol w="1400962">
                  <a:extLst>
                    <a:ext uri="{9D8B030D-6E8A-4147-A177-3AD203B41FA5}">
                      <a16:colId xmlns:a16="http://schemas.microsoft.com/office/drawing/2014/main" val="771389810"/>
                    </a:ext>
                  </a:extLst>
                </a:gridCol>
                <a:gridCol w="1241568">
                  <a:extLst>
                    <a:ext uri="{9D8B030D-6E8A-4147-A177-3AD203B41FA5}">
                      <a16:colId xmlns:a16="http://schemas.microsoft.com/office/drawing/2014/main" val="1972347015"/>
                    </a:ext>
                  </a:extLst>
                </a:gridCol>
              </a:tblGrid>
              <a:tr h="51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 teams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 App / Exiting App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Dedicated Experienced Tester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Automation Experienced Engineers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 Train Architects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Factors Driving Resource Decisions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Recommendations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21310"/>
                  </a:ext>
                </a:extLst>
              </a:tr>
              <a:tr h="856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ART2 - Group Billing Management </a:t>
                      </a:r>
                    </a:p>
                  </a:txBody>
                  <a:tcPr marL="5433" marR="5433" marT="5433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and Existing Applications </a:t>
                      </a:r>
                    </a:p>
                  </a:txBody>
                  <a:tcPr marL="48900" marR="5433" marT="5433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MTV Billing is complex functionality involves heavy batch testing and it is scenario driven. 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Manual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8834"/>
                  </a:ext>
                </a:extLst>
              </a:tr>
              <a:tr h="1027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Onboarding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48900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QE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– experienced automation tester onsite and a few Automation engineers offshore (shared between CRM and Customer onboarding)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Avoid resource sharing.  Resources should be on one team only.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 – Automation QE – Full Time</a:t>
                      </a:r>
                    </a:p>
                  </a:txBody>
                  <a:tcPr marL="5433" marR="5433" marT="54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85177"/>
                  </a:ext>
                </a:extLst>
              </a:tr>
              <a:tr h="991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CRM Growth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 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– experienced automation tester onsite and a few Automation engineers offshore (shared between CRM and Customer onboarding)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automation QE are new, Additional oversight of standards and best practices is required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Automation Architect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02269"/>
                  </a:ext>
                </a:extLst>
              </a:tr>
              <a:tr h="991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EBD/EP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–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Automation QE Resource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10525"/>
                  </a:ext>
                </a:extLst>
              </a:tr>
              <a:tr h="704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Management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Not ready for Automation engineers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F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98054"/>
                  </a:ext>
                </a:extLst>
              </a:tr>
              <a:tr h="543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EIVR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Applications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Automation QE Resource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Automation 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0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57B-F824-4FEA-B1F0-B0AD917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329369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D48D-67CE-4465-B51B-4F49A7BC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Progress on Reaching Level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QA Improvements 2020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/>
              <a:t>Magenic Roadmap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1D9E-A8D2-4670-845C-60A9BFE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772" y="98721"/>
            <a:ext cx="7973645" cy="371314"/>
          </a:xfrm>
        </p:spPr>
        <p:txBody>
          <a:bodyPr>
            <a:noAutofit/>
          </a:bodyPr>
          <a:lstStyle/>
          <a:p>
            <a:r>
              <a:rPr lang="en-US" sz="2200" dirty="0"/>
              <a:t>Progress Updates on Reaching Level 3 Maturity -- </a:t>
            </a:r>
            <a:r>
              <a:rPr lang="en-US" sz="2200" b="1" dirty="0"/>
              <a:t>Legend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55D75A9-A031-4326-89EB-54D36B7F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2668"/>
              </p:ext>
            </p:extLst>
          </p:nvPr>
        </p:nvGraphicFramePr>
        <p:xfrm>
          <a:off x="425772" y="1044968"/>
          <a:ext cx="8584004" cy="413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34">
                  <a:extLst>
                    <a:ext uri="{9D8B030D-6E8A-4147-A177-3AD203B41FA5}">
                      <a16:colId xmlns:a16="http://schemas.microsoft.com/office/drawing/2014/main" val="470634943"/>
                    </a:ext>
                  </a:extLst>
                </a:gridCol>
                <a:gridCol w="4051883">
                  <a:extLst>
                    <a:ext uri="{9D8B030D-6E8A-4147-A177-3AD203B41FA5}">
                      <a16:colId xmlns:a16="http://schemas.microsoft.com/office/drawing/2014/main" val="2544782776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788574847"/>
                    </a:ext>
                  </a:extLst>
                </a:gridCol>
              </a:tblGrid>
              <a:tr h="39793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Testing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Automation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8520"/>
                  </a:ext>
                </a:extLst>
              </a:tr>
              <a:tr h="3301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Status Ratings: Based on Magenic/Test Lead Assessments of the Teams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35230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Using Test Management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Including Quality Work in Day to Day and Prioritizing Sprint Work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 Dedicated QE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Didn’t Plan for Quality Practice in Story Pointing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Following Test Planning Standards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or Minimal Progress on Automation 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Including Automation in PI Planning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Automation Resources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876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Yellow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Creating Defects/Not Following Defect Standards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BAs Playing Dual Roles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Intermittently Following Test Planning Standards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Inexperienced/Shared Automation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Magenic Augmenting Staff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6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Following Test Planning Standards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Includes Quality Work in Story Pointing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One or more dedicated QE Resources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CICD Pipeline Set Up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Established Automation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Has Automated Suite of Smoke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Dedicated and Experienced Automation Resource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4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4180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92140"/>
              </p:ext>
            </p:extLst>
          </p:nvPr>
        </p:nvGraphicFramePr>
        <p:xfrm>
          <a:off x="423688" y="838697"/>
          <a:ext cx="8552576" cy="5908797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627421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3142998435"/>
                    </a:ext>
                  </a:extLst>
                </a:gridCol>
                <a:gridCol w="939611">
                  <a:extLst>
                    <a:ext uri="{9D8B030D-6E8A-4147-A177-3AD203B41FA5}">
                      <a16:colId xmlns:a16="http://schemas.microsoft.com/office/drawing/2014/main" val="3049559977"/>
                    </a:ext>
                  </a:extLst>
                </a:gridCol>
              </a:tblGrid>
              <a:tr h="11494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89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0228"/>
                  </a:ext>
                </a:extLst>
              </a:tr>
              <a:tr h="180435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03985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Enrollment &amp; Billing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11230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 Platform/ hCentive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9427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Directory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0998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Marketplace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9708"/>
                  </a:ext>
                </a:extLst>
              </a:tr>
              <a:tr h="392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Test Planning and Traceability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13430"/>
                  </a:ext>
                </a:extLst>
              </a:tr>
              <a:tr h="238352">
                <a:tc grid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PI2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GMM--Online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GMM--Batch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Test Results Review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37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10.18.19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49100"/>
              </p:ext>
            </p:extLst>
          </p:nvPr>
        </p:nvGraphicFramePr>
        <p:xfrm>
          <a:off x="423688" y="838697"/>
          <a:ext cx="8552577" cy="5405788"/>
        </p:xfrm>
        <a:graphic>
          <a:graphicData uri="http://schemas.openxmlformats.org/drawingml/2006/table">
            <a:tbl>
              <a:tblPr firstRow="1" firstCol="1" bandRow="1"/>
              <a:tblGrid>
                <a:gridCol w="1177389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949219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096978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159661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3903361645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1665990485"/>
                    </a:ext>
                  </a:extLst>
                </a:gridCol>
              </a:tblGrid>
              <a:tr h="12630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Received Positive Recognition for Making the Change?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55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64331"/>
                  </a:ext>
                </a:extLst>
              </a:tr>
              <a:tr h="260059">
                <a:tc gridSpan="7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PI3  -- Ongoing Coaching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EIVR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EBD &amp; EP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 Planning, Defects, and Traceability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 Management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Creating Defects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(Process)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Billing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(Process/Resource)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8427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Onboarding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5355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CRM Growth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Onboarding New Resource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6EDC-8BC9-420D-85D4-99F1DF00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28" y="272439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2250-4534-46EE-ADB3-689864C7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6" y="1124126"/>
            <a:ext cx="7976316" cy="50020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Time/Planning – Not understanding how much time to build in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Providing Better Planning at PI Planning – Need consistent messaging from all Leaders (Directors, PO, PM, SM, RTE…)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Lack of Resources -- No/partial resource allocation for testing/automation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Analyze deficiencies for each unique team and recommend staffing levels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Capacity (Shared Responsibilities) -- BAs doing testing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Have clear guidance on capacity for each role</a:t>
            </a:r>
            <a:endParaRPr lang="en-US" dirty="0"/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Analyze deficiencies for each unique team and recommend staffing levels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Adherence -- Not prioritizing best practices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Hands-on swarming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Communicate Wins to Leadership (Directors, PO, PM, SM, RTE…)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1916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1088E-2D75-4E02-99E5-4E51F68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34" y="1947903"/>
            <a:ext cx="6061607" cy="13967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300" dirty="0"/>
              <a:t>Delta Dental of California QE Proposal 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for: Delta Dental of California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10.30.2019</a:t>
            </a:r>
          </a:p>
        </p:txBody>
      </p:sp>
    </p:spTree>
    <p:extLst>
      <p:ext uri="{BB962C8B-B14F-4D97-AF65-F5344CB8AC3E}">
        <p14:creationId xmlns:p14="http://schemas.microsoft.com/office/powerpoint/2010/main" val="32244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1516CF-66E2-4C71-B145-EFF44FF505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037" y="1571626"/>
          <a:ext cx="8606741" cy="355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DDCA</a:t>
            </a:r>
            <a:r>
              <a:rPr lang="en-US"/>
              <a:t> and </a:t>
            </a:r>
            <a:r>
              <a:rPr lang="en-US" err="1"/>
              <a:t>Magenic</a:t>
            </a:r>
            <a:r>
              <a:rPr lang="en-US"/>
              <a:t> Engagement and Quality Goals</a:t>
            </a:r>
          </a:p>
        </p:txBody>
      </p:sp>
    </p:spTree>
    <p:extLst>
      <p:ext uri="{BB962C8B-B14F-4D97-AF65-F5344CB8AC3E}">
        <p14:creationId xmlns:p14="http://schemas.microsoft.com/office/powerpoint/2010/main" val="2836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5606" y="1950244"/>
            <a:ext cx="8572500" cy="326151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Community of Practice – QE group will implement 32 recommendations and provide guidance to mitigate 32 risks for new 2020 SBDF teams in PI 5 through PI 8 in Player Coach approach. </a:t>
            </a:r>
          </a:p>
          <a:p>
            <a:pPr marL="0" indent="0">
              <a:buNone/>
            </a:pPr>
            <a:r>
              <a:rPr lang="en-US" sz="1650" dirty="0"/>
              <a:t>The benefits would be: Achieving defined Quality Goals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Improved application technical quality </a:t>
            </a:r>
            <a:r>
              <a:rPr lang="en-US" sz="1650" dirty="0"/>
              <a:t>by implementing a standardized repeatable QE process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Centralized, scalable, </a:t>
            </a:r>
            <a:r>
              <a:rPr lang="en-US" sz="1650" dirty="0"/>
              <a:t>maintained automation frameworks and training</a:t>
            </a:r>
          </a:p>
          <a:p>
            <a:pPr lvl="1"/>
            <a:r>
              <a:rPr lang="en-US" sz="1350" dirty="0"/>
              <a:t>Java FMWK, Java Script FMWK</a:t>
            </a:r>
          </a:p>
          <a:p>
            <a:r>
              <a:rPr lang="en-US" sz="1650" b="1" dirty="0">
                <a:solidFill>
                  <a:srgbClr val="00B050"/>
                </a:solidFill>
              </a:rPr>
              <a:t>Deliver predictable releases with confidence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Provide consistent QE approach and supporting processes to ensure success of the selected delivery streams</a:t>
            </a:r>
          </a:p>
          <a:p>
            <a:pPr lvl="0"/>
            <a:r>
              <a:rPr lang="en-US" sz="1650" b="1" dirty="0">
                <a:solidFill>
                  <a:srgbClr val="00B050"/>
                </a:solidFill>
              </a:rPr>
              <a:t>Longer term QE efficiencies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875" y="1048143"/>
            <a:ext cx="8568965" cy="748117"/>
          </a:xfrm>
        </p:spPr>
        <p:txBody>
          <a:bodyPr/>
          <a:lstStyle/>
          <a:p>
            <a:r>
              <a:rPr lang="en-US" sz="2700" dirty="0"/>
              <a:t>Community of Practice 2020 Implementation Road Map: Desired Outcomes</a:t>
            </a:r>
          </a:p>
        </p:txBody>
      </p:sp>
    </p:spTree>
    <p:extLst>
      <p:ext uri="{BB962C8B-B14F-4D97-AF65-F5344CB8AC3E}">
        <p14:creationId xmlns:p14="http://schemas.microsoft.com/office/powerpoint/2010/main" val="421214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PPT Template - FastForward.potx [Read-Only]" id="{B2C4AE5A-B257-473D-AA6B-51E4276B7D95}" vid="{343BEFA4-8928-43D9-96EE-BA8ACF8719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FBDAB27E8B34981B02F77D95C52F5" ma:contentTypeVersion="9" ma:contentTypeDescription="Create a new document." ma:contentTypeScope="" ma:versionID="37437e5fdf765847033ade4cd57fa86a">
  <xsd:schema xmlns:xsd="http://www.w3.org/2001/XMLSchema" xmlns:xs="http://www.w3.org/2001/XMLSchema" xmlns:p="http://schemas.microsoft.com/office/2006/metadata/properties" xmlns:ns2="1a832241-987a-4d79-9fcd-efb8bfe6011c" targetNamespace="http://schemas.microsoft.com/office/2006/metadata/properties" ma:root="true" ma:fieldsID="2513738a2e3eeb1ca376ca3df892c02b" ns2:_="">
    <xsd:import namespace="1a832241-987a-4d79-9fcd-efb8bfe60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32241-987a-4d79-9fcd-efb8bfe601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a832241-987a-4d79-9fcd-efb8bfe6011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D6BC4E-40B7-42C4-AC5C-F1CF71B207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32241-987a-4d79-9fcd-efb8bfe60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32711</TotalTime>
  <Words>1499</Words>
  <Application>Microsoft Office PowerPoint</Application>
  <PresentationFormat>On-screen Show (4:3)</PresentationFormat>
  <Paragraphs>412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Cordia New</vt:lpstr>
      <vt:lpstr>Franklin Gothic Book</vt:lpstr>
      <vt:lpstr>Franklin Gothic Medium Cond</vt:lpstr>
      <vt:lpstr>Symbol</vt:lpstr>
      <vt:lpstr>Times New Roman</vt:lpstr>
      <vt:lpstr>Wingdings</vt:lpstr>
      <vt:lpstr>Delta Dental</vt:lpstr>
      <vt:lpstr>MGNC_PPT_FINAL</vt:lpstr>
      <vt:lpstr>QA Foundational Improvements – Phase III Directors’ Meeting Update</vt:lpstr>
      <vt:lpstr>Agenda</vt:lpstr>
      <vt:lpstr>Progress Updates on Reaching Level 3 Maturity -- Legend</vt:lpstr>
      <vt:lpstr>Change Management Progress Assessment as of 10.18.19</vt:lpstr>
      <vt:lpstr>Change Management Progress Assessment as of 10.18.19</vt:lpstr>
      <vt:lpstr>Mitigation Strategies</vt:lpstr>
      <vt:lpstr>Delta Dental of California QE Proposal  </vt:lpstr>
      <vt:lpstr>DDCA and Magenic Engagement and Quality Goals</vt:lpstr>
      <vt:lpstr>Community of Practice 2020 Implementation Road Map: Desired Outcomes</vt:lpstr>
      <vt:lpstr>Recommendations to be Implemented: SBDF</vt:lpstr>
      <vt:lpstr>PI 5 - SBDF New Teams Timeline</vt:lpstr>
      <vt:lpstr>Deliverables</vt:lpstr>
      <vt:lpstr>PowerPoint Presentation</vt:lpstr>
      <vt:lpstr>Next Steps</vt:lpstr>
      <vt:lpstr>Appendix</vt:lpstr>
      <vt:lpstr>Staffing Assessment as of 10.24.19</vt:lpstr>
      <vt:lpstr>Staffing Assessment as of 10.24.19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Bill Roske</cp:lastModifiedBy>
  <cp:revision>1132</cp:revision>
  <cp:lastPrinted>2018-02-24T17:24:22Z</cp:lastPrinted>
  <dcterms:created xsi:type="dcterms:W3CDTF">2018-09-09T18:35:31Z</dcterms:created>
  <dcterms:modified xsi:type="dcterms:W3CDTF">2019-10-29T18:38:54Z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0x010100CACFBDAB27E8B34981B02F77D95C52F5</vt:lpwstr>
  </property>
  <property fmtid="{D5CDD505-2E9C-101B-9397-08002B2CF9AE}" pid="3" name="_dlc_DocIdItemGuid">
    <vt:lpwstr>2f38008d-8e17-429f-bce8-bd94265bb81f</vt:lpwstr>
  </property>
</Properties>
</file>