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1"/>
  </p:notesMasterIdLst>
  <p:sldIdLst>
    <p:sldId id="402" r:id="rId6"/>
    <p:sldId id="1106" r:id="rId7"/>
    <p:sldId id="1107" r:id="rId8"/>
    <p:sldId id="1105" r:id="rId9"/>
    <p:sldId id="1104" r:id="rId10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14"/>
    <a:srgbClr val="B6F8B9"/>
    <a:srgbClr val="52EC4A"/>
    <a:srgbClr val="13CF1C"/>
    <a:srgbClr val="A5F5A1"/>
    <a:srgbClr val="ABC674"/>
    <a:srgbClr val="16789D"/>
    <a:srgbClr val="128BAD"/>
    <a:srgbClr val="939393"/>
    <a:srgbClr val="57E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5405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112" y="48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2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494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r">
              <a:defRPr sz="1200"/>
            </a:lvl1pPr>
          </a:lstStyle>
          <a:p>
            <a:fld id="{9DB92310-A0FA-4410-9AB0-4747EFD65DB6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5100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302" y="4510244"/>
            <a:ext cx="5667996" cy="3690781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494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r">
              <a:defRPr sz="1200"/>
            </a:lvl1pPr>
          </a:lstStyle>
          <a:p>
            <a:fld id="{9B005B38-9F68-421E-AA33-0BFE617CF6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1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68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 descr="DDLogo_PMS 361.png">
            <a:extLst>
              <a:ext uri="{FF2B5EF4-FFF2-40B4-BE49-F238E27FC236}">
                <a16:creationId xmlns:a16="http://schemas.microsoft.com/office/drawing/2014/main" id="{CE77DFE9-12B5-49BC-BA7B-E875FDC33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513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FD27A-6425-43D3-8621-2D0CFC07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3" y="0"/>
            <a:ext cx="7973645" cy="571500"/>
          </a:xfrm>
        </p:spPr>
        <p:txBody>
          <a:bodyPr>
            <a:noAutofit/>
          </a:bodyPr>
          <a:lstStyle/>
          <a:p>
            <a:r>
              <a:rPr lang="en-US" sz="3200" dirty="0"/>
              <a:t>Initiative Charter, Key Capabilities &amp; Outcomes</a:t>
            </a:r>
          </a:p>
        </p:txBody>
      </p:sp>
    </p:spTree>
    <p:extLst>
      <p:ext uri="{BB962C8B-B14F-4D97-AF65-F5344CB8AC3E}">
        <p14:creationId xmlns:p14="http://schemas.microsoft.com/office/powerpoint/2010/main" val="37222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68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5992-7E9F-46DB-8EA4-461267D65A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B31FE-7EE6-4041-A857-92196A2071AC}"/>
              </a:ext>
            </a:extLst>
          </p:cNvPr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3B046-B921-47BF-AA3D-A3C5DBD5ED21}"/>
              </a:ext>
            </a:extLst>
          </p:cNvPr>
          <p:cNvCxnSpPr/>
          <p:nvPr userDrawn="1"/>
        </p:nvCxnSpPr>
        <p:spPr>
          <a:xfrm>
            <a:off x="472611" y="616254"/>
            <a:ext cx="7243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772" y="98721"/>
            <a:ext cx="7973645" cy="371314"/>
          </a:xfrm>
        </p:spPr>
        <p:txBody>
          <a:bodyPr>
            <a:noAutofit/>
          </a:bodyPr>
          <a:lstStyle/>
          <a:p>
            <a:r>
              <a:rPr lang="en-US" sz="2200" dirty="0"/>
              <a:t>Progress Updates on Reaching Level 3 Maturity -- </a:t>
            </a:r>
            <a:r>
              <a:rPr lang="en-US" sz="2200" b="1" dirty="0"/>
              <a:t>Legend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55D75A9-A031-4326-89EB-54D36B7F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72668"/>
              </p:ext>
            </p:extLst>
          </p:nvPr>
        </p:nvGraphicFramePr>
        <p:xfrm>
          <a:off x="425772" y="1044968"/>
          <a:ext cx="8584004" cy="413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34">
                  <a:extLst>
                    <a:ext uri="{9D8B030D-6E8A-4147-A177-3AD203B41FA5}">
                      <a16:colId xmlns:a16="http://schemas.microsoft.com/office/drawing/2014/main" val="470634943"/>
                    </a:ext>
                  </a:extLst>
                </a:gridCol>
                <a:gridCol w="4051883">
                  <a:extLst>
                    <a:ext uri="{9D8B030D-6E8A-4147-A177-3AD203B41FA5}">
                      <a16:colId xmlns:a16="http://schemas.microsoft.com/office/drawing/2014/main" val="2544782776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3788574847"/>
                    </a:ext>
                  </a:extLst>
                </a:gridCol>
              </a:tblGrid>
              <a:tr h="39793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Status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Testing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Automation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38520"/>
                  </a:ext>
                </a:extLst>
              </a:tr>
              <a:tr h="3301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Status Ratings: Based on Magenic/Test Lead Assessments of the Teams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35230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Using Test Management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Including Quality Work in Day to Day and Prioritizing Sprint Work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 Dedicated QE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Didn’t Plan for Quality Practice in Story Pointing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Not Following Test Planning Standards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 or Minimal Progress on Automation 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 Including Automation in PI Planning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 Automation Resources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58765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Yellow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 Creating Defects/Not Following Defect Standards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BAs Playing Dual Roles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Intermittently Following Test Planning Standards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Inexperienced/Shared Automation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Magenic Augmenting Staff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6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Green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Following Test Planning Standards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Includes Quality Work in Story Pointing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One or more dedicated QE Resources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CICD Pipeline Set Up in Progress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Established Automation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Has Automated Suite of Smoke Tests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Dedicated and Experienced Automation Resource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4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8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4180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12.4.19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661255"/>
              </p:ext>
            </p:extLst>
          </p:nvPr>
        </p:nvGraphicFramePr>
        <p:xfrm>
          <a:off x="435429" y="838697"/>
          <a:ext cx="8251371" cy="5738550"/>
        </p:xfrm>
        <a:graphic>
          <a:graphicData uri="http://schemas.openxmlformats.org/drawingml/2006/table">
            <a:tbl>
              <a:tblPr firstRow="1" firstCol="1" bandRow="1"/>
              <a:tblGrid>
                <a:gridCol w="1266197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1520545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3642152644"/>
                    </a:ext>
                  </a:extLst>
                </a:gridCol>
                <a:gridCol w="260921">
                  <a:extLst>
                    <a:ext uri="{9D8B030D-6E8A-4147-A177-3AD203B41FA5}">
                      <a16:colId xmlns:a16="http://schemas.microsoft.com/office/drawing/2014/main" val="1518666151"/>
                    </a:ext>
                  </a:extLst>
                </a:gridCol>
                <a:gridCol w="1766403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739133">
                  <a:extLst>
                    <a:ext uri="{9D8B030D-6E8A-4147-A177-3AD203B41FA5}">
                      <a16:colId xmlns:a16="http://schemas.microsoft.com/office/drawing/2014/main" val="3142998435"/>
                    </a:ext>
                  </a:extLst>
                </a:gridCol>
              </a:tblGrid>
              <a:tr h="932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11.15.19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12.4.19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90228"/>
                  </a:ext>
                </a:extLst>
              </a:tr>
              <a:tr h="223202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1 Teams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5303985"/>
                  </a:ext>
                </a:extLst>
              </a:tr>
              <a:tr h="3826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Enrollment &amp; Billing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11230"/>
                  </a:ext>
                </a:extLst>
              </a:tr>
              <a:tr h="3826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Sales Platform/ hCentive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09427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Directory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10998"/>
                  </a:ext>
                </a:extLst>
              </a:tr>
              <a:tr h="3775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Marketplace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69708"/>
                  </a:ext>
                </a:extLst>
              </a:tr>
              <a:tr h="370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13430"/>
                  </a:ext>
                </a:extLst>
              </a:tr>
              <a:tr h="245979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PI2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382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GMM--Online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Case Review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(Resource BA/QE)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Case Review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(Resource BA/QE)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573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GMM--Batch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Test Results Review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 BA/QE)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Test Results Review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 BA/QE)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93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Management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/ 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93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Experience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Traceability.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Traceability.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Work in Progress 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37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12.4.19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767126"/>
              </p:ext>
            </p:extLst>
          </p:nvPr>
        </p:nvGraphicFramePr>
        <p:xfrm>
          <a:off x="457200" y="833341"/>
          <a:ext cx="8229600" cy="5380893"/>
        </p:xfrm>
        <a:graphic>
          <a:graphicData uri="http://schemas.openxmlformats.org/drawingml/2006/table">
            <a:tbl>
              <a:tblPr firstRow="1" firstCol="1" bandRow="1"/>
              <a:tblGrid>
                <a:gridCol w="1336054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1624860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410660634"/>
                    </a:ext>
                  </a:extLst>
                </a:gridCol>
                <a:gridCol w="250371">
                  <a:extLst>
                    <a:ext uri="{9D8B030D-6E8A-4147-A177-3AD203B41FA5}">
                      <a16:colId xmlns:a16="http://schemas.microsoft.com/office/drawing/2014/main" val="3039411515"/>
                    </a:ext>
                  </a:extLst>
                </a:gridCol>
                <a:gridCol w="1801166">
                  <a:extLst>
                    <a:ext uri="{9D8B030D-6E8A-4147-A177-3AD203B41FA5}">
                      <a16:colId xmlns:a16="http://schemas.microsoft.com/office/drawing/2014/main" val="2128534899"/>
                    </a:ext>
                  </a:extLst>
                </a:gridCol>
                <a:gridCol w="1627834">
                  <a:extLst>
                    <a:ext uri="{9D8B030D-6E8A-4147-A177-3AD203B41FA5}">
                      <a16:colId xmlns:a16="http://schemas.microsoft.com/office/drawing/2014/main" val="3903361645"/>
                    </a:ext>
                  </a:extLst>
                </a:gridCol>
              </a:tblGrid>
              <a:tr h="10306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11.15.19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12.4.19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364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64331"/>
                  </a:ext>
                </a:extLst>
              </a:tr>
              <a:tr h="256825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PI3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728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EIVR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5461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EBD &amp; EP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 Planning, Defects, and Traceability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(Resource BA/QE)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64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 Management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Tool Evaluation in Progress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Tool Evaluation in Progress</a:t>
                      </a: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546174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Group Billing Management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Execution and Defects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 BA/QE)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58427"/>
                  </a:ext>
                </a:extLst>
              </a:tr>
              <a:tr h="37461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Onboarding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153551"/>
                  </a:ext>
                </a:extLst>
              </a:tr>
              <a:tr h="34267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CRM Growth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9036"/>
                  </a:ext>
                </a:extLst>
              </a:tr>
              <a:tr h="276547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1 Teams PI4  -- Ongoing Coaching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02078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 CMS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000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7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4180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12.4.19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53028"/>
              </p:ext>
            </p:extLst>
          </p:nvPr>
        </p:nvGraphicFramePr>
        <p:xfrm>
          <a:off x="435429" y="838697"/>
          <a:ext cx="8251371" cy="5469313"/>
        </p:xfrm>
        <a:graphic>
          <a:graphicData uri="http://schemas.openxmlformats.org/drawingml/2006/table">
            <a:tbl>
              <a:tblPr firstRow="1" firstCol="1" bandRow="1"/>
              <a:tblGrid>
                <a:gridCol w="1266197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1030282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190660">
                  <a:extLst>
                    <a:ext uri="{9D8B030D-6E8A-4147-A177-3AD203B41FA5}">
                      <a16:colId xmlns:a16="http://schemas.microsoft.com/office/drawing/2014/main" val="3998067434"/>
                    </a:ext>
                  </a:extLst>
                </a:gridCol>
                <a:gridCol w="1258696">
                  <a:extLst>
                    <a:ext uri="{9D8B030D-6E8A-4147-A177-3AD203B41FA5}">
                      <a16:colId xmlns:a16="http://schemas.microsoft.com/office/drawing/2014/main" val="3734768959"/>
                    </a:ext>
                  </a:extLst>
                </a:gridCol>
                <a:gridCol w="1766403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739133">
                  <a:extLst>
                    <a:ext uri="{9D8B030D-6E8A-4147-A177-3AD203B41FA5}">
                      <a16:colId xmlns:a16="http://schemas.microsoft.com/office/drawing/2014/main" val="3142998435"/>
                    </a:ext>
                  </a:extLst>
                </a:gridCol>
              </a:tblGrid>
              <a:tr h="932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Aware of the QA Improvement Project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Willing to Make the Changes Related to the QA Improvement Project?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Been Trained/Coached on the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90228"/>
                  </a:ext>
                </a:extLst>
              </a:tr>
              <a:tr h="223202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1 Teams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5303985"/>
                  </a:ext>
                </a:extLst>
              </a:tr>
              <a:tr h="3826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Enrollment &amp; Billing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11230"/>
                  </a:ext>
                </a:extLst>
              </a:tr>
              <a:tr h="3826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Sales Platform/ hCentive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09427"/>
                  </a:ext>
                </a:extLst>
              </a:tr>
              <a:tr h="1913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Directory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10998"/>
                  </a:ext>
                </a:extLst>
              </a:tr>
              <a:tr h="3775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Marketplace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69708"/>
                  </a:ext>
                </a:extLst>
              </a:tr>
              <a:tr h="370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13430"/>
                  </a:ext>
                </a:extLst>
              </a:tr>
              <a:tr h="245979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PI2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382633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GMM--Online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Case Review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(Resource BA/QE)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57394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GMM--Batch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Case Test Results Review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 BA/QE)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Minimal/No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9366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Management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/ No Progress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(Resource)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9366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Provider Experience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Defects, and Traceability. </a:t>
                      </a: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Work in Progress 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37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44D8-E047-4FE5-A9D4-231035A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280828"/>
            <a:ext cx="7973645" cy="31259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Change Management Progress Assessment as of 12.4.19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EE13B-6215-4AB7-80F2-5F7445084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710897"/>
              </p:ext>
            </p:extLst>
          </p:nvPr>
        </p:nvGraphicFramePr>
        <p:xfrm>
          <a:off x="457200" y="833341"/>
          <a:ext cx="8229600" cy="5117953"/>
        </p:xfrm>
        <a:graphic>
          <a:graphicData uri="http://schemas.openxmlformats.org/drawingml/2006/table">
            <a:tbl>
              <a:tblPr firstRow="1" firstCol="1" bandRow="1"/>
              <a:tblGrid>
                <a:gridCol w="1336054">
                  <a:extLst>
                    <a:ext uri="{9D8B030D-6E8A-4147-A177-3AD203B41FA5}">
                      <a16:colId xmlns:a16="http://schemas.microsoft.com/office/drawing/2014/main" val="299105641"/>
                    </a:ext>
                  </a:extLst>
                </a:gridCol>
                <a:gridCol w="1077136">
                  <a:extLst>
                    <a:ext uri="{9D8B030D-6E8A-4147-A177-3AD203B41FA5}">
                      <a16:colId xmlns:a16="http://schemas.microsoft.com/office/drawing/2014/main" val="3494591760"/>
                    </a:ext>
                  </a:extLst>
                </a:gridCol>
                <a:gridCol w="1244806">
                  <a:extLst>
                    <a:ext uri="{9D8B030D-6E8A-4147-A177-3AD203B41FA5}">
                      <a16:colId xmlns:a16="http://schemas.microsoft.com/office/drawing/2014/main" val="3998067434"/>
                    </a:ext>
                  </a:extLst>
                </a:gridCol>
                <a:gridCol w="1315937">
                  <a:extLst>
                    <a:ext uri="{9D8B030D-6E8A-4147-A177-3AD203B41FA5}">
                      <a16:colId xmlns:a16="http://schemas.microsoft.com/office/drawing/2014/main" val="3734768959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413107272"/>
                    </a:ext>
                  </a:extLst>
                </a:gridCol>
                <a:gridCol w="1627834">
                  <a:extLst>
                    <a:ext uri="{9D8B030D-6E8A-4147-A177-3AD203B41FA5}">
                      <a16:colId xmlns:a16="http://schemas.microsoft.com/office/drawing/2014/main" val="3903361645"/>
                    </a:ext>
                  </a:extLst>
                </a:gridCol>
              </a:tblGrid>
              <a:tr h="1043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Categories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Aware of the QA Improvement Project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Willing to Make the Changes Related to the QA Improvement Project?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Been Trained/Coached on the Changes?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Are There Gaps in Following Best Practices &amp; Standards?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(Type of Issue)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02364"/>
                  </a:ext>
                </a:extLst>
              </a:tr>
              <a:tr h="255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64331"/>
                  </a:ext>
                </a:extLst>
              </a:tr>
              <a:tr h="260059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2 Teams PI3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4744"/>
                  </a:ext>
                </a:extLst>
              </a:tr>
              <a:tr h="238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EIVR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86109"/>
                  </a:ext>
                </a:extLst>
              </a:tr>
              <a:tr h="382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EBD &amp; EP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 Planning, Defects, and Traceability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(Resource BA/QE)</a:t>
                      </a: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 Being Done By Magenic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833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 Management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47875" marR="47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Tool Evaluation in Progress</a:t>
                      </a:r>
                    </a:p>
                  </a:txBody>
                  <a:tcPr marL="47875" marR="478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7464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Group Billing Management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Test Planning, Execution and Defects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(Resource BA/QE)</a:t>
                      </a: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58427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Onboarding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153551"/>
                  </a:ext>
                </a:extLst>
              </a:tr>
              <a:tr h="346984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CRM Growth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Pilot in Progress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9036"/>
                  </a:ext>
                </a:extLst>
              </a:tr>
              <a:tr h="280029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 1 Teams PI4  -- Ongoing Coaching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02078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 CMS</a:t>
                      </a:r>
                    </a:p>
                  </a:txBody>
                  <a:tcPr marL="33475" marR="33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475" marR="3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000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CB9E-C183-4F63-A73B-C6971E1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89344"/>
      </p:ext>
    </p:extLst>
  </p:cSld>
  <p:clrMapOvr>
    <a:masterClrMapping/>
  </p:clrMapOvr>
</p:sld>
</file>

<file path=ppt/theme/theme1.xml><?xml version="1.0" encoding="utf-8"?>
<a:theme xmlns:a="http://schemas.openxmlformats.org/drawingml/2006/main" name="Delta D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ta Dental" id="{6939F521-11CC-405F-BC87-CC938917695C}" vid="{049393B3-DA4A-401A-B2CE-2B93B1D962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2F3951033D84796F5F1A5D77E9A65" ma:contentTypeVersion="0" ma:contentTypeDescription="Create a new document." ma:contentTypeScope="" ma:versionID="dc4c6fa0c187bb6c48c111be08c3c1f3">
  <xsd:schema xmlns:xsd="http://www.w3.org/2001/XMLSchema" xmlns:xs="http://www.w3.org/2001/XMLSchema" xmlns:p="http://schemas.microsoft.com/office/2006/metadata/properties" xmlns:ns2="eaaeb7eb-ec06-40e6-b290-d5f859fdba14" targetNamespace="http://schemas.microsoft.com/office/2006/metadata/properties" ma:root="true" ma:fieldsID="56aa084c5de6daecdd9445cc70521360" ns2:_="">
    <xsd:import namespace="eaaeb7eb-ec06-40e6-b290-d5f859fdba1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eb7eb-ec06-40e6-b290-d5f859fdba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aaeb7eb-ec06-40e6-b290-d5f859fdba14">ZXHF522UW3CW-79-36</_dlc_DocId>
    <_dlc_DocIdUrl xmlns="eaaeb7eb-ec06-40e6-b290-d5f859fdba14">
      <Url>http://itportal/sites/epmo/sdlc/_layouts/DocIdRedir.aspx?ID=ZXHF522UW3CW-79-36</Url>
      <Description>ZXHF522UW3CW-79-36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D0610C1-7AB7-494F-B8CB-5D77A753C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aeb7eb-ec06-40e6-b290-d5f859fdb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B4CF60-C0DC-4692-912B-881AF8D8CFF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aaeb7eb-ec06-40e6-b290-d5f859fdba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32981</TotalTime>
  <Words>826</Words>
  <Application>Microsoft Office PowerPoint</Application>
  <PresentationFormat>On-screen Show (4:3)</PresentationFormat>
  <Paragraphs>287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Delta Dental</vt:lpstr>
      <vt:lpstr>Progress Updates on Reaching Level 3 Maturity -- Legend</vt:lpstr>
      <vt:lpstr>Change Management Progress Assessment as of 12.4.19</vt:lpstr>
      <vt:lpstr>Change Management Progress Assessment as of 12.4.19</vt:lpstr>
      <vt:lpstr>Change Management Progress Assessment as of 12.4.19</vt:lpstr>
      <vt:lpstr>Change Management Progress Assessment as of 12.4.19</vt:lpstr>
    </vt:vector>
  </TitlesOfParts>
  <Company>Delta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EPMO Steering Committee Presentation Template</dc:title>
  <dc:creator>MPollock@delta.org</dc:creator>
  <cp:lastModifiedBy>Paul Benda</cp:lastModifiedBy>
  <cp:revision>1163</cp:revision>
  <cp:lastPrinted>2018-02-24T17:24:22Z</cp:lastPrinted>
  <dcterms:created xsi:type="dcterms:W3CDTF">2018-09-09T18:35:31Z</dcterms:created>
  <dcterms:modified xsi:type="dcterms:W3CDTF">2019-12-05T18:44:41Z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0x0101002172F3951033D84796F5F1A5D77E9A65</vt:lpwstr>
  </property>
  <property fmtid="{D5CDD505-2E9C-101B-9397-08002B2CF9AE}" pid="3" name="_dlc_DocIdItemGuid">
    <vt:lpwstr>2f38008d-8e17-429f-bce8-bd94265bb81f</vt:lpwstr>
  </property>
</Properties>
</file>