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7"/>
  </p:notesMasterIdLst>
  <p:sldIdLst>
    <p:sldId id="256" r:id="rId6"/>
    <p:sldId id="1146" r:id="rId7"/>
    <p:sldId id="1133" r:id="rId8"/>
    <p:sldId id="1134" r:id="rId9"/>
    <p:sldId id="1136" r:id="rId10"/>
    <p:sldId id="1137" r:id="rId11"/>
    <p:sldId id="1138" r:id="rId12"/>
    <p:sldId id="1139" r:id="rId13"/>
    <p:sldId id="1143" r:id="rId14"/>
    <p:sldId id="1144" r:id="rId15"/>
    <p:sldId id="1145" r:id="rId16"/>
  </p:sldIdLst>
  <p:sldSz cx="9144000" cy="6858000" type="screen4x3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Xiong" initials="JX" lastIdx="4" clrIdx="0">
    <p:extLst>
      <p:ext uri="{19B8F6BF-5375-455C-9EA6-DF929625EA0E}">
        <p15:presenceInfo xmlns:p15="http://schemas.microsoft.com/office/powerpoint/2012/main" userId="S::ca61570@delta.org::dfec5496-c38f-4b06-b453-1b1dbf7f3020" providerId="AD"/>
      </p:ext>
    </p:extLst>
  </p:cmAuthor>
  <p:cmAuthor id="2" name="Mark Atkinson" initials="MA" lastIdx="1" clrIdx="1">
    <p:extLst>
      <p:ext uri="{19B8F6BF-5375-455C-9EA6-DF929625EA0E}">
        <p15:presenceInfo xmlns:p15="http://schemas.microsoft.com/office/powerpoint/2012/main" userId="S::ca34081@delta.org::7d470d4c-a662-4423-a6be-231459fbaf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614"/>
    <a:srgbClr val="B6F8B9"/>
    <a:srgbClr val="52EC4A"/>
    <a:srgbClr val="13CF1C"/>
    <a:srgbClr val="A5F5A1"/>
    <a:srgbClr val="ABC674"/>
    <a:srgbClr val="16789D"/>
    <a:srgbClr val="128BAD"/>
    <a:srgbClr val="939393"/>
    <a:srgbClr val="57E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161" autoAdjust="0"/>
    <p:restoredTop sz="96751" autoAdjust="0"/>
  </p:normalViewPr>
  <p:slideViewPr>
    <p:cSldViewPr snapToGrid="0" snapToObjects="1" showGuides="1">
      <p:cViewPr varScale="1">
        <p:scale>
          <a:sx n="83" d="100"/>
          <a:sy n="83" d="100"/>
        </p:scale>
        <p:origin x="96" y="630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8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3494" y="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/>
          <a:lstStyle>
            <a:lvl1pPr algn="r">
              <a:defRPr sz="1200"/>
            </a:lvl1pPr>
          </a:lstStyle>
          <a:p>
            <a:fld id="{9DB92310-A0FA-4410-9AB0-4747EFD65DB6}" type="datetimeFigureOut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5100" y="1171575"/>
            <a:ext cx="4216400" cy="3162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0" tIns="46145" rIns="92290" bIns="4614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302" y="4510244"/>
            <a:ext cx="5667996" cy="3690781"/>
          </a:xfrm>
          <a:prstGeom prst="rect">
            <a:avLst/>
          </a:prstGeom>
        </p:spPr>
        <p:txBody>
          <a:bodyPr vert="horz" lIns="92290" tIns="46145" rIns="92290" bIns="4614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05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3494" y="8902050"/>
            <a:ext cx="3071502" cy="470551"/>
          </a:xfrm>
          <a:prstGeom prst="rect">
            <a:avLst/>
          </a:prstGeom>
        </p:spPr>
        <p:txBody>
          <a:bodyPr vert="horz" lIns="92290" tIns="46145" rIns="92290" bIns="46145" rtlCol="0" anchor="b"/>
          <a:lstStyle>
            <a:lvl1pPr algn="r">
              <a:defRPr sz="1200"/>
            </a:lvl1pPr>
          </a:lstStyle>
          <a:p>
            <a:fld id="{9B005B38-9F68-421E-AA33-0BFE617CF6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1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sz="1800" dirty="0"/>
              <a:t>Introduction and discussion regarding the Protractor Test Automation framework,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sz="1800" dirty="0"/>
              <a:t>General area of discussion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1800" dirty="0"/>
              <a:t>Software installation necessary for local development and execution ( open source )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Necessary steps and practices when installing the discussed open source products.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1800" dirty="0"/>
              <a:t>Review of the necessary configuration artifacts that control the experience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sz="1200" dirty="0"/>
              <a:t>     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sz="1800" dirty="0"/>
              <a:t>Examination of simple configuration that should let you get started 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sz="1200" dirty="0"/>
              <a:t>   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sz="1800" dirty="0"/>
              <a:t>Examination of the more complex configuration examples 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Execution selection and control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Reporting methodologies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Page Object Model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Core framework modules ( functions )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Data Driven Test Methodologies.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Source control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05B38-9F68-421E-AA33-0BFE617CF6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1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9406F-10FB-4A4A-8535-4A867927C836}" type="slidenum">
              <a:rPr lang="en-US" smtClean="0"/>
              <a:pPr/>
              <a:t>‹#›</a:t>
            </a:fld>
            <a:fld id="{DD0FD3AE-AF69-4551-9F48-54D9F7C2EA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DDLogo_PMS 36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4512" y="2100385"/>
            <a:ext cx="7877333" cy="1778001"/>
          </a:xfrm>
        </p:spPr>
        <p:txBody>
          <a:bodyPr anchor="b"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/>
              <a:t>TITLE LINE 1</a:t>
            </a:r>
            <a:br>
              <a:rPr lang="en-US" dirty="0"/>
            </a:br>
            <a:r>
              <a:rPr lang="en-US" dirty="0"/>
              <a:t>TITLE LINE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161712"/>
            <a:ext cx="7772400" cy="380983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pic>
        <p:nvPicPr>
          <p:cNvPr id="8" name="Picture 7" descr="DDLogo_PMS 361.png">
            <a:extLst>
              <a:ext uri="{FF2B5EF4-FFF2-40B4-BE49-F238E27FC236}">
                <a16:creationId xmlns:a16="http://schemas.microsoft.com/office/drawing/2014/main" id="{CE77DFE9-12B5-49BC-BA7B-E875FDC33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0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9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/>
              <a:t>THANK YOU FOR</a:t>
            </a:r>
            <a:br>
              <a:rPr lang="en-US" dirty="0"/>
            </a:br>
            <a:r>
              <a:rPr lang="en-US" dirty="0"/>
              <a:t>YOUR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We’re pleased to take 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251314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3FD27A-6425-43D3-8621-2D0CFC07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13" y="0"/>
            <a:ext cx="7973645" cy="571500"/>
          </a:xfrm>
        </p:spPr>
        <p:txBody>
          <a:bodyPr>
            <a:noAutofit/>
          </a:bodyPr>
          <a:lstStyle/>
          <a:p>
            <a:r>
              <a:rPr lang="en-US" sz="3200" dirty="0"/>
              <a:t>Initiative Charter, Key Capabilities &amp; Outcomes</a:t>
            </a:r>
          </a:p>
        </p:txBody>
      </p:sp>
    </p:spTree>
    <p:extLst>
      <p:ext uri="{BB962C8B-B14F-4D97-AF65-F5344CB8AC3E}">
        <p14:creationId xmlns:p14="http://schemas.microsoft.com/office/powerpoint/2010/main" val="372222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8696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90880" y="1143000"/>
            <a:ext cx="7741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buSzPct val="110000"/>
              <a:defRPr sz="1400"/>
            </a:lvl3pPr>
            <a:lvl4pPr>
              <a:buSzPct val="110000"/>
              <a:defRPr sz="1400"/>
            </a:lvl4pPr>
            <a:lvl5pPr>
              <a:buSzPct val="110000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568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9406F-10FB-4A4A-8535-4A867927C836}" type="slidenum">
              <a:rPr lang="en-US" smtClean="0"/>
              <a:pPr/>
              <a:t>‹#›</a:t>
            </a:fld>
            <a:fld id="{DD0FD3AE-AF69-4551-9F48-54D9F7C2EA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DDLogo_PMS 36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4512" y="2100385"/>
            <a:ext cx="7877333" cy="1778001"/>
          </a:xfrm>
        </p:spPr>
        <p:txBody>
          <a:bodyPr anchor="b"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/>
              <a:t>TITLE LINE 1</a:t>
            </a:r>
            <a:br>
              <a:rPr lang="en-US" dirty="0"/>
            </a:br>
            <a:r>
              <a:rPr lang="en-US" dirty="0"/>
              <a:t>TITLE LINE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161712"/>
            <a:ext cx="7772400" cy="380983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929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/>
              <a:t>THANK YOU FOR</a:t>
            </a:r>
            <a:br>
              <a:rPr lang="en-US" dirty="0"/>
            </a:br>
            <a:r>
              <a:rPr lang="en-US" dirty="0"/>
              <a:t>YOUR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We’re pleased to take 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228976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425" y="0"/>
            <a:ext cx="7985375" cy="1417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194" y="1600200"/>
            <a:ext cx="79756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5992-7E9F-46DB-8EA4-461267D65A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316177" cy="6858001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EB31FE-7EE6-4041-A857-92196A2071AC}"/>
              </a:ext>
            </a:extLst>
          </p:cNvPr>
          <p:cNvSpPr/>
          <p:nvPr userDrawn="1"/>
        </p:nvSpPr>
        <p:spPr>
          <a:xfrm>
            <a:off x="0" y="-1"/>
            <a:ext cx="316177" cy="6858001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13B046-B921-47BF-AA3D-A3C5DBD5ED21}"/>
              </a:ext>
            </a:extLst>
          </p:cNvPr>
          <p:cNvCxnSpPr/>
          <p:nvPr userDrawn="1"/>
        </p:nvCxnSpPr>
        <p:spPr>
          <a:xfrm>
            <a:off x="472611" y="616254"/>
            <a:ext cx="72432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67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128BAD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None/>
        <a:defRPr sz="2400" b="0" i="0" kern="1200" baseline="0">
          <a:solidFill>
            <a:schemeClr val="tx1"/>
          </a:solidFill>
          <a:latin typeface="Calibri Light"/>
          <a:ea typeface="+mn-ea"/>
          <a:cs typeface="Calibri Light"/>
        </a:defRPr>
      </a:lvl1pPr>
      <a:lvl2pPr marL="576263" indent="-23495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9"/>
        </a:buBlip>
        <a:defRPr sz="2200" b="0" i="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801688" indent="-225425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9"/>
        </a:buBlip>
        <a:defRPr sz="2000" b="0" i="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966788" indent="-16510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9"/>
        </a:buBlip>
        <a:defRPr sz="1800" b="0" i="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1201738" indent="-176213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9"/>
        </a:buBlip>
        <a:defRPr sz="1600" b="0" i="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files/package.json" TargetMode="External"/><Relationship Id="rId2" Type="http://schemas.openxmlformats.org/officeDocument/2006/relationships/hyperlink" Target="https://atlassian/confluence/display/TESTAUTO/Common+Generic+Configuration+Examp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org/en/knowledge/getting-started/npm/what-is-the-file-package-json/" TargetMode="External"/><Relationship Id="rId4" Type="http://schemas.openxmlformats.org/officeDocument/2006/relationships/hyperlink" Target="https://nodesource.com/blog/the-basics-of-package-json-in-node-js-and-np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9580" y="1326995"/>
            <a:ext cx="7877333" cy="168383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latin typeface="Franklin Gothic Book" panose="020B0503020102020204" pitchFamily="34" charset="0"/>
                <a:cs typeface="Calibri Light" panose="020F0302020204030204" pitchFamily="34" charset="0"/>
              </a:rPr>
              <a:t>JavaScript Test Automation</a:t>
            </a:r>
            <a:br>
              <a:rPr lang="en-US" sz="4000" dirty="0">
                <a:latin typeface="Franklin Gothic Book" panose="020B0503020102020204" pitchFamily="34" charset="0"/>
                <a:cs typeface="Calibri Light" panose="020F0302020204030204" pitchFamily="34" charset="0"/>
              </a:rPr>
            </a:br>
            <a:r>
              <a:rPr lang="en-US" sz="4000" dirty="0">
                <a:latin typeface="Franklin Gothic Book" panose="020B0503020102020204" pitchFamily="34" charset="0"/>
                <a:cs typeface="Calibri Light" panose="020F0302020204030204" pitchFamily="34" charset="0"/>
              </a:rPr>
              <a:t> Framework Brown Bag Discussion</a:t>
            </a:r>
            <a:endParaRPr lang="en-US" sz="4000" i="1" dirty="0"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34513" y="4430931"/>
            <a:ext cx="7772400" cy="3809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April 30, 2020</a:t>
            </a:r>
          </a:p>
        </p:txBody>
      </p:sp>
    </p:spTree>
    <p:extLst>
      <p:ext uri="{BB962C8B-B14F-4D97-AF65-F5344CB8AC3E}">
        <p14:creationId xmlns:p14="http://schemas.microsoft.com/office/powerpoint/2010/main" val="12799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r>
              <a:rPr lang="en-US" sz="2400" dirty="0"/>
              <a:t>Source Control : GIT</a:t>
            </a:r>
            <a:endParaRPr lang="en-US" sz="2400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/>
          </a:bodyPr>
          <a:lstStyle/>
          <a:p>
            <a:pPr indent="-234950">
              <a:lnSpc>
                <a:spcPct val="140000"/>
              </a:lnSpc>
              <a:spcBef>
                <a:spcPts val="0"/>
              </a:spcBef>
            </a:pPr>
            <a:r>
              <a:rPr lang="en-US" sz="1000" dirty="0"/>
              <a:t>     </a:t>
            </a:r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r>
              <a:rPr lang="en-US" sz="2800" dirty="0"/>
              <a:t>We work a common process using git :  See Confluence  </a:t>
            </a:r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r>
              <a:rPr lang="en-US" sz="2800" dirty="0"/>
              <a:t>The basic branches used</a:t>
            </a:r>
          </a:p>
          <a:p>
            <a:pPr marL="5080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Master, </a:t>
            </a:r>
          </a:p>
          <a:p>
            <a:pPr marL="5080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dev </a:t>
            </a:r>
            <a:r>
              <a:rPr lang="en-US" sz="2000" dirty="0"/>
              <a:t>or</a:t>
            </a:r>
            <a:r>
              <a:rPr lang="en-US" sz="2000" b="1" dirty="0"/>
              <a:t> develop,</a:t>
            </a:r>
          </a:p>
          <a:p>
            <a:pPr marL="5080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Feature </a:t>
            </a:r>
            <a:r>
              <a:rPr lang="en-US" sz="2000" dirty="0"/>
              <a:t>or</a:t>
            </a:r>
            <a:r>
              <a:rPr lang="en-US" sz="2000" b="1" dirty="0"/>
              <a:t> experimentation.</a:t>
            </a:r>
          </a:p>
          <a:p>
            <a:pPr marL="5080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Build_&lt;</a:t>
            </a:r>
            <a:r>
              <a:rPr lang="en-US" sz="2000" b="1" dirty="0" err="1"/>
              <a:t>someEnumeration</a:t>
            </a:r>
            <a:r>
              <a:rPr lang="en-US" sz="2000" b="1" dirty="0"/>
              <a:t>&gt;</a:t>
            </a:r>
            <a:endParaRPr lang="en-US" sz="2000" dirty="0"/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r>
              <a:rPr lang="en-US" sz="3200" dirty="0"/>
              <a:t>Our confluence page gives a full explanation </a:t>
            </a:r>
          </a:p>
          <a:p>
            <a:pPr marL="107950" indent="-3429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On Process</a:t>
            </a:r>
          </a:p>
          <a:p>
            <a:pPr marL="107950" indent="-3429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On workarounds to problems</a:t>
            </a:r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endParaRPr lang="en-US" sz="2000" dirty="0"/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endParaRPr lang="en-US" sz="2000" dirty="0"/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endParaRPr lang="en-US" sz="2000" dirty="0"/>
          </a:p>
          <a:p>
            <a:pPr lvl="2" indent="0">
              <a:lnSpc>
                <a:spcPct val="14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lvl="0">
              <a:lnSpc>
                <a:spcPct val="140000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1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r>
              <a:rPr lang="en-US" sz="2400" dirty="0"/>
              <a:t>Testing Environments</a:t>
            </a:r>
            <a:endParaRPr lang="en-US" sz="2400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/>
          </a:bodyPr>
          <a:lstStyle/>
          <a:p>
            <a:pPr indent="-234950">
              <a:lnSpc>
                <a:spcPct val="140000"/>
              </a:lnSpc>
              <a:spcBef>
                <a:spcPts val="0"/>
              </a:spcBef>
            </a:pPr>
            <a:r>
              <a:rPr lang="en-US" sz="2800" b="1" dirty="0"/>
              <a:t>Development work: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Local to a user with a machine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Via Citrix VDI for Offshore staff</a:t>
            </a:r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r>
              <a:rPr lang="en-US" sz="2800" b="1" dirty="0"/>
              <a:t>Execution debugging and test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Local to a user with a machine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Via Citrix VDI for Offshore staff</a:t>
            </a:r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r>
              <a:rPr lang="en-US" sz="2800" b="1" dirty="0"/>
              <a:t>Automatic Execution Via Jenkins / </a:t>
            </a:r>
            <a:r>
              <a:rPr lang="en-US" sz="2800" b="1" dirty="0" err="1"/>
              <a:t>Cloudbees</a:t>
            </a:r>
            <a:r>
              <a:rPr lang="en-US" sz="2800" b="1" dirty="0"/>
              <a:t>  IE: Ci/Cd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Local to the Jenkins Server in our Data Center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Sauce Labs: A company providing a service where the browser execution is on their equipment.  They have a huge range of configurable Equipment and Browser version.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6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Franklin Gothic Book" panose="020B05030201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Introduction to the Protractor Test Automation framework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Software installation 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Review of the configuration</a:t>
            </a:r>
            <a:r>
              <a:rPr lang="en-US" sz="1600" dirty="0"/>
              <a:t>     </a:t>
            </a:r>
          </a:p>
          <a:p>
            <a:pPr marL="862013" lvl="1" indent="-28575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brief on two files</a:t>
            </a:r>
            <a:endParaRPr lang="en-US" sz="1600" dirty="0"/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Execution selection and control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Reporting methodologies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Page Object Model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Driven Test Methodologies.</a:t>
            </a:r>
          </a:p>
          <a:p>
            <a:pPr marL="285750" lvl="0" indent="-28575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Source control</a:t>
            </a:r>
          </a:p>
          <a:p>
            <a:pPr marL="285750" indent="-28575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Testing Environments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endParaRPr lang="en-US" sz="1800" dirty="0"/>
          </a:p>
          <a:p>
            <a:endParaRPr lang="en-US" sz="2800" dirty="0"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Franklin Gothic Book" panose="020B0503020102020204" pitchFamily="34" charset="0"/>
              </a:rPr>
              <a:t>Introduction</a:t>
            </a:r>
            <a:r>
              <a:rPr lang="en-US" sz="2400" dirty="0"/>
              <a:t> </a:t>
            </a:r>
            <a:r>
              <a:rPr lang="en-US" sz="2400" b="1" dirty="0"/>
              <a:t>to the Protractor Test Automation framework</a:t>
            </a:r>
            <a:endParaRPr lang="en-US" sz="2400" b="1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 fontScale="92500" lnSpcReduction="10000"/>
          </a:bodyPr>
          <a:lstStyle/>
          <a:p>
            <a:r>
              <a:rPr lang="en-US" sz="1200" dirty="0">
                <a:latin typeface="Franklin Gothic Book" panose="020B0503020102020204" pitchFamily="34" charset="0"/>
                <a:cs typeface="Calibri Light" panose="020F0302020204030204" pitchFamily="34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User Interface Test Automation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Web Browser control in the manner we wish to exercise a Web Application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Control the browser programmatically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Run with exactness</a:t>
            </a:r>
          </a:p>
          <a:p>
            <a:pPr marL="919163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Code to do exactly your intent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Run again exactly</a:t>
            </a:r>
          </a:p>
          <a:p>
            <a:pPr marL="919163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a Code Fix, run exactly the same steps ( with out varying 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Contrary to last statement: Use varying data to validate correctness</a:t>
            </a:r>
          </a:p>
          <a:p>
            <a:pPr marL="919163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Extremely wide range of possibilities with good, near good, wrong, wrong type data</a:t>
            </a:r>
          </a:p>
          <a:p>
            <a:pPr>
              <a:lnSpc>
                <a:spcPct val="130000"/>
              </a:lnSpc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  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Execute Testing on schedule  or  On environmental changes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Schedule on a clock cycle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Initiate testing on the basis of a successful build deployment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Initiate Production testing post production deployment</a:t>
            </a:r>
          </a:p>
          <a:p>
            <a:pPr>
              <a:lnSpc>
                <a:spcPct val="130000"/>
              </a:lnSpc>
            </a:pPr>
            <a:r>
              <a:rPr lang="en-US" sz="13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Report Automatically 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Produce Legible readable reporting 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Report into our test case tracking tool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7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2400" dirty="0"/>
              <a:t>Software installation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/>
          </a:bodyPr>
          <a:lstStyle/>
          <a:p>
            <a:endParaRPr lang="en-US" sz="1600" dirty="0">
              <a:latin typeface="Franklin Gothic Book" panose="020B050302010202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All software used is open source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NodeJS : 		Local execution platform environment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Protractor:  	Manages the execution process</a:t>
            </a:r>
          </a:p>
          <a:p>
            <a:pPr marL="240030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Sits on top of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NodeJs</a:t>
            </a:r>
            <a:endParaRPr lang="en-US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JavaScript:  	Language we program in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Git:				Version Control for program source code</a:t>
            </a:r>
          </a:p>
          <a:p>
            <a:pPr marL="2000250" indent="342900" defTabSz="469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Allows developers flexibility to develop new code and </a:t>
            </a:r>
          </a:p>
          <a:p>
            <a:pPr marL="2000250" defTabSz="469900">
              <a:lnSpc>
                <a:spcPct val="130000"/>
              </a:lnSpc>
              <a:spcBef>
                <a:spcPts val="0"/>
              </a:spcBef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execute older code at the same time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Jenkins:		CI / CD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2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r>
              <a:rPr lang="en-US" sz="2400" dirty="0"/>
              <a:t>Review of the configuration -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2800" dirty="0"/>
              <a:t>Generically:  we want to look at the following files 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dirty="0"/>
              <a:t>All </a:t>
            </a: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err="1"/>
              <a:t>projecs</a:t>
            </a:r>
            <a:r>
              <a:rPr lang="en-US" dirty="0"/>
              <a:t> keep their configuration in </a:t>
            </a:r>
            <a:r>
              <a:rPr lang="en-US" dirty="0" err="1"/>
              <a:t>package.json</a:t>
            </a:r>
            <a:endParaRPr lang="en-US" dirty="0"/>
          </a:p>
          <a:p>
            <a:pPr marL="862013" lvl="1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Confluence Page Explanations  </a:t>
            </a:r>
            <a:r>
              <a:rPr lang="en-US" sz="1200" dirty="0">
                <a:hlinkClick r:id="rId2"/>
              </a:rPr>
              <a:t>see:1</a:t>
            </a:r>
            <a:endParaRPr lang="en-US" sz="1200" dirty="0"/>
          </a:p>
          <a:p>
            <a:pPr marL="862013" lvl="1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Web explanations:  </a:t>
            </a:r>
            <a:r>
              <a:rPr lang="en-US" sz="1200" dirty="0">
                <a:hlinkClick r:id="rId3"/>
              </a:rPr>
              <a:t>see:2</a:t>
            </a:r>
            <a:r>
              <a:rPr lang="en-US" sz="1200" dirty="0"/>
              <a:t> ,</a:t>
            </a:r>
            <a:r>
              <a:rPr lang="en-US" sz="1200" dirty="0">
                <a:hlinkClick r:id="rId4"/>
              </a:rPr>
              <a:t> or2</a:t>
            </a:r>
            <a:r>
              <a:rPr lang="en-US" sz="1200" dirty="0"/>
              <a:t>, </a:t>
            </a:r>
            <a:r>
              <a:rPr lang="en-US" sz="1200" dirty="0">
                <a:hlinkClick r:id="rId5"/>
              </a:rPr>
              <a:t>or3</a:t>
            </a:r>
            <a:endParaRPr lang="en-US" sz="1200" b="1" dirty="0"/>
          </a:p>
          <a:p>
            <a:pPr lvl="0">
              <a:lnSpc>
                <a:spcPct val="140000"/>
              </a:lnSpc>
              <a:spcBef>
                <a:spcPts val="0"/>
              </a:spcBef>
            </a:pPr>
            <a:endParaRPr lang="en-US" b="1" dirty="0"/>
          </a:p>
          <a:p>
            <a:pPr lvl="0">
              <a:lnSpc>
                <a:spcPct val="140000"/>
              </a:lnSpc>
              <a:spcBef>
                <a:spcPts val="0"/>
              </a:spcBef>
            </a:pPr>
            <a:endParaRPr lang="en-US" b="1" dirty="0"/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dirty="0"/>
              <a:t>Protractor Framework:  protractor.conf.js manages configuration &amp; Execution</a:t>
            </a:r>
          </a:p>
          <a:p>
            <a:pPr marL="862013" lvl="1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Confluence Page Explanations  </a:t>
            </a:r>
            <a:r>
              <a:rPr lang="en-US" sz="1200" dirty="0">
                <a:hlinkClick r:id="rId2"/>
              </a:rPr>
              <a:t>see:1</a:t>
            </a:r>
            <a:r>
              <a:rPr lang="en-US" sz="1200" dirty="0"/>
              <a:t>, </a:t>
            </a:r>
            <a:endParaRPr lang="en-US" sz="1800" b="1" dirty="0"/>
          </a:p>
          <a:p>
            <a:pPr lvl="1" indent="0">
              <a:lnSpc>
                <a:spcPct val="14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747713" lvl="1" indent="-1714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0">
              <a:lnSpc>
                <a:spcPct val="14000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3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2400" dirty="0"/>
              <a:t>Test Execution selection and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/>
          </a:bodyPr>
          <a:lstStyle/>
          <a:p>
            <a:pPr indent="-234950">
              <a:lnSpc>
                <a:spcPct val="140000"/>
              </a:lnSpc>
              <a:spcBef>
                <a:spcPts val="0"/>
              </a:spcBef>
            </a:pPr>
            <a:r>
              <a:rPr lang="en-US" dirty="0"/>
              <a:t>There is a wide range of ways to select and control execution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en-US" dirty="0"/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spcAft>
                <a:spcPts val="4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Simple Configuration hard code the test script name in config files</a:t>
            </a: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Test parameters can be passed in at the command line or specified in by naming a collection of test scripts to run</a:t>
            </a:r>
            <a:endParaRPr lang="en-US" sz="2800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en-US" sz="2800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en-US" sz="1800" dirty="0"/>
          </a:p>
          <a:p>
            <a:pPr lvl="0">
              <a:lnSpc>
                <a:spcPct val="14000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0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2400" dirty="0"/>
              <a:t>Reporting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2800" dirty="0"/>
              <a:t>Test execution can report to file with well formed HTML</a:t>
            </a:r>
          </a:p>
          <a:p>
            <a:pPr marL="919163" lvl="1" indent="-3429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Implemented in Delta reporting framework</a:t>
            </a:r>
          </a:p>
          <a:p>
            <a:pPr lvl="0">
              <a:lnSpc>
                <a:spcPct val="140000"/>
              </a:lnSpc>
              <a:spcBef>
                <a:spcPts val="0"/>
              </a:spcBef>
            </a:pPr>
            <a:endParaRPr lang="en-US" sz="1800" dirty="0"/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2800" dirty="0"/>
              <a:t>Test case execution can report to Zephyr / Jira</a:t>
            </a:r>
          </a:p>
          <a:p>
            <a:pPr marL="1033463" lvl="1" indent="-4572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Implemented via Zephyr Reporting API against our Test cases</a:t>
            </a:r>
          </a:p>
          <a:p>
            <a:pPr lvl="1" indent="0">
              <a:lnSpc>
                <a:spcPct val="14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dirty="0"/>
              <a:t>CI/CD configuration can email test status to specified users.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8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2400" dirty="0"/>
              <a:t>Page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1800" b="1" dirty="0"/>
              <a:t>The Page Object Model: 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Is a </a:t>
            </a:r>
            <a:r>
              <a:rPr lang="en-US" sz="1400" b="1" u="sng" dirty="0"/>
              <a:t>design pattern</a:t>
            </a:r>
            <a:r>
              <a:rPr lang="en-US" sz="1400" b="1" dirty="0"/>
              <a:t> used in test automation, defining an object repository of web page UI Elements</a:t>
            </a:r>
            <a:endParaRPr lang="en-US" sz="1600" dirty="0"/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1800" b="1" dirty="0"/>
              <a:t>Design Pattern:</a:t>
            </a:r>
            <a:r>
              <a:rPr lang="en-US" sz="1800" dirty="0"/>
              <a:t> 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A general reusable solution to commonly occurring problem</a:t>
            </a:r>
            <a:endParaRPr lang="en-US" sz="1800" dirty="0"/>
          </a:p>
          <a:p>
            <a:pPr lvl="0">
              <a:lnSpc>
                <a:spcPct val="140000"/>
              </a:lnSpc>
              <a:spcBef>
                <a:spcPts val="0"/>
              </a:spcBef>
            </a:pPr>
            <a:r>
              <a:rPr lang="en-US" sz="1800" b="1" dirty="0"/>
              <a:t>The advantage of the Page Object Model: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POM reduces code duplication and improves test maintenance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POM give you facility to abstract the HTML Layer code away from Testing code</a:t>
            </a:r>
          </a:p>
          <a:p>
            <a:pPr marL="862013" lvl="1" indent="-28575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Page objects are a classic example of encapsulation - they hide the details of the UI structure and widgetry from other components (the tests).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sz="1800" b="1" dirty="0"/>
              <a:t>     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b="1" dirty="0"/>
              <a:t>If your project has simple needs and </a:t>
            </a:r>
            <a:r>
              <a:rPr lang="en-US" sz="1600" b="1" u="sng" dirty="0"/>
              <a:t>only</a:t>
            </a:r>
            <a:r>
              <a:rPr lang="en-US" sz="1600" b="1" dirty="0"/>
              <a:t> a small number of test scripts, the Page Object model would be a burden to develop only for limited work.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050" b="1" u="sng" dirty="0"/>
              <a:t>             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b="1" dirty="0"/>
              <a:t>Conversely if your project has multiple pages, content regionally defined, and a development lifecycle expected to take more than 6 months then a POM would benefit your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7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1C7E-0FEC-4470-80CE-8C298F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07" y="0"/>
            <a:ext cx="7973645" cy="597159"/>
          </a:xfrm>
        </p:spPr>
        <p:txBody>
          <a:bodyPr>
            <a:normAutofit/>
          </a:bodyPr>
          <a:lstStyle/>
          <a:p>
            <a:r>
              <a:rPr lang="en-US" sz="2400" dirty="0"/>
              <a:t>Data Driven Test Methodologies</a:t>
            </a:r>
            <a:endParaRPr lang="en-US" sz="2400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078C-878D-48A5-9981-EB790788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695326"/>
            <a:ext cx="8124824" cy="5827394"/>
          </a:xfrm>
        </p:spPr>
        <p:txBody>
          <a:bodyPr>
            <a:normAutofit/>
          </a:bodyPr>
          <a:lstStyle/>
          <a:p>
            <a:pPr indent="-234950">
              <a:lnSpc>
                <a:spcPct val="140000"/>
              </a:lnSpc>
              <a:spcBef>
                <a:spcPts val="0"/>
              </a:spcBef>
            </a:pPr>
            <a:endParaRPr lang="en-US" b="1" dirty="0"/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r>
              <a:rPr lang="en-US" b="1" dirty="0"/>
              <a:t>What is test data:  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Input data that would effect an outcome different from other input data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Discriminatory look up information that will effect selection if criteria is not met</a:t>
            </a:r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endParaRPr lang="en-US" dirty="0"/>
          </a:p>
          <a:p>
            <a:pPr indent="-234950">
              <a:lnSpc>
                <a:spcPct val="140000"/>
              </a:lnSpc>
              <a:spcBef>
                <a:spcPts val="0"/>
              </a:spcBef>
            </a:pPr>
            <a:endParaRPr lang="en-US" sz="1800" dirty="0"/>
          </a:p>
          <a:p>
            <a:pPr lvl="2" indent="0">
              <a:lnSpc>
                <a:spcPct val="14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lvl="0">
              <a:lnSpc>
                <a:spcPct val="140000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B187-863D-4AA4-8D7C-90787C1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80164"/>
      </p:ext>
    </p:extLst>
  </p:cSld>
  <p:clrMapOvr>
    <a:masterClrMapping/>
  </p:clrMapOvr>
</p:sld>
</file>

<file path=ppt/theme/theme1.xml><?xml version="1.0" encoding="utf-8"?>
<a:theme xmlns:a="http://schemas.openxmlformats.org/drawingml/2006/main" name="Delta Dent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lta Dental" id="{6939F521-11CC-405F-BC87-CC938917695C}" vid="{049393B3-DA4A-401A-B2CE-2B93B1D962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aaeb7eb-ec06-40e6-b290-d5f859fdba14">ZXHF522UW3CW-79-36</_dlc_DocId>
    <_dlc_DocIdUrl xmlns="eaaeb7eb-ec06-40e6-b290-d5f859fdba14">
      <Url>http://itportal/sites/epmo/sdlc/_layouts/DocIdRedir.aspx?ID=ZXHF522UW3CW-79-36</Url>
      <Description>ZXHF522UW3CW-79-36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72F3951033D84796F5F1A5D77E9A65" ma:contentTypeVersion="0" ma:contentTypeDescription="Create a new document." ma:contentTypeScope="" ma:versionID="dc4c6fa0c187bb6c48c111be08c3c1f3">
  <xsd:schema xmlns:xsd="http://www.w3.org/2001/XMLSchema" xmlns:xs="http://www.w3.org/2001/XMLSchema" xmlns:p="http://schemas.microsoft.com/office/2006/metadata/properties" xmlns:ns2="eaaeb7eb-ec06-40e6-b290-d5f859fdba14" targetNamespace="http://schemas.microsoft.com/office/2006/metadata/properties" ma:root="true" ma:fieldsID="56aa084c5de6daecdd9445cc70521360" ns2:_="">
    <xsd:import namespace="eaaeb7eb-ec06-40e6-b290-d5f859fdba1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aeb7eb-ec06-40e6-b290-d5f859fdba1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FEC3C6-DD16-422A-B8AE-8B104F6328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B4CF60-C0DC-4692-912B-881AF8D8CFF5}">
  <ds:schemaRefs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eaaeb7eb-ec06-40e6-b290-d5f859fdba1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CB52003-E8CD-4DF2-932F-2EC7EF4DD67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D0610C1-7AB7-494F-B8CB-5D77A753C3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aeb7eb-ec06-40e6-b290-d5f859fdba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40368</TotalTime>
  <Words>826</Words>
  <Application>Microsoft Office PowerPoint</Application>
  <PresentationFormat>On-screen Show (4:3)</PresentationFormat>
  <Paragraphs>142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Franklin Gothic Book</vt:lpstr>
      <vt:lpstr>Delta Dental</vt:lpstr>
      <vt:lpstr>JavaScript Test Automation  Framework Brown Bag Discussion</vt:lpstr>
      <vt:lpstr>Agenda</vt:lpstr>
      <vt:lpstr>Introduction to the Protractor Test Automation framework</vt:lpstr>
      <vt:lpstr>Software installation </vt:lpstr>
      <vt:lpstr>Review of the configuration - Simple</vt:lpstr>
      <vt:lpstr>Test Execution selection and control</vt:lpstr>
      <vt:lpstr>Reporting methodologies</vt:lpstr>
      <vt:lpstr>Page Object Model</vt:lpstr>
      <vt:lpstr>Data Driven Test Methodologies</vt:lpstr>
      <vt:lpstr>Source Control : GIT</vt:lpstr>
      <vt:lpstr>Testing Environments</vt:lpstr>
    </vt:vector>
  </TitlesOfParts>
  <Company>Delta Dental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EPMO Steering Committee Presentation Template</dc:title>
  <dc:creator>MPollock@delta.org</dc:creator>
  <cp:lastModifiedBy>Mark Atkinson</cp:lastModifiedBy>
  <cp:revision>1416</cp:revision>
  <cp:lastPrinted>2018-02-24T17:24:22Z</cp:lastPrinted>
  <dcterms:created xsi:type="dcterms:W3CDTF">2018-09-09T18:35:31Z</dcterms:created>
  <dcterms:modified xsi:type="dcterms:W3CDTF">2020-05-12T23:53:18Z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0x0101002172F3951033D84796F5F1A5D77E9A65</vt:lpwstr>
  </property>
  <property fmtid="{D5CDD505-2E9C-101B-9397-08002B2CF9AE}" pid="3" name="_dlc_DocIdItemGuid">
    <vt:lpwstr>2f38008d-8e17-429f-bce8-bd94265bb81f</vt:lpwstr>
  </property>
</Properties>
</file>