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1"/>
  </p:notesMasterIdLst>
  <p:sldIdLst>
    <p:sldId id="256" r:id="rId6"/>
    <p:sldId id="1146" r:id="rId7"/>
    <p:sldId id="1133" r:id="rId8"/>
    <p:sldId id="1134" r:id="rId9"/>
    <p:sldId id="1135" r:id="rId10"/>
    <p:sldId id="1136" r:id="rId11"/>
    <p:sldId id="1137" r:id="rId12"/>
    <p:sldId id="1138" r:id="rId13"/>
    <p:sldId id="1139" r:id="rId14"/>
    <p:sldId id="1140" r:id="rId15"/>
    <p:sldId id="1141" r:id="rId16"/>
    <p:sldId id="1142" r:id="rId17"/>
    <p:sldId id="1143" r:id="rId18"/>
    <p:sldId id="1144" r:id="rId19"/>
    <p:sldId id="1145" r:id="rId20"/>
  </p:sldIdLst>
  <p:sldSz cx="9144000" cy="6858000" type="screen4x3"/>
  <p:notesSz cx="7086600" cy="9372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2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 Xiong" initials="JX" lastIdx="4" clrIdx="0">
    <p:extLst>
      <p:ext uri="{19B8F6BF-5375-455C-9EA6-DF929625EA0E}">
        <p15:presenceInfo xmlns:p15="http://schemas.microsoft.com/office/powerpoint/2012/main" userId="S::ca61570@delta.org::dfec5496-c38f-4b06-b453-1b1dbf7f30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9614"/>
    <a:srgbClr val="B6F8B9"/>
    <a:srgbClr val="52EC4A"/>
    <a:srgbClr val="13CF1C"/>
    <a:srgbClr val="A5F5A1"/>
    <a:srgbClr val="ABC674"/>
    <a:srgbClr val="16789D"/>
    <a:srgbClr val="128BAD"/>
    <a:srgbClr val="939393"/>
    <a:srgbClr val="57E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706" autoAdjust="0"/>
    <p:restoredTop sz="96751" autoAdjust="0"/>
  </p:normalViewPr>
  <p:slideViewPr>
    <p:cSldViewPr snapToGrid="0" snapToObjects="1" showGuides="1">
      <p:cViewPr varScale="1">
        <p:scale>
          <a:sx n="168" d="100"/>
          <a:sy n="168" d="100"/>
        </p:scale>
        <p:origin x="588" y="132"/>
      </p:cViewPr>
      <p:guideLst>
        <p:guide orient="horz" pos="262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82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1502" cy="470551"/>
          </a:xfrm>
          <a:prstGeom prst="rect">
            <a:avLst/>
          </a:prstGeom>
        </p:spPr>
        <p:txBody>
          <a:bodyPr vert="horz" lIns="92290" tIns="46145" rIns="92290" bIns="4614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3494" y="0"/>
            <a:ext cx="3071502" cy="470551"/>
          </a:xfrm>
          <a:prstGeom prst="rect">
            <a:avLst/>
          </a:prstGeom>
        </p:spPr>
        <p:txBody>
          <a:bodyPr vert="horz" lIns="92290" tIns="46145" rIns="92290" bIns="46145" rtlCol="0"/>
          <a:lstStyle>
            <a:lvl1pPr algn="r">
              <a:defRPr sz="1200"/>
            </a:lvl1pPr>
          </a:lstStyle>
          <a:p>
            <a:fld id="{9DB92310-A0FA-4410-9AB0-4747EFD65DB6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5100" y="1171575"/>
            <a:ext cx="4216400" cy="3162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0" tIns="46145" rIns="92290" bIns="4614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302" y="4510244"/>
            <a:ext cx="5667996" cy="3690781"/>
          </a:xfrm>
          <a:prstGeom prst="rect">
            <a:avLst/>
          </a:prstGeom>
        </p:spPr>
        <p:txBody>
          <a:bodyPr vert="horz" lIns="92290" tIns="46145" rIns="92290" bIns="4614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050"/>
            <a:ext cx="3071502" cy="470551"/>
          </a:xfrm>
          <a:prstGeom prst="rect">
            <a:avLst/>
          </a:prstGeom>
        </p:spPr>
        <p:txBody>
          <a:bodyPr vert="horz" lIns="92290" tIns="46145" rIns="92290" bIns="4614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3494" y="8902050"/>
            <a:ext cx="3071502" cy="470551"/>
          </a:xfrm>
          <a:prstGeom prst="rect">
            <a:avLst/>
          </a:prstGeom>
        </p:spPr>
        <p:txBody>
          <a:bodyPr vert="horz" lIns="92290" tIns="46145" rIns="92290" bIns="46145" rtlCol="0" anchor="b"/>
          <a:lstStyle>
            <a:lvl1pPr algn="r">
              <a:defRPr sz="1200"/>
            </a:lvl1pPr>
          </a:lstStyle>
          <a:p>
            <a:fld id="{9B005B38-9F68-421E-AA33-0BFE617CF6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10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sz="1800" dirty="0"/>
              <a:t>Introduction and discussion regarding the Protractor Test Automation framework,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sz="1800" dirty="0"/>
              <a:t>General area of discussion</a:t>
            </a:r>
          </a:p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en-US" sz="1800" dirty="0"/>
              <a:t>Software installation necessary for local development and execution ( open source )</a:t>
            </a:r>
          </a:p>
          <a:p>
            <a:pPr lvl="1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Necessary steps and practices when installing the discussed open source products.</a:t>
            </a:r>
          </a:p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en-US" sz="1800" dirty="0"/>
              <a:t>Review of the necessary configuration artifacts that control the experience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sz="1200" dirty="0"/>
              <a:t>     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sz="1800" dirty="0"/>
              <a:t>Examination of simple configuration that should let you get started 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sz="1200" dirty="0"/>
              <a:t>   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sz="1800" dirty="0"/>
              <a:t>Examination of the more complex configuration examples </a:t>
            </a:r>
          </a:p>
          <a:p>
            <a:pPr marL="285750" lvl="0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Execution selection and control</a:t>
            </a:r>
          </a:p>
          <a:p>
            <a:pPr marL="285750" lvl="0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Reporting methodologies</a:t>
            </a:r>
          </a:p>
          <a:p>
            <a:pPr marL="285750" lvl="0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Page Object Model</a:t>
            </a:r>
          </a:p>
          <a:p>
            <a:pPr marL="285750" lvl="0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Core framework modules ( functions )</a:t>
            </a:r>
          </a:p>
          <a:p>
            <a:pPr marL="285750" lvl="0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Data Driven Test Methodologies.</a:t>
            </a:r>
          </a:p>
          <a:p>
            <a:pPr marL="285750" lvl="0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Source control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05B38-9F68-421E-AA33-0BFE617CF6A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31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05B38-9F68-421E-AA33-0BFE617CF6A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80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4513" y="3878386"/>
            <a:ext cx="7772400" cy="37122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Presented by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79406F-10FB-4A4A-8535-4A867927C836}" type="slidenum">
              <a:rPr lang="en-US" smtClean="0"/>
              <a:pPr/>
              <a:t>‹#›</a:t>
            </a:fld>
            <a:fld id="{DD0FD3AE-AF69-4551-9F48-54D9F7C2EA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DDLogo_PMS 36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13" y="420688"/>
            <a:ext cx="1830324" cy="473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4512" y="2100385"/>
            <a:ext cx="7877333" cy="1778001"/>
          </a:xfrm>
        </p:spPr>
        <p:txBody>
          <a:bodyPr anchor="b">
            <a:normAutofit/>
          </a:bodyPr>
          <a:lstStyle>
            <a:lvl1pPr algn="l">
              <a:lnSpc>
                <a:spcPct val="70000"/>
              </a:lnSpc>
              <a:defRPr sz="5000" baseline="0"/>
            </a:lvl1pPr>
          </a:lstStyle>
          <a:p>
            <a:r>
              <a:rPr lang="en-US" dirty="0"/>
              <a:t>TITLE LINE 1</a:t>
            </a:r>
            <a:br>
              <a:rPr lang="en-US" dirty="0"/>
            </a:br>
            <a:r>
              <a:rPr lang="en-US" dirty="0"/>
              <a:t>TITLE LINE 2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161712"/>
            <a:ext cx="7772400" cy="380983"/>
          </a:xfr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Date</a:t>
            </a:r>
          </a:p>
        </p:txBody>
      </p:sp>
      <p:pic>
        <p:nvPicPr>
          <p:cNvPr id="8" name="Picture 7" descr="DDLogo_PMS 361.png">
            <a:extLst>
              <a:ext uri="{FF2B5EF4-FFF2-40B4-BE49-F238E27FC236}">
                <a16:creationId xmlns:a16="http://schemas.microsoft.com/office/drawing/2014/main" id="{CE77DFE9-12B5-49BC-BA7B-E875FDC33B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13" y="420688"/>
            <a:ext cx="1830324" cy="47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0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154" y="274638"/>
            <a:ext cx="7973645" cy="1143000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483" y="1600200"/>
            <a:ext cx="7976316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58E574-3466-AB4B-829E-8E1A936BDA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9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425" y="302846"/>
            <a:ext cx="7985375" cy="3156561"/>
          </a:xfrm>
        </p:spPr>
        <p:txBody>
          <a:bodyPr/>
          <a:lstStyle>
            <a:lvl1pPr>
              <a:lnSpc>
                <a:spcPct val="60000"/>
              </a:lnSpc>
              <a:defRPr/>
            </a:lvl1pPr>
          </a:lstStyle>
          <a:p>
            <a:r>
              <a:rPr lang="en-US" dirty="0"/>
              <a:t>THANK YOU FOR</a:t>
            </a:r>
            <a:br>
              <a:rPr lang="en-US" dirty="0"/>
            </a:br>
            <a:r>
              <a:rPr lang="en-US" dirty="0"/>
              <a:t>YOUR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01675" y="3379673"/>
            <a:ext cx="7985125" cy="1309688"/>
          </a:xfrm>
        </p:spPr>
        <p:txBody>
          <a:bodyPr/>
          <a:lstStyle>
            <a:lvl1pPr>
              <a:lnSpc>
                <a:spcPct val="6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We’re pleased to take your questions...</a:t>
            </a:r>
          </a:p>
        </p:txBody>
      </p:sp>
    </p:spTree>
    <p:extLst>
      <p:ext uri="{BB962C8B-B14F-4D97-AF65-F5344CB8AC3E}">
        <p14:creationId xmlns:p14="http://schemas.microsoft.com/office/powerpoint/2010/main" val="251314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3FD27A-6425-43D3-8621-2D0CFC077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13" y="0"/>
            <a:ext cx="7973645" cy="571500"/>
          </a:xfrm>
        </p:spPr>
        <p:txBody>
          <a:bodyPr>
            <a:noAutofit/>
          </a:bodyPr>
          <a:lstStyle/>
          <a:p>
            <a:r>
              <a:rPr lang="en-US" sz="3200" dirty="0"/>
              <a:t>Initiative Charter, Key Capabilities &amp; Outcomes</a:t>
            </a:r>
          </a:p>
        </p:txBody>
      </p:sp>
    </p:spTree>
    <p:extLst>
      <p:ext uri="{BB962C8B-B14F-4D97-AF65-F5344CB8AC3E}">
        <p14:creationId xmlns:p14="http://schemas.microsoft.com/office/powerpoint/2010/main" val="372222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3988" cy="88696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90880" y="1143000"/>
            <a:ext cx="77419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buSzPct val="110000"/>
              <a:defRPr sz="1400"/>
            </a:lvl3pPr>
            <a:lvl4pPr>
              <a:buSzPct val="110000"/>
              <a:defRPr sz="1400"/>
            </a:lvl4pPr>
            <a:lvl5pPr>
              <a:buSzPct val="110000"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15682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4513" y="3878386"/>
            <a:ext cx="7772400" cy="37122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Presented by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79406F-10FB-4A4A-8535-4A867927C836}" type="slidenum">
              <a:rPr lang="en-US" smtClean="0"/>
              <a:pPr/>
              <a:t>‹#›</a:t>
            </a:fld>
            <a:fld id="{DD0FD3AE-AF69-4551-9F48-54D9F7C2EA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DDLogo_PMS 36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13" y="420688"/>
            <a:ext cx="1830324" cy="473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4512" y="2100385"/>
            <a:ext cx="7877333" cy="1778001"/>
          </a:xfrm>
        </p:spPr>
        <p:txBody>
          <a:bodyPr anchor="b">
            <a:normAutofit/>
          </a:bodyPr>
          <a:lstStyle>
            <a:lvl1pPr algn="l">
              <a:lnSpc>
                <a:spcPct val="70000"/>
              </a:lnSpc>
              <a:defRPr sz="5000" baseline="0"/>
            </a:lvl1pPr>
          </a:lstStyle>
          <a:p>
            <a:r>
              <a:rPr lang="en-US" dirty="0"/>
              <a:t>TITLE LINE 1</a:t>
            </a:r>
            <a:br>
              <a:rPr lang="en-US" dirty="0"/>
            </a:br>
            <a:r>
              <a:rPr lang="en-US" dirty="0"/>
              <a:t>TITLE LINE 2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161712"/>
            <a:ext cx="7772400" cy="380983"/>
          </a:xfr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9291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425" y="302846"/>
            <a:ext cx="7985375" cy="3156561"/>
          </a:xfrm>
        </p:spPr>
        <p:txBody>
          <a:bodyPr/>
          <a:lstStyle>
            <a:lvl1pPr>
              <a:lnSpc>
                <a:spcPct val="60000"/>
              </a:lnSpc>
              <a:defRPr/>
            </a:lvl1pPr>
          </a:lstStyle>
          <a:p>
            <a:r>
              <a:rPr lang="en-US" dirty="0"/>
              <a:t>THANK YOU FOR</a:t>
            </a:r>
            <a:br>
              <a:rPr lang="en-US" dirty="0"/>
            </a:br>
            <a:r>
              <a:rPr lang="en-US" dirty="0"/>
              <a:t>YOUR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01675" y="3379673"/>
            <a:ext cx="7985125" cy="1309688"/>
          </a:xfrm>
        </p:spPr>
        <p:txBody>
          <a:bodyPr/>
          <a:lstStyle>
            <a:lvl1pPr>
              <a:lnSpc>
                <a:spcPct val="6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We’re pleased to take your questions...</a:t>
            </a:r>
          </a:p>
        </p:txBody>
      </p:sp>
    </p:spTree>
    <p:extLst>
      <p:ext uri="{BB962C8B-B14F-4D97-AF65-F5344CB8AC3E}">
        <p14:creationId xmlns:p14="http://schemas.microsoft.com/office/powerpoint/2010/main" val="228976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1425" y="0"/>
            <a:ext cx="7985375" cy="1417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194" y="1600200"/>
            <a:ext cx="797560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35992-7E9F-46DB-8EA4-461267D65A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316177" cy="6858001"/>
          </a:xfrm>
          <a:prstGeom prst="rect">
            <a:avLst/>
          </a:prstGeom>
          <a:solidFill>
            <a:srgbClr val="3A92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EB31FE-7EE6-4041-A857-92196A2071AC}"/>
              </a:ext>
            </a:extLst>
          </p:cNvPr>
          <p:cNvSpPr/>
          <p:nvPr userDrawn="1"/>
        </p:nvSpPr>
        <p:spPr>
          <a:xfrm>
            <a:off x="0" y="-1"/>
            <a:ext cx="316177" cy="6858001"/>
          </a:xfrm>
          <a:prstGeom prst="rect">
            <a:avLst/>
          </a:prstGeom>
          <a:solidFill>
            <a:srgbClr val="3A92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13B046-B921-47BF-AA3D-A3C5DBD5ED21}"/>
              </a:ext>
            </a:extLst>
          </p:cNvPr>
          <p:cNvCxnSpPr/>
          <p:nvPr userDrawn="1"/>
        </p:nvCxnSpPr>
        <p:spPr>
          <a:xfrm>
            <a:off x="472611" y="616254"/>
            <a:ext cx="72432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67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b="0" i="0" kern="1200">
          <a:solidFill>
            <a:srgbClr val="128BAD"/>
          </a:solidFill>
          <a:latin typeface="Calibri Light"/>
          <a:ea typeface="+mj-ea"/>
          <a:cs typeface="Calibri Light"/>
        </a:defRPr>
      </a:lvl1pPr>
    </p:titleStyle>
    <p:bodyStyle>
      <a:lvl1pPr marL="0" indent="0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None/>
        <a:defRPr sz="2400" b="0" i="0" kern="1200" baseline="0">
          <a:solidFill>
            <a:schemeClr val="tx1"/>
          </a:solidFill>
          <a:latin typeface="Calibri Light"/>
          <a:ea typeface="+mn-ea"/>
          <a:cs typeface="Calibri Light"/>
        </a:defRPr>
      </a:lvl1pPr>
      <a:lvl2pPr marL="576263" indent="-234950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9"/>
        </a:buBlip>
        <a:defRPr sz="2200" b="0" i="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801688" indent="-225425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9"/>
        </a:buBlip>
        <a:defRPr sz="2000" b="0" i="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966788" indent="-165100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9"/>
        </a:buBlip>
        <a:defRPr sz="1800" b="0" i="0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1201738" indent="-176213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9"/>
        </a:buBlip>
        <a:defRPr sz="1600" b="0" i="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tractortest.org/#/" TargetMode="External"/><Relationship Id="rId2" Type="http://schemas.openxmlformats.org/officeDocument/2006/relationships/hyperlink" Target="https://en.wikipedia.org/wiki/Jasmine_(JavaScript_testing_framework)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c-github.deltads.ent/DEVPROJECTS/protractor-jasmine-testautoma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82046" y="1816825"/>
            <a:ext cx="7877333" cy="114097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Franklin Gothic Book" panose="020B0503020102020204" pitchFamily="34" charset="0"/>
                <a:cs typeface="Calibri Light" panose="020F0302020204030204" pitchFamily="34" charset="0"/>
              </a:rPr>
              <a:t>JavaScript Test Automation Framework Brown Bag Discussion</a:t>
            </a:r>
            <a:endParaRPr lang="en-US" sz="4000" i="1" dirty="0"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34513" y="4430931"/>
            <a:ext cx="7772400" cy="38098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April 30, 2020</a:t>
            </a:r>
          </a:p>
        </p:txBody>
      </p:sp>
    </p:spTree>
    <p:extLst>
      <p:ext uri="{BB962C8B-B14F-4D97-AF65-F5344CB8AC3E}">
        <p14:creationId xmlns:p14="http://schemas.microsoft.com/office/powerpoint/2010/main" val="127992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1C7E-0FEC-4470-80CE-8C298F63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607" y="0"/>
            <a:ext cx="7973645" cy="597159"/>
          </a:xfrm>
        </p:spPr>
        <p:txBody>
          <a:bodyPr>
            <a:normAutofit/>
          </a:bodyPr>
          <a:lstStyle/>
          <a:p>
            <a:r>
              <a:rPr lang="en-US" sz="2400" dirty="0"/>
              <a:t>Page Object Model</a:t>
            </a:r>
            <a:endParaRPr lang="en-US" sz="2400" dirty="0"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078C-878D-48A5-9981-EB7907882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695326"/>
            <a:ext cx="8124824" cy="582739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sz="1800" dirty="0"/>
              <a:t>Our Page Object Model defines</a:t>
            </a:r>
          </a:p>
          <a:p>
            <a:pPr marL="862013" lvl="1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HTML Element Layer:  See /framework/controls/base-control,  and ALL Others</a:t>
            </a:r>
          </a:p>
          <a:p>
            <a:pPr marL="1087438" lvl="2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Discuss.</a:t>
            </a:r>
          </a:p>
          <a:p>
            <a:pPr marL="862013" lvl="1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Web App Access and control layer:  See /integration/</a:t>
            </a:r>
            <a:r>
              <a:rPr lang="en-US" sz="1600" dirty="0" err="1"/>
              <a:t>pageObjects</a:t>
            </a:r>
            <a:r>
              <a:rPr lang="en-US" sz="1600" dirty="0"/>
              <a:t>/perInfo-page.js</a:t>
            </a:r>
          </a:p>
          <a:p>
            <a:pPr marL="1087438" lvl="2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Discuss.</a:t>
            </a:r>
          </a:p>
          <a:p>
            <a:pPr marL="862013" lvl="1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Test layer: See /integration/scenarios/</a:t>
            </a:r>
            <a:r>
              <a:rPr lang="en-US" sz="1600" dirty="0" err="1"/>
              <a:t>pageTests</a:t>
            </a:r>
            <a:r>
              <a:rPr lang="en-US" sz="1600" dirty="0"/>
              <a:t>/</a:t>
            </a:r>
            <a:r>
              <a:rPr lang="en-US" sz="1600" dirty="0" err="1"/>
              <a:t>getAQuote</a:t>
            </a:r>
            <a:r>
              <a:rPr lang="en-US" sz="1600" dirty="0"/>
              <a:t>/delta/basicPlus.test.js</a:t>
            </a:r>
          </a:p>
          <a:p>
            <a:pPr marL="1087438" lvl="2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Big Discuss.</a:t>
            </a:r>
          </a:p>
          <a:p>
            <a:pPr lvl="0">
              <a:lnSpc>
                <a:spcPct val="140000"/>
              </a:lnSpc>
              <a:spcBef>
                <a:spcPts val="0"/>
              </a:spcBef>
            </a:pPr>
            <a:endParaRPr lang="en-US" sz="1800" dirty="0"/>
          </a:p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en-US" sz="1800" dirty="0"/>
              <a:t>Good Segway into Core Framework Modules &amp; Functions</a:t>
            </a:r>
          </a:p>
          <a:p>
            <a:pPr lvl="0">
              <a:lnSpc>
                <a:spcPct val="140000"/>
              </a:lnSpc>
              <a:spcBef>
                <a:spcPts val="0"/>
              </a:spcBef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1B187-863D-4AA4-8D7C-90787C12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137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1C7E-0FEC-4470-80CE-8C298F63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607" y="0"/>
            <a:ext cx="7973645" cy="597159"/>
          </a:xfrm>
        </p:spPr>
        <p:txBody>
          <a:bodyPr>
            <a:normAutofit/>
          </a:bodyPr>
          <a:lstStyle/>
          <a:p>
            <a:r>
              <a:rPr lang="en-US" sz="2400" dirty="0"/>
              <a:t>Core framework modules ( functions )</a:t>
            </a:r>
            <a:endParaRPr lang="en-US" sz="2400" dirty="0"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078C-878D-48A5-9981-EB7907882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695326"/>
            <a:ext cx="8124824" cy="5827394"/>
          </a:xfrm>
        </p:spPr>
        <p:txBody>
          <a:bodyPr>
            <a:normAutofit/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en-US" sz="2000" dirty="0"/>
              <a:t>Let’s have a look at /framework/utils/*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sz="2000" dirty="0"/>
              <a:t>Core functions are here to assist execution  see: Common.js  See: Confluence </a:t>
            </a:r>
          </a:p>
          <a:p>
            <a:pPr lvl="0">
              <a:lnSpc>
                <a:spcPct val="140000"/>
              </a:lnSpc>
              <a:spcBef>
                <a:spcPts val="0"/>
              </a:spcBef>
            </a:pPr>
            <a:endParaRPr lang="en-US" sz="2000" dirty="0"/>
          </a:p>
          <a:p>
            <a:pPr lvl="0">
              <a:lnSpc>
                <a:spcPct val="140000"/>
              </a:lnSpc>
              <a:spcBef>
                <a:spcPts val="0"/>
              </a:spcBef>
            </a:pPr>
            <a:endParaRPr lang="en-US" sz="2000" dirty="0"/>
          </a:p>
          <a:p>
            <a:pPr marL="341313" lvl="1" indent="0">
              <a:lnSpc>
                <a:spcPct val="14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341313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600" dirty="0"/>
              <a:t>More on Application vs </a:t>
            </a:r>
            <a:r>
              <a:rPr lang="en-US" sz="1600" dirty="0" err="1"/>
              <a:t>Framwork</a:t>
            </a:r>
            <a:r>
              <a:rPr lang="en-US" sz="1600" dirty="0"/>
              <a:t> Specific code.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endParaRPr lang="en-US" sz="1200" dirty="0"/>
          </a:p>
          <a:p>
            <a:pPr marL="1144588" lvl="2" indent="-34290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lvl="0">
              <a:lnSpc>
                <a:spcPct val="140000"/>
              </a:lnSpc>
              <a:spcBef>
                <a:spcPts val="0"/>
              </a:spcBef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1B187-863D-4AA4-8D7C-90787C12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66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1C7E-0FEC-4470-80CE-8C298F63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607" y="0"/>
            <a:ext cx="7973645" cy="597159"/>
          </a:xfrm>
        </p:spPr>
        <p:txBody>
          <a:bodyPr>
            <a:normAutofit/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en-US" sz="2400" dirty="0"/>
              <a:t>Core framework modules ( functions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078C-878D-48A5-9981-EB7907882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695326"/>
            <a:ext cx="8124824" cy="5827394"/>
          </a:xfrm>
        </p:spPr>
        <p:txBody>
          <a:bodyPr>
            <a:normAutofit/>
          </a:bodyPr>
          <a:lstStyle/>
          <a:p>
            <a:pPr indent="-234950">
              <a:lnSpc>
                <a:spcPct val="140000"/>
              </a:lnSpc>
              <a:spcBef>
                <a:spcPts val="0"/>
              </a:spcBef>
            </a:pPr>
            <a:r>
              <a:rPr lang="en-US" sz="1800" b="1" dirty="0"/>
              <a:t>Application vs Framework Specific code</a:t>
            </a:r>
          </a:p>
          <a:p>
            <a:pPr marL="285750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There are a number of specialized functions in key files:  See Confluence </a:t>
            </a:r>
          </a:p>
          <a:p>
            <a:pPr marL="285750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Recent refactoring has improved perspective on being able to update frameworks</a:t>
            </a:r>
          </a:p>
          <a:p>
            <a:pPr marL="285750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There are confluence pages to examine explaining the improvement this brings us 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endParaRPr lang="en-US" sz="1400" dirty="0"/>
          </a:p>
          <a:p>
            <a:pPr>
              <a:lnSpc>
                <a:spcPct val="140000"/>
              </a:lnSpc>
              <a:spcBef>
                <a:spcPts val="0"/>
              </a:spcBef>
            </a:pPr>
            <a:endParaRPr lang="en-US" sz="1400" dirty="0"/>
          </a:p>
          <a:p>
            <a:pPr>
              <a:lnSpc>
                <a:spcPct val="140000"/>
              </a:lnSpc>
              <a:spcBef>
                <a:spcPts val="0"/>
              </a:spcBef>
            </a:pPr>
            <a:endParaRPr lang="en-US" sz="1400" dirty="0"/>
          </a:p>
          <a:p>
            <a:pPr marL="1144588" lvl="2" indent="-34290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lvl="0">
              <a:lnSpc>
                <a:spcPct val="140000"/>
              </a:lnSpc>
              <a:spcBef>
                <a:spcPts val="0"/>
              </a:spcBef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1B187-863D-4AA4-8D7C-90787C12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11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1C7E-0FEC-4470-80CE-8C298F63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607" y="0"/>
            <a:ext cx="7973645" cy="597159"/>
          </a:xfrm>
        </p:spPr>
        <p:txBody>
          <a:bodyPr>
            <a:normAutofit/>
          </a:bodyPr>
          <a:lstStyle/>
          <a:p>
            <a:r>
              <a:rPr lang="en-US" sz="2400" dirty="0"/>
              <a:t>Data Driven Test Methodologies</a:t>
            </a:r>
            <a:endParaRPr lang="en-US" sz="2400" dirty="0"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078C-878D-48A5-9981-EB7907882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695326"/>
            <a:ext cx="8124824" cy="5827394"/>
          </a:xfrm>
        </p:spPr>
        <p:txBody>
          <a:bodyPr>
            <a:normAutofit/>
          </a:bodyPr>
          <a:lstStyle/>
          <a:p>
            <a:pPr indent="-234950">
              <a:lnSpc>
                <a:spcPct val="140000"/>
              </a:lnSpc>
              <a:spcBef>
                <a:spcPts val="0"/>
              </a:spcBef>
            </a:pPr>
            <a:r>
              <a:rPr lang="en-US" dirty="0"/>
              <a:t>Testing methodologies frequently use data to differentiate tests.</a:t>
            </a:r>
          </a:p>
          <a:p>
            <a:pPr indent="-234950">
              <a:lnSpc>
                <a:spcPct val="140000"/>
              </a:lnSpc>
              <a:spcBef>
                <a:spcPts val="0"/>
              </a:spcBef>
            </a:pPr>
            <a:r>
              <a:rPr lang="en-US" sz="1800" dirty="0"/>
              <a:t>7 Test Cases with 20 data components VS  140 test hard coded </a:t>
            </a:r>
          </a:p>
          <a:p>
            <a:pPr indent="-234950">
              <a:lnSpc>
                <a:spcPct val="140000"/>
              </a:lnSpc>
              <a:spcBef>
                <a:spcPts val="0"/>
              </a:spcBef>
            </a:pPr>
            <a:endParaRPr lang="en-US" sz="1800" dirty="0"/>
          </a:p>
          <a:p>
            <a:pPr indent="-234950">
              <a:lnSpc>
                <a:spcPct val="140000"/>
              </a:lnSpc>
              <a:spcBef>
                <a:spcPts val="0"/>
              </a:spcBef>
            </a:pPr>
            <a:r>
              <a:rPr lang="en-US" sz="1800" dirty="0"/>
              <a:t>Jasmine Data Provider</a:t>
            </a:r>
          </a:p>
          <a:p>
            <a:pPr lvl="2" indent="0">
              <a:lnSpc>
                <a:spcPct val="14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lvl="0">
              <a:lnSpc>
                <a:spcPct val="140000"/>
              </a:lnSpc>
              <a:spcBef>
                <a:spcPts val="0"/>
              </a:spcBef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1B187-863D-4AA4-8D7C-90787C12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580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1C7E-0FEC-4470-80CE-8C298F63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607" y="0"/>
            <a:ext cx="7973645" cy="597159"/>
          </a:xfrm>
        </p:spPr>
        <p:txBody>
          <a:bodyPr>
            <a:normAutofit/>
          </a:bodyPr>
          <a:lstStyle/>
          <a:p>
            <a:r>
              <a:rPr lang="en-US" sz="2400" dirty="0"/>
              <a:t>Source Control : GIT</a:t>
            </a:r>
            <a:endParaRPr lang="en-US" sz="2400" dirty="0"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078C-878D-48A5-9981-EB7907882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695326"/>
            <a:ext cx="8124824" cy="5827394"/>
          </a:xfrm>
        </p:spPr>
        <p:txBody>
          <a:bodyPr>
            <a:normAutofit/>
          </a:bodyPr>
          <a:lstStyle/>
          <a:p>
            <a:pPr indent="-234950">
              <a:lnSpc>
                <a:spcPct val="140000"/>
              </a:lnSpc>
              <a:spcBef>
                <a:spcPts val="0"/>
              </a:spcBef>
            </a:pPr>
            <a:r>
              <a:rPr lang="en-US" sz="1000" dirty="0"/>
              <a:t>     </a:t>
            </a:r>
          </a:p>
          <a:p>
            <a:pPr indent="-234950">
              <a:lnSpc>
                <a:spcPct val="140000"/>
              </a:lnSpc>
              <a:spcBef>
                <a:spcPts val="0"/>
              </a:spcBef>
            </a:pPr>
            <a:r>
              <a:rPr lang="en-US" sz="1800" dirty="0"/>
              <a:t>We work a common process using git :  See Confluence Page  </a:t>
            </a:r>
          </a:p>
          <a:p>
            <a:pPr indent="-234950">
              <a:lnSpc>
                <a:spcPct val="140000"/>
              </a:lnSpc>
              <a:spcBef>
                <a:spcPts val="0"/>
              </a:spcBef>
            </a:pPr>
            <a:r>
              <a:rPr lang="en-US" sz="1800" dirty="0"/>
              <a:t>The basics,</a:t>
            </a:r>
          </a:p>
          <a:p>
            <a:pPr marL="50800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Master, </a:t>
            </a:r>
          </a:p>
          <a:p>
            <a:pPr marL="50800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dev </a:t>
            </a:r>
            <a:r>
              <a:rPr lang="en-US" sz="1400" dirty="0"/>
              <a:t>or</a:t>
            </a:r>
            <a:r>
              <a:rPr lang="en-US" sz="1400" b="1" dirty="0"/>
              <a:t> develop,</a:t>
            </a:r>
          </a:p>
          <a:p>
            <a:pPr marL="50800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Build_&lt;</a:t>
            </a:r>
            <a:r>
              <a:rPr lang="en-US" sz="1400" b="1" dirty="0" err="1"/>
              <a:t>someEnumeration</a:t>
            </a:r>
            <a:r>
              <a:rPr lang="en-US" sz="1400" b="1" dirty="0"/>
              <a:t>&gt;</a:t>
            </a:r>
            <a:endParaRPr lang="en-US" sz="1400" dirty="0"/>
          </a:p>
          <a:p>
            <a:pPr marL="50800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Feature </a:t>
            </a:r>
            <a:r>
              <a:rPr lang="en-US" sz="1400" dirty="0"/>
              <a:t>or</a:t>
            </a:r>
            <a:r>
              <a:rPr lang="en-US" sz="1400" b="1" dirty="0"/>
              <a:t> experimentation.</a:t>
            </a:r>
          </a:p>
          <a:p>
            <a:pPr indent="-234950">
              <a:lnSpc>
                <a:spcPct val="140000"/>
              </a:lnSpc>
              <a:spcBef>
                <a:spcPts val="0"/>
              </a:spcBef>
            </a:pPr>
            <a:r>
              <a:rPr lang="en-US" sz="2000" dirty="0"/>
              <a:t>Our confluence page on this subject give a full rundown </a:t>
            </a:r>
          </a:p>
          <a:p>
            <a:pPr marL="107950" indent="-34290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On Process</a:t>
            </a:r>
          </a:p>
          <a:p>
            <a:pPr marL="107950" indent="-34290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On workarounds to problems</a:t>
            </a:r>
          </a:p>
          <a:p>
            <a:pPr indent="-234950">
              <a:lnSpc>
                <a:spcPct val="140000"/>
              </a:lnSpc>
              <a:spcBef>
                <a:spcPts val="0"/>
              </a:spcBef>
            </a:pPr>
            <a:endParaRPr lang="en-US" sz="2000" dirty="0"/>
          </a:p>
          <a:p>
            <a:pPr indent="-234950">
              <a:lnSpc>
                <a:spcPct val="140000"/>
              </a:lnSpc>
              <a:spcBef>
                <a:spcPts val="0"/>
              </a:spcBef>
            </a:pPr>
            <a:endParaRPr lang="en-US" sz="2000" dirty="0"/>
          </a:p>
          <a:p>
            <a:pPr indent="-234950">
              <a:lnSpc>
                <a:spcPct val="140000"/>
              </a:lnSpc>
              <a:spcBef>
                <a:spcPts val="0"/>
              </a:spcBef>
            </a:pPr>
            <a:endParaRPr lang="en-US" sz="2000" dirty="0"/>
          </a:p>
          <a:p>
            <a:pPr indent="-234950">
              <a:lnSpc>
                <a:spcPct val="140000"/>
              </a:lnSpc>
              <a:spcBef>
                <a:spcPts val="0"/>
              </a:spcBef>
            </a:pPr>
            <a:r>
              <a:rPr lang="en-US" sz="2000" dirty="0"/>
              <a:t>Incorporation with Jenkins</a:t>
            </a:r>
          </a:p>
          <a:p>
            <a:pPr marL="1144588" lvl="2" indent="-34290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lvl="0">
              <a:lnSpc>
                <a:spcPct val="140000"/>
              </a:lnSpc>
              <a:spcBef>
                <a:spcPts val="0"/>
              </a:spcBef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1B187-863D-4AA4-8D7C-90787C12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917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1C7E-0FEC-4470-80CE-8C298F63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607" y="0"/>
            <a:ext cx="7973645" cy="597159"/>
          </a:xfrm>
        </p:spPr>
        <p:txBody>
          <a:bodyPr>
            <a:normAutofit/>
          </a:bodyPr>
          <a:lstStyle/>
          <a:p>
            <a:r>
              <a:rPr lang="en-US" sz="2400" dirty="0"/>
              <a:t>CI/CD Integration with Jenkins</a:t>
            </a:r>
            <a:endParaRPr lang="en-US" sz="2400" dirty="0"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078C-878D-48A5-9981-EB7907882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695326"/>
            <a:ext cx="8124824" cy="5827394"/>
          </a:xfrm>
        </p:spPr>
        <p:txBody>
          <a:bodyPr>
            <a:normAutofit/>
          </a:bodyPr>
          <a:lstStyle/>
          <a:p>
            <a:pPr indent="-234950">
              <a:lnSpc>
                <a:spcPct val="140000"/>
              </a:lnSpc>
              <a:spcBef>
                <a:spcPts val="0"/>
              </a:spcBef>
            </a:pPr>
            <a:r>
              <a:rPr lang="en-US" sz="2000" dirty="0"/>
              <a:t>The CI part has been implemented using Jenkins and now </a:t>
            </a:r>
            <a:r>
              <a:rPr lang="en-US" sz="2000" dirty="0" err="1"/>
              <a:t>Cloudbees</a:t>
            </a:r>
            <a:endParaRPr lang="en-US" sz="2000" dirty="0"/>
          </a:p>
          <a:p>
            <a:pPr indent="-234950">
              <a:lnSpc>
                <a:spcPct val="140000"/>
              </a:lnSpc>
              <a:spcBef>
                <a:spcPts val="0"/>
              </a:spcBef>
            </a:pPr>
            <a:r>
              <a:rPr lang="en-US" sz="2000" dirty="0"/>
              <a:t>The CD part is still under the control of </a:t>
            </a:r>
            <a:r>
              <a:rPr lang="en-US" sz="2000" dirty="0" err="1"/>
              <a:t>corp</a:t>
            </a:r>
            <a:r>
              <a:rPr lang="en-US" sz="2000" dirty="0"/>
              <a:t> release team.</a:t>
            </a:r>
          </a:p>
          <a:p>
            <a:pPr indent="-234950">
              <a:lnSpc>
                <a:spcPct val="140000"/>
              </a:lnSpc>
              <a:spcBef>
                <a:spcPts val="0"/>
              </a:spcBef>
            </a:pPr>
            <a:endParaRPr lang="en-US" sz="2000" dirty="0"/>
          </a:p>
          <a:p>
            <a:pPr indent="-234950">
              <a:lnSpc>
                <a:spcPct val="140000"/>
              </a:lnSpc>
              <a:spcBef>
                <a:spcPts val="0"/>
              </a:spcBef>
            </a:pPr>
            <a:r>
              <a:rPr lang="en-US" sz="2000" dirty="0"/>
              <a:t>Integration with </a:t>
            </a:r>
            <a:r>
              <a:rPr lang="en-US" sz="2000" dirty="0" err="1"/>
              <a:t>Jenk</a:t>
            </a:r>
            <a:r>
              <a:rPr lang="en-US" sz="2000" dirty="0"/>
              <a:t>/CB requires your repo maintains a Jenkins file</a:t>
            </a:r>
          </a:p>
          <a:p>
            <a:pPr marL="107950" indent="-34290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See: ./</a:t>
            </a:r>
            <a:r>
              <a:rPr lang="en-US" sz="1600" dirty="0" err="1"/>
              <a:t>Jenkinsfile.example</a:t>
            </a:r>
            <a:endParaRPr lang="en-US" sz="1600" dirty="0"/>
          </a:p>
          <a:p>
            <a:pPr marL="1144588" lvl="2" indent="-34290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lvl="0">
              <a:lnSpc>
                <a:spcPct val="140000"/>
              </a:lnSpc>
              <a:spcBef>
                <a:spcPts val="0"/>
              </a:spcBef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1B187-863D-4AA4-8D7C-90787C12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76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1C7E-0FEC-4470-80CE-8C298F63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607" y="0"/>
            <a:ext cx="7973645" cy="59715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Franklin Gothic Book" panose="020B05030201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078C-878D-48A5-9981-EB7907882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695326"/>
            <a:ext cx="8124824" cy="5827394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Introduction to the Protractor Test Automation framework</a:t>
            </a:r>
          </a:p>
          <a:p>
            <a:pPr marL="285750" lvl="0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Software installation </a:t>
            </a:r>
          </a:p>
          <a:p>
            <a:pPr marL="285750" lvl="0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Review of the configuration</a:t>
            </a:r>
            <a:r>
              <a:rPr lang="en-US" sz="1600" dirty="0"/>
              <a:t>     </a:t>
            </a:r>
          </a:p>
          <a:p>
            <a:pPr marL="862013" lvl="1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Simple configuration that should let you get started </a:t>
            </a:r>
            <a:r>
              <a:rPr lang="en-US" sz="1600" dirty="0"/>
              <a:t>   </a:t>
            </a:r>
          </a:p>
          <a:p>
            <a:pPr marL="862013" lvl="1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Complex configuration</a:t>
            </a:r>
          </a:p>
          <a:p>
            <a:pPr marL="285750" lvl="0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Execution selection and control</a:t>
            </a:r>
          </a:p>
          <a:p>
            <a:pPr marL="285750" lvl="0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Reporting methodologies</a:t>
            </a:r>
          </a:p>
          <a:p>
            <a:pPr marL="285750" lvl="0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Page Object Model</a:t>
            </a:r>
          </a:p>
          <a:p>
            <a:pPr marL="285750" lvl="0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Core framework modules ( functions )</a:t>
            </a:r>
          </a:p>
          <a:p>
            <a:pPr marL="285750" lvl="0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Data Driven Test Methodologies.</a:t>
            </a:r>
          </a:p>
          <a:p>
            <a:pPr marL="285750" lvl="0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Source control</a:t>
            </a:r>
          </a:p>
          <a:p>
            <a:pPr marL="285750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CI/CD Integration with Jenkins</a:t>
            </a:r>
          </a:p>
          <a:p>
            <a:pPr lvl="0">
              <a:lnSpc>
                <a:spcPct val="140000"/>
              </a:lnSpc>
              <a:spcBef>
                <a:spcPts val="0"/>
              </a:spcBef>
            </a:pPr>
            <a:endParaRPr lang="en-US" sz="1800" dirty="0"/>
          </a:p>
          <a:p>
            <a:endParaRPr lang="en-US" sz="2800" dirty="0"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1B187-863D-4AA4-8D7C-90787C12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1C7E-0FEC-4470-80CE-8C298F63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607" y="0"/>
            <a:ext cx="7973645" cy="59715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Franklin Gothic Book" panose="020B0503020102020204" pitchFamily="34" charset="0"/>
              </a:rPr>
              <a:t>Introduction</a:t>
            </a:r>
            <a:r>
              <a:rPr lang="en-US" sz="2400" dirty="0"/>
              <a:t> to the Protractor Test Automation framework</a:t>
            </a:r>
            <a:endParaRPr lang="en-US" sz="2400" dirty="0"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078C-878D-48A5-9981-EB7907882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695326"/>
            <a:ext cx="8124824" cy="5827394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Franklin Gothic Book" panose="020B0503020102020204" pitchFamily="34" charset="0"/>
                <a:cs typeface="Calibri Light" panose="020F0302020204030204" pitchFamily="34" charset="0"/>
              </a:rPr>
              <a:t>    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User Interface Test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Control the browser in a manner to exercise the Web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Ability to control the browser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Based on same technologies as Selenium WebDriver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How we control using JavaScript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JavaScript code is written to the Jasmine test framework</a:t>
            </a:r>
          </a:p>
          <a:p>
            <a:pPr marL="919163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Jasmine is a test framework for writing JavaScript tests.  </a:t>
            </a:r>
          </a:p>
          <a:p>
            <a:pPr marL="919163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Protractor is a framework for using Jasmine/JavaScript to test Web Applications</a:t>
            </a:r>
          </a:p>
          <a:p>
            <a:pPr marL="919163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See</a:t>
            </a:r>
            <a:r>
              <a:rPr lang="en-US" dirty="0">
                <a:latin typeface="Franklin Gothic Book" panose="020B0503020102020204" pitchFamily="34" charset="0"/>
                <a:cs typeface="Calibri Light" panose="020F0302020204030204" pitchFamily="34" charset="0"/>
              </a:rPr>
              <a:t>:  </a:t>
            </a:r>
            <a:r>
              <a:rPr lang="en-US" sz="1600" dirty="0">
                <a:hlinkClick r:id="rId2"/>
              </a:rPr>
              <a:t>https://en.wikipedia.org/wiki/Jasmine_(JavaScript_testing_framework)</a:t>
            </a:r>
            <a:endParaRPr lang="en-US" sz="1600" dirty="0"/>
          </a:p>
          <a:p>
            <a:pPr marL="919163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See</a:t>
            </a:r>
            <a:r>
              <a:rPr lang="en-US" sz="1600" dirty="0">
                <a:latin typeface="Franklin Gothic Book" panose="020B0503020102020204" pitchFamily="34" charset="0"/>
                <a:cs typeface="Calibri Light" panose="020F0302020204030204" pitchFamily="34" charset="0"/>
              </a:rPr>
              <a:t>: </a:t>
            </a:r>
            <a:r>
              <a:rPr lang="en-US" sz="1600" dirty="0">
                <a:hlinkClick r:id="rId3"/>
              </a:rPr>
              <a:t>https://www.protractortest.org/#/</a:t>
            </a:r>
            <a:endParaRPr lang="en-US" dirty="0"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1B187-863D-4AA4-8D7C-90787C12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7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1C7E-0FEC-4470-80CE-8C298F63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607" y="0"/>
            <a:ext cx="7973645" cy="597159"/>
          </a:xfrm>
        </p:spPr>
        <p:txBody>
          <a:bodyPr>
            <a:normAutofit/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en-US" sz="2400" dirty="0"/>
              <a:t>Software installation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078C-878D-48A5-9981-EB7907882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695326"/>
            <a:ext cx="8124824" cy="5827394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Franklin Gothic Book" panose="020B0503020102020204" pitchFamily="34" charset="0"/>
                <a:cs typeface="Calibri Light" panose="020F0302020204030204" pitchFamily="34" charset="0"/>
              </a:rPr>
              <a:t>   </a:t>
            </a:r>
          </a:p>
          <a:p>
            <a:pPr>
              <a:lnSpc>
                <a:spcPct val="60000"/>
              </a:lnSpc>
              <a:spcBef>
                <a:spcPts val="0"/>
              </a:spcBef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Source Code Version control</a:t>
            </a:r>
          </a:p>
          <a:p>
            <a:pPr marL="457200" indent="-457200">
              <a:lnSpc>
                <a:spcPct val="6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Install Git 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[   bash   or    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gui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] 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from:</a:t>
            </a: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https://nodejs.org/en/download/</a:t>
            </a:r>
            <a:endParaRPr 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lnSpc>
                <a:spcPct val="6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lnSpc>
                <a:spcPct val="6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60000"/>
              </a:lnSpc>
              <a:spcBef>
                <a:spcPts val="0"/>
              </a:spcBef>
            </a:pPr>
            <a:endParaRPr 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Your choice of command line (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bash  or 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win_cmd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) or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Gui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Clone the repo to your machine</a:t>
            </a:r>
          </a:p>
          <a:p>
            <a:pPr marL="1033463" lvl="1" indent="-4572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There are Confluence Instructions</a:t>
            </a:r>
          </a:p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Additi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onally</a:t>
            </a:r>
          </a:p>
          <a:p>
            <a:pPr marL="747713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There are additional setup config</a:t>
            </a:r>
          </a:p>
          <a:p>
            <a:pPr lvl="1" indent="0">
              <a:buNone/>
            </a:pPr>
            <a:endParaRPr lang="en-US" sz="1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Franklin Gothic Book" panose="020B050302010202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Franklin Gothic Book" panose="020B050302010202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Franklin Gothic Book" panose="020B050302010202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1B187-863D-4AA4-8D7C-90787C12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2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1C7E-0FEC-4470-80CE-8C298F63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607" y="0"/>
            <a:ext cx="7973645" cy="597159"/>
          </a:xfrm>
        </p:spPr>
        <p:txBody>
          <a:bodyPr>
            <a:normAutofit/>
          </a:bodyPr>
          <a:lstStyle/>
          <a:p>
            <a:r>
              <a:rPr lang="en-US" sz="2400" dirty="0"/>
              <a:t>Software installation </a:t>
            </a:r>
            <a:endParaRPr lang="en-US" sz="2400" dirty="0"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078C-878D-48A5-9981-EB7907882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695326"/>
            <a:ext cx="8124824" cy="5827394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Franklin Gothic Book" panose="020B0503020102020204" pitchFamily="34" charset="0"/>
                <a:cs typeface="Calibri Light" panose="020F0302020204030204" pitchFamily="34" charset="0"/>
              </a:rPr>
              <a:t>  </a:t>
            </a:r>
          </a:p>
          <a:p>
            <a:r>
              <a:rPr lang="en-US" dirty="0">
                <a:latin typeface="Franklin Gothic Book" panose="020B0503020102020204" pitchFamily="34" charset="0"/>
                <a:cs typeface="Calibri Light" panose="020F0302020204030204" pitchFamily="34" charset="0"/>
              </a:rPr>
              <a:t>Protractor is </a:t>
            </a:r>
            <a:r>
              <a:rPr lang="en-US" dirty="0" err="1">
                <a:latin typeface="Franklin Gothic Book" panose="020B0503020102020204" pitchFamily="34" charset="0"/>
                <a:cs typeface="Calibri Light" panose="020F0302020204030204" pitchFamily="34" charset="0"/>
              </a:rPr>
              <a:t>NodeJs</a:t>
            </a:r>
            <a:r>
              <a:rPr lang="en-US" dirty="0">
                <a:latin typeface="Franklin Gothic Book" panose="020B0503020102020204" pitchFamily="34" charset="0"/>
                <a:cs typeface="Calibri Light" panose="020F0302020204030204" pitchFamily="34" charset="0"/>
              </a:rPr>
              <a:t> based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Franklin Gothic Book" panose="020B050302010202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Install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NodeJs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,  from: </a:t>
            </a:r>
            <a:r>
              <a:rPr lang="en-US" sz="1800" dirty="0">
                <a:hlinkClick r:id="rId3"/>
              </a:rPr>
              <a:t>https://nodejs.org/en/download/</a:t>
            </a:r>
            <a:endParaRPr lang="en-US" sz="1800" dirty="0"/>
          </a:p>
          <a:p>
            <a:pPr marL="1033463" lvl="1" indent="-457200">
              <a:buFont typeface="Arial" panose="020B0604020202020204" pitchFamily="34" charset="0"/>
              <a:buChar char="•"/>
            </a:pPr>
            <a:r>
              <a:rPr lang="en-US" sz="1800" b="1" dirty="0"/>
              <a:t>There are key details in Confluence covering more installation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You Must set a path env var to a location</a:t>
            </a:r>
          </a:p>
          <a:p>
            <a:pPr marL="1033463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This is required because of technical work we have done against the Protractor Test API  :  </a:t>
            </a:r>
            <a:r>
              <a:rPr lang="en-US" sz="1800" b="1" dirty="0"/>
              <a:t>See Confluence Instructions</a:t>
            </a:r>
          </a:p>
          <a:p>
            <a:pPr marL="1033463" lvl="1" indent="-457200">
              <a:buFont typeface="Arial" panose="020B0604020202020204" pitchFamily="34" charset="0"/>
              <a:buChar char="•"/>
            </a:pPr>
            <a:endParaRPr lang="en-US" sz="1200" dirty="0"/>
          </a:p>
          <a:p>
            <a:pPr lvl="1" indent="0">
              <a:buNone/>
            </a:pPr>
            <a:endParaRPr lang="en-US" sz="1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Franklin Gothic Book" panose="020B050302010202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After cloning your repository </a:t>
            </a:r>
          </a:p>
          <a:p>
            <a:pPr marL="1033463" lvl="1" indent="-45720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Npm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update :  to load modules defined in your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package.json</a:t>
            </a:r>
            <a:endParaRPr 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033463" lvl="1" indent="-45720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Additonal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execution setup one time.</a:t>
            </a:r>
          </a:p>
          <a:p>
            <a:pPr lvl="1" indent="0">
              <a:buNone/>
            </a:pPr>
            <a:endParaRPr 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Franklin Gothic Book" panose="020B050302010202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1B187-863D-4AA4-8D7C-90787C12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25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1C7E-0FEC-4470-80CE-8C298F63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607" y="0"/>
            <a:ext cx="7973645" cy="597159"/>
          </a:xfrm>
        </p:spPr>
        <p:txBody>
          <a:bodyPr>
            <a:normAutofit/>
          </a:bodyPr>
          <a:lstStyle/>
          <a:p>
            <a:r>
              <a:rPr lang="en-US" sz="2400" dirty="0"/>
              <a:t>Review of the configuration -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078C-878D-48A5-9981-EB7907882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695326"/>
            <a:ext cx="8124824" cy="5827394"/>
          </a:xfrm>
        </p:spPr>
        <p:txBody>
          <a:bodyPr>
            <a:normAutofit/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en-US" sz="2800" dirty="0"/>
              <a:t>Generically:  we want to look at the following files </a:t>
            </a:r>
          </a:p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en-US" b="1" dirty="0"/>
              <a:t>protractor.conf.js</a:t>
            </a:r>
          </a:p>
          <a:p>
            <a:pPr marL="285750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Confluence Page Explanations</a:t>
            </a:r>
          </a:p>
          <a:p>
            <a:pPr marL="285750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en-US" b="1" dirty="0" err="1"/>
              <a:t>package.json</a:t>
            </a:r>
            <a:endParaRPr lang="en-US" b="1" dirty="0"/>
          </a:p>
          <a:p>
            <a:pPr marL="285750" lvl="0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Confluence Page Explanations</a:t>
            </a:r>
          </a:p>
          <a:p>
            <a:pPr marL="285750" lvl="0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Good explanations on the web:  see Confluence.</a:t>
            </a:r>
            <a:endParaRPr lang="en-US" sz="1100" dirty="0"/>
          </a:p>
          <a:p>
            <a:pPr>
              <a:lnSpc>
                <a:spcPct val="140000"/>
              </a:lnSpc>
              <a:spcBef>
                <a:spcPts val="0"/>
              </a:spcBef>
            </a:pPr>
            <a:endParaRPr lang="en-US" sz="1800" b="1" dirty="0"/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b="1" dirty="0"/>
              <a:t>For this presentation: </a:t>
            </a:r>
          </a:p>
          <a:p>
            <a:pPr indent="-234950">
              <a:lnSpc>
                <a:spcPct val="70000"/>
              </a:lnSpc>
              <a:spcBef>
                <a:spcPts val="0"/>
              </a:spcBef>
            </a:pPr>
            <a:r>
              <a:rPr lang="en-US" sz="1000" dirty="0"/>
              <a:t>    </a:t>
            </a:r>
          </a:p>
          <a:p>
            <a:pPr indent="-234950">
              <a:lnSpc>
                <a:spcPct val="70000"/>
              </a:lnSpc>
              <a:spcBef>
                <a:spcPts val="0"/>
              </a:spcBef>
            </a:pPr>
            <a:r>
              <a:rPr lang="en-US" sz="1600" dirty="0"/>
              <a:t>Let’s have a look at</a:t>
            </a:r>
            <a:r>
              <a:rPr lang="en-US" sz="2000" dirty="0"/>
              <a:t>: </a:t>
            </a:r>
            <a:r>
              <a:rPr lang="en-US" sz="1400" dirty="0">
                <a:hlinkClick r:id="rId2"/>
              </a:rPr>
              <a:t>https://rc-github.deltads.ent/DEVPROJECTS/protractor-jasmine-testautomation</a:t>
            </a:r>
            <a:endParaRPr lang="en-US" sz="1400" dirty="0"/>
          </a:p>
          <a:p>
            <a:pPr lvl="1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Change to branch </a:t>
            </a:r>
            <a:r>
              <a:rPr lang="en-US" sz="1600" dirty="0" err="1"/>
              <a:t>simpleUIdev</a:t>
            </a:r>
            <a:endParaRPr lang="en-US" sz="1600" dirty="0"/>
          </a:p>
          <a:p>
            <a:pPr marL="973138" lvl="2" indent="-1714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Examine protractor-starter.conf.js     &amp;    protractor.conf.js     See: Confluence Page explanation</a:t>
            </a:r>
          </a:p>
          <a:p>
            <a:pPr lvl="1" indent="0">
              <a:lnSpc>
                <a:spcPct val="14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747713" lvl="1" indent="-1714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lvl="0">
              <a:lnSpc>
                <a:spcPct val="140000"/>
              </a:lnSpc>
              <a:spcBef>
                <a:spcPts val="0"/>
              </a:spcBef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1B187-863D-4AA4-8D7C-90787C12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23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1C7E-0FEC-4470-80CE-8C298F63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607" y="0"/>
            <a:ext cx="7973645" cy="597159"/>
          </a:xfrm>
        </p:spPr>
        <p:txBody>
          <a:bodyPr>
            <a:normAutofit/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en-US" sz="2400" dirty="0"/>
              <a:t>Execution selection and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078C-878D-48A5-9981-EB7907882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695326"/>
            <a:ext cx="8124824" cy="582739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sz="2800" dirty="0"/>
              <a:t>Execution selection and control</a:t>
            </a:r>
          </a:p>
          <a:p>
            <a:pPr marL="747713" lvl="1" indent="-1714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Simple Configuration can hard code the testing you want to run.</a:t>
            </a:r>
          </a:p>
          <a:p>
            <a:pPr marL="747713" lvl="1" indent="-1714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Test parameters can be passed in at the command line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endParaRPr lang="en-US" sz="2800" dirty="0"/>
          </a:p>
          <a:p>
            <a:pPr>
              <a:lnSpc>
                <a:spcPct val="140000"/>
              </a:lnSpc>
              <a:spcBef>
                <a:spcPts val="0"/>
              </a:spcBef>
            </a:pPr>
            <a:endParaRPr lang="en-US" sz="2800" dirty="0"/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sz="2800" dirty="0"/>
              <a:t>More examples :  See </a:t>
            </a:r>
            <a:r>
              <a:rPr lang="en-US" sz="2800" dirty="0" err="1"/>
              <a:t>Package.Json</a:t>
            </a:r>
            <a:endParaRPr lang="en-US" sz="2800" dirty="0"/>
          </a:p>
          <a:p>
            <a:pPr>
              <a:lnSpc>
                <a:spcPct val="140000"/>
              </a:lnSpc>
              <a:spcBef>
                <a:spcPts val="0"/>
              </a:spcBef>
            </a:pPr>
            <a:endParaRPr lang="en-US" sz="1800" dirty="0"/>
          </a:p>
          <a:p>
            <a:pPr lvl="0">
              <a:lnSpc>
                <a:spcPct val="140000"/>
              </a:lnSpc>
              <a:spcBef>
                <a:spcPts val="0"/>
              </a:spcBef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1B187-863D-4AA4-8D7C-90787C12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09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1C7E-0FEC-4470-80CE-8C298F63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607" y="0"/>
            <a:ext cx="7973645" cy="597159"/>
          </a:xfrm>
        </p:spPr>
        <p:txBody>
          <a:bodyPr>
            <a:normAutofit/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en-US" sz="2400" dirty="0"/>
              <a:t>Reporting 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078C-878D-48A5-9981-EB7907882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695326"/>
            <a:ext cx="8124824" cy="5827394"/>
          </a:xfrm>
        </p:spPr>
        <p:txBody>
          <a:bodyPr>
            <a:normAutofit/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en-US" sz="2800" dirty="0"/>
              <a:t>Test Run Output is recorded in </a:t>
            </a:r>
            <a:r>
              <a:rPr lang="en-US" sz="2800" dirty="0" err="1"/>
              <a:t>results.json</a:t>
            </a:r>
            <a:r>
              <a:rPr lang="en-US" sz="2800" dirty="0"/>
              <a:t> specified in:</a:t>
            </a:r>
          </a:p>
          <a:p>
            <a:pPr marL="285750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Line 326 or protractor.conf.js, </a:t>
            </a:r>
          </a:p>
          <a:p>
            <a:pPr marL="285750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Line 39 of</a:t>
            </a:r>
            <a:r>
              <a:rPr lang="en-US" sz="1200" dirty="0"/>
              <a:t> protractor-starter.conf.js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endParaRPr lang="en-US" sz="1400" dirty="0"/>
          </a:p>
          <a:p>
            <a:pPr>
              <a:lnSpc>
                <a:spcPct val="140000"/>
              </a:lnSpc>
              <a:spcBef>
                <a:spcPts val="0"/>
              </a:spcBef>
            </a:pPr>
            <a:endParaRPr lang="en-US" sz="1800" dirty="0"/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dirty="0"/>
              <a:t>Or we can consider the more complex reporting framework</a:t>
            </a:r>
          </a:p>
          <a:p>
            <a:pPr lvl="0">
              <a:lnSpc>
                <a:spcPct val="140000"/>
              </a:lnSpc>
              <a:spcBef>
                <a:spcPts val="0"/>
              </a:spcBef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1B187-863D-4AA4-8D7C-90787C12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89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1C7E-0FEC-4470-80CE-8C298F63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607" y="0"/>
            <a:ext cx="7973645" cy="597159"/>
          </a:xfrm>
        </p:spPr>
        <p:txBody>
          <a:bodyPr>
            <a:normAutofit/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en-US" sz="2400" dirty="0"/>
              <a:t>Page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078C-878D-48A5-9981-EB7907882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695326"/>
            <a:ext cx="8124824" cy="5827394"/>
          </a:xfrm>
        </p:spPr>
        <p:txBody>
          <a:bodyPr>
            <a:normAutofit/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en-US" sz="1800" dirty="0"/>
              <a:t>Let’s start with basic code.</a:t>
            </a:r>
          </a:p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en-US" sz="1800" dirty="0"/>
              <a:t>/integration/scenarios/</a:t>
            </a:r>
            <a:r>
              <a:rPr lang="en-US" sz="1800" dirty="0" err="1"/>
              <a:t>DemoExample</a:t>
            </a:r>
            <a:r>
              <a:rPr lang="en-US" sz="1800" dirty="0"/>
              <a:t>/CAA54_Delta.test.js</a:t>
            </a:r>
          </a:p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en-US" sz="1800" dirty="0"/>
              <a:t>This code is flat.  If there are similar functions that are used in several places and they need to be updated by a more efficient piece of code, they must be changed everywhere.</a:t>
            </a:r>
          </a:p>
          <a:p>
            <a:pPr marL="285750" lvl="0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This Basic Example  mixes: </a:t>
            </a:r>
          </a:p>
          <a:p>
            <a:pPr marL="862013" lvl="1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Defining, HTML elements, </a:t>
            </a:r>
          </a:p>
          <a:p>
            <a:pPr marL="862013" lvl="1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Accessing HTML element value,</a:t>
            </a:r>
          </a:p>
          <a:p>
            <a:pPr marL="862013" lvl="1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Comparing actual results with expected results.  </a:t>
            </a:r>
          </a:p>
          <a:p>
            <a:pPr lvl="0">
              <a:lnSpc>
                <a:spcPct val="140000"/>
              </a:lnSpc>
              <a:spcBef>
                <a:spcPts val="0"/>
              </a:spcBef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1B187-863D-4AA4-8D7C-90787C12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72316"/>
      </p:ext>
    </p:extLst>
  </p:cSld>
  <p:clrMapOvr>
    <a:masterClrMapping/>
  </p:clrMapOvr>
</p:sld>
</file>

<file path=ppt/theme/theme1.xml><?xml version="1.0" encoding="utf-8"?>
<a:theme xmlns:a="http://schemas.openxmlformats.org/drawingml/2006/main" name="Delta Dent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lta Dental" id="{6939F521-11CC-405F-BC87-CC938917695C}" vid="{049393B3-DA4A-401A-B2CE-2B93B1D962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72F3951033D84796F5F1A5D77E9A65" ma:contentTypeVersion="0" ma:contentTypeDescription="Create a new document." ma:contentTypeScope="" ma:versionID="dc4c6fa0c187bb6c48c111be08c3c1f3">
  <xsd:schema xmlns:xsd="http://www.w3.org/2001/XMLSchema" xmlns:xs="http://www.w3.org/2001/XMLSchema" xmlns:p="http://schemas.microsoft.com/office/2006/metadata/properties" xmlns:ns2="eaaeb7eb-ec06-40e6-b290-d5f859fdba14" targetNamespace="http://schemas.microsoft.com/office/2006/metadata/properties" ma:root="true" ma:fieldsID="56aa084c5de6daecdd9445cc70521360" ns2:_="">
    <xsd:import namespace="eaaeb7eb-ec06-40e6-b290-d5f859fdba1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aeb7eb-ec06-40e6-b290-d5f859fdba1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aaeb7eb-ec06-40e6-b290-d5f859fdba14">ZXHF522UW3CW-79-36</_dlc_DocId>
    <_dlc_DocIdUrl xmlns="eaaeb7eb-ec06-40e6-b290-d5f859fdba14">
      <Url>http://itportal/sites/epmo/sdlc/_layouts/DocIdRedir.aspx?ID=ZXHF522UW3CW-79-36</Url>
      <Description>ZXHF522UW3CW-79-36</Description>
    </_dlc_DocIdUrl>
  </documentManagement>
</p:properties>
</file>

<file path=customXml/itemProps1.xml><?xml version="1.0" encoding="utf-8"?>
<ds:datastoreItem xmlns:ds="http://schemas.openxmlformats.org/officeDocument/2006/customXml" ds:itemID="{8CB52003-E8CD-4DF2-932F-2EC7EF4DD677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ED0610C1-7AB7-494F-B8CB-5D77A753C3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aeb7eb-ec06-40e6-b290-d5f859fdba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9FEC3C6-DD16-422A-B8AE-8B104F632898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9B4CF60-C0DC-4692-912B-881AF8D8CFF5}">
  <ds:schemaRefs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eaaeb7eb-ec06-40e6-b290-d5f859fdba14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39115</TotalTime>
  <Words>936</Words>
  <Application>Microsoft Office PowerPoint</Application>
  <PresentationFormat>On-screen Show (4:3)</PresentationFormat>
  <Paragraphs>192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Delta Dental</vt:lpstr>
      <vt:lpstr>JavaScript Test Automation Framework Brown Bag Discussion</vt:lpstr>
      <vt:lpstr>Agenda</vt:lpstr>
      <vt:lpstr>Introduction to the Protractor Test Automation framework</vt:lpstr>
      <vt:lpstr>Software installation </vt:lpstr>
      <vt:lpstr>Software installation </vt:lpstr>
      <vt:lpstr>Review of the configuration - Simple</vt:lpstr>
      <vt:lpstr>Execution selection and control</vt:lpstr>
      <vt:lpstr>Reporting methodologies</vt:lpstr>
      <vt:lpstr>Page Object Model</vt:lpstr>
      <vt:lpstr>Page Object Model</vt:lpstr>
      <vt:lpstr>Core framework modules ( functions )</vt:lpstr>
      <vt:lpstr>Core framework modules ( functions )</vt:lpstr>
      <vt:lpstr>Data Driven Test Methodologies</vt:lpstr>
      <vt:lpstr>Source Control : GIT</vt:lpstr>
      <vt:lpstr>CI/CD Integration with Jenkins</vt:lpstr>
    </vt:vector>
  </TitlesOfParts>
  <Company>Delta Dental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EPMO Steering Committee Presentation Template</dc:title>
  <dc:creator>MPollock@delta.org</dc:creator>
  <cp:lastModifiedBy>Mark Atkinson</cp:lastModifiedBy>
  <cp:revision>1383</cp:revision>
  <cp:lastPrinted>2018-02-24T17:24:22Z</cp:lastPrinted>
  <dcterms:created xsi:type="dcterms:W3CDTF">2018-09-09T18:35:31Z</dcterms:created>
  <dcterms:modified xsi:type="dcterms:W3CDTF">2020-04-30T23:45:49Z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0x0101002172F3951033D84796F5F1A5D77E9A65</vt:lpwstr>
  </property>
  <property fmtid="{D5CDD505-2E9C-101B-9397-08002B2CF9AE}" pid="3" name="_dlc_DocIdItemGuid">
    <vt:lpwstr>2f38008d-8e17-429f-bce8-bd94265bb81f</vt:lpwstr>
  </property>
</Properties>
</file>