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2" r:id="rId3"/>
    <p:sldId id="305" r:id="rId4"/>
    <p:sldId id="303" r:id="rId5"/>
    <p:sldId id="304" r:id="rId6"/>
    <p:sldId id="306" r:id="rId7"/>
    <p:sldId id="27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1" d="100"/>
          <a:sy n="111" d="100"/>
        </p:scale>
        <p:origin x="-157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GB"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dirty="0"/>
          </a:p>
        </p:txBody>
      </p:sp>
      <p:sp>
        <p:nvSpPr>
          <p:cNvPr id="4" name="Date Placeholder 3"/>
          <p:cNvSpPr>
            <a:spLocks noGrp="1"/>
          </p:cNvSpPr>
          <p:nvPr>
            <p:ph type="dt" sz="half" idx="10"/>
          </p:nvPr>
        </p:nvSpPr>
        <p:spPr/>
        <p:txBody>
          <a:bodyPr/>
          <a:lstStyle/>
          <a:p>
            <a:fld id="{3F150D65-C64D-44FB-9152-4CC2DE0C9198}" type="datetime1">
              <a:rPr lang="en-US" smtClean="0"/>
              <a:pPr/>
              <a:t>24/07/17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2635EB0-D091-417E-ACD5-D65E1C7D8524}" type="datetime1">
              <a:rPr lang="en-US" smtClean="0"/>
              <a:pPr/>
              <a:t>24/07/17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7FCA09F9-C7D6-4C52-A7E8-5101239A0BA2}" type="datetime1">
              <a:rPr lang="en-US" smtClean="0"/>
              <a:pPr/>
              <a:t>24/07/17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FFE64A4-35FB-42B6-9183-2C0CE0E36649}" type="datetime1">
              <a:rPr lang="en-US" smtClean="0"/>
              <a:pPr/>
              <a:t>24/07/17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GB"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2A2683B9-6ECA-47FA-93CF-B124A0FAC208}" type="datetime1">
              <a:rPr lang="en-US" smtClean="0"/>
              <a:pPr/>
              <a:t>24/07/17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305FF66B-9476-4BB3-85E9-E01854F07F90}" type="datetime1">
              <a:rPr lang="en-US" smtClean="0"/>
              <a:pPr/>
              <a:t>24/07/17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56B23FBD-8F7D-4F85-8085-67BFDB05CB71}" type="datetime1">
              <a:rPr lang="en-US" smtClean="0"/>
              <a:pPr/>
              <a:t>24/07/17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Date Placeholder 2"/>
          <p:cNvSpPr>
            <a:spLocks noGrp="1"/>
          </p:cNvSpPr>
          <p:nvPr>
            <p:ph type="dt" sz="half" idx="10"/>
          </p:nvPr>
        </p:nvSpPr>
        <p:spPr/>
        <p:txBody>
          <a:bodyPr/>
          <a:lstStyle/>
          <a:p>
            <a:fld id="{465D789A-1220-4441-8676-44A034051BFD}" type="datetime1">
              <a:rPr lang="en-US" smtClean="0"/>
              <a:pPr/>
              <a:t>24/07/17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8A266-E364-4B5E-98DD-432668182E1E}" type="datetime1">
              <a:rPr lang="en-US" smtClean="0"/>
              <a:pPr/>
              <a:t>24/07/17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GB"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93F2040-9975-4642-A906-1DF87F8BE202}" type="datetime1">
              <a:rPr lang="en-US" smtClean="0"/>
              <a:pPr/>
              <a:t>24/07/17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GB"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51E52B4A-BA08-4841-AB08-A0D822ABC34D}" type="datetime1">
              <a:rPr lang="en-US" smtClean="0"/>
              <a:pPr/>
              <a:t>24/07/17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GB"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75D48070-6A81-47D0-9810-1540B9FEFF61}" type="datetime1">
              <a:rPr lang="en-US" smtClean="0"/>
              <a:pPr/>
              <a:t>24/07/17</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FEBEB0A-9E3D-4B14-9782-E2AE3DA60D96}" type="slidenum">
              <a:rPr lang="en-US" smtClean="0"/>
              <a:pPr/>
              <a:t>‹#›</a:t>
            </a:fld>
            <a:endParaRPr lang="en-US" dirty="0"/>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Acceptance </a:t>
            </a:r>
            <a:r>
              <a:rPr lang="en-US" sz="4000" dirty="0" smtClean="0"/>
              <a:t>Tests Infrastructure</a:t>
            </a:r>
            <a:endParaRPr lang="en-US" sz="4000" dirty="0"/>
          </a:p>
        </p:txBody>
      </p:sp>
      <p:sp>
        <p:nvSpPr>
          <p:cNvPr id="3" name="Subtitle 2"/>
          <p:cNvSpPr>
            <a:spLocks noGrp="1"/>
          </p:cNvSpPr>
          <p:nvPr>
            <p:ph type="subTitle" idx="1"/>
          </p:nvPr>
        </p:nvSpPr>
        <p:spPr/>
        <p:txBody>
          <a:bodyPr/>
          <a:lstStyle/>
          <a:p>
            <a:r>
              <a:rPr lang="en-US" dirty="0"/>
              <a:t>b</a:t>
            </a:r>
            <a:r>
              <a:rPr lang="en-US" dirty="0" smtClean="0"/>
              <a:t>y </a:t>
            </a:r>
            <a:r>
              <a:rPr lang="en-US" dirty="0" smtClean="0"/>
              <a:t>Atanas </a:t>
            </a:r>
            <a:r>
              <a:rPr lang="en-US" dirty="0" smtClean="0"/>
              <a:t>Kuzmanov</a:t>
            </a:r>
            <a:endParaRPr lang="en-US" dirty="0"/>
          </a:p>
        </p:txBody>
      </p:sp>
    </p:spTree>
    <p:extLst>
      <p:ext uri="{BB962C8B-B14F-4D97-AF65-F5344CB8AC3E}">
        <p14:creationId xmlns:p14="http://schemas.microsoft.com/office/powerpoint/2010/main" val="189077387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611328"/>
            <a:ext cx="6781800" cy="560872"/>
          </a:xfrm>
        </p:spPr>
        <p:txBody>
          <a:bodyPr>
            <a:noAutofit/>
          </a:bodyPr>
          <a:lstStyle/>
          <a:p>
            <a:r>
              <a:rPr lang="en-US" sz="3200" dirty="0" smtClean="0"/>
              <a:t>Notes</a:t>
            </a:r>
            <a:endParaRPr lang="en-US" sz="3200" dirty="0"/>
          </a:p>
        </p:txBody>
      </p:sp>
      <p:sp>
        <p:nvSpPr>
          <p:cNvPr id="3" name="Content Placeholder 2"/>
          <p:cNvSpPr>
            <a:spLocks noGrp="1"/>
          </p:cNvSpPr>
          <p:nvPr>
            <p:ph idx="1"/>
          </p:nvPr>
        </p:nvSpPr>
        <p:spPr>
          <a:xfrm>
            <a:off x="761999" y="428823"/>
            <a:ext cx="7668611" cy="5286335"/>
          </a:xfrm>
        </p:spPr>
        <p:txBody>
          <a:bodyPr anchor="t">
            <a:normAutofit/>
          </a:bodyPr>
          <a:lstStyle/>
          <a:p>
            <a:r>
              <a:rPr lang="en-US" sz="2000" b="1" dirty="0" smtClean="0"/>
              <a:t>For the purpose of the examples, the view point is assumed to be as if processing a </a:t>
            </a:r>
            <a:r>
              <a:rPr lang="en-US" sz="2000" b="1" dirty="0" smtClean="0"/>
              <a:t>Tweet</a:t>
            </a:r>
            <a:r>
              <a:rPr lang="en-US" sz="2000" b="1" dirty="0" smtClean="0"/>
              <a:t>.</a:t>
            </a:r>
          </a:p>
        </p:txBody>
      </p:sp>
    </p:spTree>
    <p:extLst>
      <p:ext uri="{BB962C8B-B14F-4D97-AF65-F5344CB8AC3E}">
        <p14:creationId xmlns:p14="http://schemas.microsoft.com/office/powerpoint/2010/main" val="24792353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69684"/>
            <a:ext cx="7553259" cy="602515"/>
          </a:xfrm>
        </p:spPr>
        <p:txBody>
          <a:bodyPr>
            <a:noAutofit/>
          </a:bodyPr>
          <a:lstStyle/>
          <a:p>
            <a:r>
              <a:rPr lang="en-US" sz="2400" dirty="0"/>
              <a:t>Current state of application without acceptance tests</a:t>
            </a:r>
          </a:p>
        </p:txBody>
      </p:sp>
      <p:sp>
        <p:nvSpPr>
          <p:cNvPr id="3" name="Content Placeholder 2"/>
          <p:cNvSpPr>
            <a:spLocks noGrp="1"/>
          </p:cNvSpPr>
          <p:nvPr>
            <p:ph idx="1"/>
          </p:nvPr>
        </p:nvSpPr>
        <p:spPr>
          <a:xfrm>
            <a:off x="762000" y="428824"/>
            <a:ext cx="7543800" cy="5140859"/>
          </a:xfrm>
        </p:spPr>
        <p:txBody>
          <a:bodyPr anchor="t">
            <a:normAutofit/>
          </a:bodyPr>
          <a:lstStyle/>
          <a:p>
            <a:pPr marL="0" indent="0">
              <a:buNone/>
            </a:pPr>
            <a:endParaRPr lang="en-US" sz="2000" dirty="0"/>
          </a:p>
        </p:txBody>
      </p:sp>
      <p:sp>
        <p:nvSpPr>
          <p:cNvPr id="7" name="Rectangle 6"/>
          <p:cNvSpPr/>
          <p:nvPr/>
        </p:nvSpPr>
        <p:spPr>
          <a:xfrm>
            <a:off x="6143559" y="1485693"/>
            <a:ext cx="2171700" cy="1371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a:effectLst/>
                <a:latin typeface="Calibri"/>
                <a:ea typeface="ＭＳ 明朝"/>
                <a:cs typeface="Times New Roman"/>
              </a:rPr>
              <a:t> </a:t>
            </a:r>
            <a:endParaRPr lang="en-GB" sz="1200">
              <a:effectLst/>
              <a:ea typeface="ＭＳ 明朝"/>
              <a:cs typeface="Times New Roman"/>
            </a:endParaRPr>
          </a:p>
        </p:txBody>
      </p:sp>
      <p:sp>
        <p:nvSpPr>
          <p:cNvPr id="8" name="Rectangle 7"/>
          <p:cNvSpPr/>
          <p:nvPr/>
        </p:nvSpPr>
        <p:spPr>
          <a:xfrm>
            <a:off x="224838" y="1028700"/>
            <a:ext cx="914400"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dirty="0">
                <a:effectLst/>
                <a:latin typeface="Calibri"/>
                <a:ea typeface="ＭＳ 明朝"/>
                <a:cs typeface="Times New Roman"/>
              </a:rPr>
              <a:t>Environment </a:t>
            </a:r>
            <a:r>
              <a:rPr lang="en-GB" sz="1000" dirty="0" err="1">
                <a:effectLst/>
                <a:latin typeface="Calibri"/>
                <a:ea typeface="ＭＳ 明朝"/>
                <a:cs typeface="Times New Roman"/>
              </a:rPr>
              <a:t>Config</a:t>
            </a:r>
            <a:endParaRPr lang="en-GB" sz="1200" dirty="0">
              <a:effectLst/>
              <a:ea typeface="ＭＳ 明朝"/>
              <a:cs typeface="Times New Roman"/>
            </a:endParaRPr>
          </a:p>
        </p:txBody>
      </p:sp>
      <p:sp>
        <p:nvSpPr>
          <p:cNvPr id="9" name="Rectangle 8"/>
          <p:cNvSpPr/>
          <p:nvPr/>
        </p:nvSpPr>
        <p:spPr>
          <a:xfrm>
            <a:off x="1139238" y="1143000"/>
            <a:ext cx="914400"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dirty="0">
                <a:effectLst/>
                <a:latin typeface="Calibri"/>
                <a:ea typeface="ＭＳ 明朝"/>
                <a:cs typeface="Times New Roman"/>
              </a:rPr>
              <a:t>Application </a:t>
            </a:r>
            <a:r>
              <a:rPr lang="en-GB" sz="1000" dirty="0" err="1">
                <a:effectLst/>
                <a:latin typeface="Calibri"/>
                <a:ea typeface="ＭＳ 明朝"/>
                <a:cs typeface="Times New Roman"/>
              </a:rPr>
              <a:t>Config</a:t>
            </a:r>
            <a:endParaRPr lang="en-GB" sz="1200" dirty="0">
              <a:effectLst/>
              <a:ea typeface="ＭＳ 明朝"/>
              <a:cs typeface="Times New Roman"/>
            </a:endParaRPr>
          </a:p>
        </p:txBody>
      </p:sp>
      <p:sp>
        <p:nvSpPr>
          <p:cNvPr id="10" name="Rectangle 9"/>
          <p:cNvSpPr/>
          <p:nvPr/>
        </p:nvSpPr>
        <p:spPr>
          <a:xfrm>
            <a:off x="1139238" y="1600200"/>
            <a:ext cx="914400"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a:effectLst/>
                <a:latin typeface="Calibri"/>
                <a:ea typeface="ＭＳ 明朝"/>
                <a:cs typeface="Times New Roman"/>
              </a:rPr>
              <a:t>WS Config</a:t>
            </a:r>
            <a:endParaRPr lang="en-GB" sz="1200">
              <a:effectLst/>
              <a:ea typeface="ＭＳ 明朝"/>
              <a:cs typeface="Times New Roman"/>
            </a:endParaRPr>
          </a:p>
        </p:txBody>
      </p:sp>
      <p:sp>
        <p:nvSpPr>
          <p:cNvPr id="11" name="Rectangle 10"/>
          <p:cNvSpPr/>
          <p:nvPr/>
        </p:nvSpPr>
        <p:spPr>
          <a:xfrm>
            <a:off x="224838" y="1485900"/>
            <a:ext cx="914400" cy="5715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dirty="0" smtClean="0">
                <a:effectLst/>
                <a:latin typeface="Calibri"/>
                <a:ea typeface="ＭＳ 明朝"/>
                <a:cs typeface="Times New Roman"/>
              </a:rPr>
              <a:t>Example-service </a:t>
            </a:r>
            <a:r>
              <a:rPr lang="en-GB" sz="1000" dirty="0" err="1">
                <a:effectLst/>
                <a:latin typeface="Calibri"/>
                <a:ea typeface="ＭＳ 明朝"/>
                <a:cs typeface="Times New Roman"/>
              </a:rPr>
              <a:t>Config</a:t>
            </a:r>
            <a:endParaRPr lang="en-GB" sz="1200" dirty="0">
              <a:effectLst/>
              <a:ea typeface="ＭＳ 明朝"/>
              <a:cs typeface="Times New Roman"/>
            </a:endParaRPr>
          </a:p>
        </p:txBody>
      </p:sp>
      <p:sp>
        <p:nvSpPr>
          <p:cNvPr id="12" name="Rectangle 11"/>
          <p:cNvSpPr/>
          <p:nvPr/>
        </p:nvSpPr>
        <p:spPr>
          <a:xfrm>
            <a:off x="2053638" y="1143000"/>
            <a:ext cx="914400" cy="914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dirty="0" err="1">
                <a:effectLst/>
                <a:latin typeface="Calibri"/>
                <a:ea typeface="ＭＳ 明朝"/>
                <a:cs typeface="Times New Roman"/>
              </a:rPr>
              <a:t>Startup</a:t>
            </a:r>
            <a:r>
              <a:rPr lang="en-GB" sz="1000" dirty="0">
                <a:effectLst/>
                <a:latin typeface="Calibri"/>
                <a:ea typeface="ＭＳ 明朝"/>
                <a:cs typeface="Times New Roman"/>
              </a:rPr>
              <a:t> </a:t>
            </a:r>
            <a:r>
              <a:rPr lang="en-GB" sz="1000" dirty="0" err="1">
                <a:effectLst/>
                <a:latin typeface="Calibri"/>
                <a:ea typeface="ＭＳ 明朝"/>
                <a:cs typeface="Times New Roman"/>
              </a:rPr>
              <a:t>Config</a:t>
            </a:r>
            <a:r>
              <a:rPr lang="en-GB" sz="1000" dirty="0">
                <a:effectLst/>
                <a:latin typeface="Calibri"/>
                <a:ea typeface="ＭＳ 明朝"/>
                <a:cs typeface="Times New Roman"/>
              </a:rPr>
              <a:t> Module (Bindings for DI)</a:t>
            </a:r>
            <a:endParaRPr lang="en-GB" sz="1200" dirty="0">
              <a:effectLst/>
              <a:ea typeface="ＭＳ 明朝"/>
              <a:cs typeface="Times New Roman"/>
            </a:endParaRPr>
          </a:p>
        </p:txBody>
      </p:sp>
      <p:sp>
        <p:nvSpPr>
          <p:cNvPr id="13" name="Rectangle 12"/>
          <p:cNvSpPr/>
          <p:nvPr/>
        </p:nvSpPr>
        <p:spPr>
          <a:xfrm>
            <a:off x="224838" y="2057193"/>
            <a:ext cx="803698" cy="5715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dirty="0" err="1">
                <a:effectLst/>
                <a:latin typeface="Calibri"/>
                <a:ea typeface="ＭＳ 明朝"/>
                <a:cs typeface="Times New Roman"/>
              </a:rPr>
              <a:t>Startup</a:t>
            </a:r>
            <a:r>
              <a:rPr lang="en-GB" sz="1000" dirty="0">
                <a:effectLst/>
                <a:latin typeface="Calibri"/>
                <a:ea typeface="ＭＳ 明朝"/>
                <a:cs typeface="Times New Roman"/>
              </a:rPr>
              <a:t> </a:t>
            </a:r>
            <a:r>
              <a:rPr lang="en-GB" sz="1000" dirty="0" err="1">
                <a:effectLst/>
                <a:latin typeface="Calibri"/>
                <a:ea typeface="ＭＳ 明朝"/>
                <a:cs typeface="Times New Roman"/>
              </a:rPr>
              <a:t>Config</a:t>
            </a:r>
            <a:r>
              <a:rPr lang="en-GB" sz="1000" dirty="0">
                <a:effectLst/>
                <a:latin typeface="Calibri"/>
                <a:ea typeface="ＭＳ 明朝"/>
                <a:cs typeface="Times New Roman"/>
              </a:rPr>
              <a:t> </a:t>
            </a:r>
            <a:r>
              <a:rPr lang="en-GB" sz="1000" dirty="0" err="1" smtClean="0">
                <a:effectLst/>
                <a:latin typeface="Calibri"/>
                <a:ea typeface="ＭＳ 明朝"/>
                <a:cs typeface="Times New Roman"/>
              </a:rPr>
              <a:t>Impl</a:t>
            </a:r>
            <a:endParaRPr lang="en-GB" sz="1200" dirty="0">
              <a:effectLst/>
              <a:ea typeface="ＭＳ 明朝"/>
              <a:cs typeface="Times New Roman"/>
            </a:endParaRPr>
          </a:p>
        </p:txBody>
      </p:sp>
      <p:sp>
        <p:nvSpPr>
          <p:cNvPr id="14" name="Rectangle 13"/>
          <p:cNvSpPr/>
          <p:nvPr/>
        </p:nvSpPr>
        <p:spPr>
          <a:xfrm>
            <a:off x="1028536" y="2057193"/>
            <a:ext cx="685800" cy="5715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dirty="0">
                <a:effectLst/>
                <a:latin typeface="Calibri"/>
                <a:ea typeface="ＭＳ 明朝"/>
                <a:cs typeface="Times New Roman"/>
              </a:rPr>
              <a:t>Schedule Manager</a:t>
            </a:r>
            <a:endParaRPr lang="en-GB" sz="1200" dirty="0">
              <a:effectLst/>
              <a:ea typeface="ＭＳ 明朝"/>
              <a:cs typeface="Times New Roman"/>
            </a:endParaRPr>
          </a:p>
        </p:txBody>
      </p:sp>
      <p:sp>
        <p:nvSpPr>
          <p:cNvPr id="15" name="Rectangle 14"/>
          <p:cNvSpPr/>
          <p:nvPr/>
        </p:nvSpPr>
        <p:spPr>
          <a:xfrm>
            <a:off x="1714336" y="2057193"/>
            <a:ext cx="685800" cy="5715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dirty="0">
                <a:effectLst/>
                <a:latin typeface="Calibri"/>
                <a:ea typeface="ＭＳ 明朝"/>
                <a:cs typeface="Times New Roman"/>
              </a:rPr>
              <a:t>SQS Manager</a:t>
            </a:r>
            <a:endParaRPr lang="en-GB" sz="1200" dirty="0">
              <a:effectLst/>
              <a:ea typeface="ＭＳ 明朝"/>
              <a:cs typeface="Times New Roman"/>
            </a:endParaRPr>
          </a:p>
        </p:txBody>
      </p:sp>
      <p:sp>
        <p:nvSpPr>
          <p:cNvPr id="16" name="Rectangle 15"/>
          <p:cNvSpPr/>
          <p:nvPr/>
        </p:nvSpPr>
        <p:spPr>
          <a:xfrm>
            <a:off x="1714336" y="2628693"/>
            <a:ext cx="685800" cy="5715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dirty="0" smtClean="0">
                <a:effectLst/>
                <a:latin typeface="Calibri"/>
                <a:ea typeface="ＭＳ 明朝"/>
                <a:cs typeface="Times New Roman"/>
              </a:rPr>
              <a:t>Example-Extra-Content-</a:t>
            </a:r>
            <a:r>
              <a:rPr lang="en-GB" sz="1000" dirty="0" err="1" smtClean="0">
                <a:effectLst/>
                <a:latin typeface="Calibri"/>
                <a:ea typeface="ＭＳ 明朝"/>
                <a:cs typeface="Times New Roman"/>
              </a:rPr>
              <a:t>Api</a:t>
            </a:r>
            <a:endParaRPr lang="en-GB" sz="1200" dirty="0">
              <a:effectLst/>
              <a:ea typeface="ＭＳ 明朝"/>
              <a:cs typeface="Times New Roman"/>
            </a:endParaRPr>
          </a:p>
        </p:txBody>
      </p:sp>
      <p:sp>
        <p:nvSpPr>
          <p:cNvPr id="17" name="Rectangle 16"/>
          <p:cNvSpPr/>
          <p:nvPr/>
        </p:nvSpPr>
        <p:spPr>
          <a:xfrm>
            <a:off x="2400136" y="2057193"/>
            <a:ext cx="731809" cy="5715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dirty="0">
                <a:effectLst/>
                <a:latin typeface="Calibri"/>
                <a:ea typeface="ＭＳ 明朝"/>
                <a:cs typeface="Times New Roman"/>
              </a:rPr>
              <a:t>SQS Message Consumer</a:t>
            </a:r>
            <a:endParaRPr lang="en-GB" sz="1200" dirty="0">
              <a:effectLst/>
              <a:ea typeface="ＭＳ 明朝"/>
              <a:cs typeface="Times New Roman"/>
            </a:endParaRPr>
          </a:p>
        </p:txBody>
      </p:sp>
      <p:sp>
        <p:nvSpPr>
          <p:cNvPr id="18" name="Rectangle 17"/>
          <p:cNvSpPr/>
          <p:nvPr/>
        </p:nvSpPr>
        <p:spPr>
          <a:xfrm>
            <a:off x="3131945" y="2057193"/>
            <a:ext cx="685800" cy="5715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a:effectLst/>
                <a:latin typeface="Calibri"/>
                <a:ea typeface="ＭＳ 明朝"/>
                <a:cs typeface="Times New Roman"/>
              </a:rPr>
              <a:t>SQS Client</a:t>
            </a:r>
            <a:endParaRPr lang="en-GB" sz="1200">
              <a:effectLst/>
              <a:ea typeface="ＭＳ 明朝"/>
              <a:cs typeface="Times New Roman"/>
            </a:endParaRPr>
          </a:p>
        </p:txBody>
      </p:sp>
      <p:sp>
        <p:nvSpPr>
          <p:cNvPr id="19" name="Rectangle 18"/>
          <p:cNvSpPr/>
          <p:nvPr/>
        </p:nvSpPr>
        <p:spPr>
          <a:xfrm>
            <a:off x="3131945" y="2628693"/>
            <a:ext cx="685800" cy="5715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a:effectLst/>
                <a:latin typeface="Calibri"/>
                <a:ea typeface="ＭＳ 明朝"/>
                <a:cs typeface="Times New Roman"/>
              </a:rPr>
              <a:t>AWS SQS Client</a:t>
            </a:r>
            <a:endParaRPr lang="en-GB" sz="1200">
              <a:effectLst/>
              <a:ea typeface="ＭＳ 明朝"/>
              <a:cs typeface="Times New Roman"/>
            </a:endParaRPr>
          </a:p>
        </p:txBody>
      </p:sp>
      <p:sp>
        <p:nvSpPr>
          <p:cNvPr id="20" name="Rectangle 19"/>
          <p:cNvSpPr/>
          <p:nvPr/>
        </p:nvSpPr>
        <p:spPr>
          <a:xfrm>
            <a:off x="3017645" y="3200193"/>
            <a:ext cx="914400" cy="5715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a:effectLst/>
                <a:latin typeface="Calibri"/>
                <a:ea typeface="ＭＳ 明朝"/>
                <a:cs typeface="Times New Roman"/>
              </a:rPr>
              <a:t>AWS Configurator</a:t>
            </a:r>
            <a:endParaRPr lang="en-GB" sz="1200">
              <a:effectLst/>
              <a:ea typeface="ＭＳ 明朝"/>
              <a:cs typeface="Times New Roman"/>
            </a:endParaRPr>
          </a:p>
        </p:txBody>
      </p:sp>
      <p:sp>
        <p:nvSpPr>
          <p:cNvPr id="21" name="Rectangle 20"/>
          <p:cNvSpPr/>
          <p:nvPr/>
        </p:nvSpPr>
        <p:spPr>
          <a:xfrm>
            <a:off x="3829050" y="2057193"/>
            <a:ext cx="669316" cy="5715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a:effectLst/>
                <a:latin typeface="Calibri"/>
                <a:ea typeface="ＭＳ 明朝"/>
                <a:cs typeface="Times New Roman"/>
              </a:rPr>
              <a:t>Executer Service</a:t>
            </a:r>
            <a:endParaRPr lang="en-GB" sz="1200">
              <a:effectLst/>
              <a:ea typeface="ＭＳ 明朝"/>
              <a:cs typeface="Times New Roman"/>
            </a:endParaRPr>
          </a:p>
        </p:txBody>
      </p:sp>
      <p:sp>
        <p:nvSpPr>
          <p:cNvPr id="22" name="Rectangle 21"/>
          <p:cNvSpPr/>
          <p:nvPr/>
        </p:nvSpPr>
        <p:spPr>
          <a:xfrm>
            <a:off x="4498366" y="2057193"/>
            <a:ext cx="840802" cy="8001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dirty="0" smtClean="0">
                <a:latin typeface="Calibri"/>
                <a:ea typeface="ＭＳ 明朝"/>
                <a:cs typeface="Times New Roman"/>
              </a:rPr>
              <a:t>Example </a:t>
            </a:r>
            <a:r>
              <a:rPr lang="en-GB" sz="1000" dirty="0" smtClean="0">
                <a:effectLst/>
                <a:latin typeface="Calibri"/>
                <a:ea typeface="ＭＳ 明朝"/>
                <a:cs typeface="Times New Roman"/>
              </a:rPr>
              <a:t>Service </a:t>
            </a:r>
            <a:r>
              <a:rPr lang="en-GB" sz="1000" dirty="0">
                <a:effectLst/>
                <a:latin typeface="Calibri"/>
                <a:ea typeface="ＭＳ 明朝"/>
                <a:cs typeface="Times New Roman"/>
              </a:rPr>
              <a:t>Factory</a:t>
            </a:r>
            <a:endParaRPr lang="en-GB" sz="1200" dirty="0">
              <a:effectLst/>
              <a:ea typeface="ＭＳ 明朝"/>
              <a:cs typeface="Times New Roman"/>
            </a:endParaRPr>
          </a:p>
        </p:txBody>
      </p:sp>
      <p:sp>
        <p:nvSpPr>
          <p:cNvPr id="23" name="Rectangle 22"/>
          <p:cNvSpPr/>
          <p:nvPr/>
        </p:nvSpPr>
        <p:spPr>
          <a:xfrm>
            <a:off x="5339168" y="2057193"/>
            <a:ext cx="804391" cy="5715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dirty="0" smtClean="0">
                <a:effectLst/>
                <a:latin typeface="Calibri"/>
                <a:ea typeface="ＭＳ 明朝"/>
                <a:cs typeface="Times New Roman"/>
              </a:rPr>
              <a:t>Twitter Service</a:t>
            </a:r>
            <a:endParaRPr lang="en-GB" sz="1200" dirty="0">
              <a:effectLst/>
              <a:ea typeface="ＭＳ 明朝"/>
              <a:cs typeface="Times New Roman"/>
            </a:endParaRPr>
          </a:p>
        </p:txBody>
      </p:sp>
      <p:sp>
        <p:nvSpPr>
          <p:cNvPr id="24" name="Rectangle 23"/>
          <p:cNvSpPr/>
          <p:nvPr/>
        </p:nvSpPr>
        <p:spPr>
          <a:xfrm>
            <a:off x="6143559" y="2057193"/>
            <a:ext cx="685800" cy="5715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a:effectLst/>
                <a:latin typeface="Calibri"/>
                <a:ea typeface="ＭＳ 明朝"/>
                <a:cs typeface="Times New Roman"/>
              </a:rPr>
              <a:t>Oauth Service</a:t>
            </a:r>
            <a:endParaRPr lang="en-GB" sz="1200">
              <a:effectLst/>
              <a:ea typeface="ＭＳ 明朝"/>
              <a:cs typeface="Times New Roman"/>
            </a:endParaRPr>
          </a:p>
        </p:txBody>
      </p:sp>
      <p:sp>
        <p:nvSpPr>
          <p:cNvPr id="25" name="Rectangle 24"/>
          <p:cNvSpPr/>
          <p:nvPr/>
        </p:nvSpPr>
        <p:spPr>
          <a:xfrm>
            <a:off x="6829359" y="1485693"/>
            <a:ext cx="685800"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dirty="0">
                <a:effectLst/>
                <a:latin typeface="Calibri"/>
                <a:ea typeface="ＭＳ 明朝"/>
                <a:cs typeface="Times New Roman"/>
              </a:rPr>
              <a:t>SCRIBE LIBRARY</a:t>
            </a:r>
            <a:endParaRPr lang="en-GB" sz="1200" dirty="0">
              <a:effectLst/>
              <a:ea typeface="ＭＳ 明朝"/>
              <a:cs typeface="Times New Roman"/>
            </a:endParaRPr>
          </a:p>
          <a:p>
            <a:pPr algn="ctr">
              <a:spcAft>
                <a:spcPts val="0"/>
              </a:spcAft>
            </a:pPr>
            <a:r>
              <a:rPr lang="en-GB" sz="1000" dirty="0">
                <a:effectLst/>
                <a:latin typeface="Calibri"/>
                <a:ea typeface="ＭＳ 明朝"/>
                <a:cs typeface="Times New Roman"/>
              </a:rPr>
              <a:t> </a:t>
            </a:r>
            <a:endParaRPr lang="en-GB" sz="1200" dirty="0">
              <a:effectLst/>
              <a:ea typeface="ＭＳ 明朝"/>
              <a:cs typeface="Times New Roman"/>
            </a:endParaRPr>
          </a:p>
        </p:txBody>
      </p:sp>
      <p:sp>
        <p:nvSpPr>
          <p:cNvPr id="26" name="Rectangle 25"/>
          <p:cNvSpPr/>
          <p:nvPr/>
        </p:nvSpPr>
        <p:spPr>
          <a:xfrm>
            <a:off x="6829359" y="2057193"/>
            <a:ext cx="685800" cy="5715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a:effectLst/>
                <a:latin typeface="Calibri"/>
                <a:ea typeface="ＭＳ 明朝"/>
                <a:cs typeface="Times New Roman"/>
              </a:rPr>
              <a:t>Service Builder</a:t>
            </a:r>
            <a:endParaRPr lang="en-GB" sz="1200">
              <a:effectLst/>
              <a:ea typeface="ＭＳ 明朝"/>
              <a:cs typeface="Times New Roman"/>
            </a:endParaRPr>
          </a:p>
        </p:txBody>
      </p:sp>
      <p:sp>
        <p:nvSpPr>
          <p:cNvPr id="27" name="Rectangle 26"/>
          <p:cNvSpPr/>
          <p:nvPr/>
        </p:nvSpPr>
        <p:spPr>
          <a:xfrm>
            <a:off x="7515159" y="2057193"/>
            <a:ext cx="800100" cy="5715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a:effectLst/>
                <a:latin typeface="Calibri"/>
                <a:ea typeface="ＭＳ 明朝"/>
                <a:cs typeface="Times New Roman"/>
              </a:rPr>
              <a:t>SocialFlow Api</a:t>
            </a:r>
            <a:endParaRPr lang="en-GB" sz="1200">
              <a:effectLst/>
              <a:ea typeface="ＭＳ 明朝"/>
              <a:cs typeface="Times New Roman"/>
            </a:endParaRPr>
          </a:p>
        </p:txBody>
      </p:sp>
      <p:sp>
        <p:nvSpPr>
          <p:cNvPr id="28" name="Rectangle 27"/>
          <p:cNvSpPr/>
          <p:nvPr/>
        </p:nvSpPr>
        <p:spPr>
          <a:xfrm>
            <a:off x="8315259" y="2057193"/>
            <a:ext cx="800100" cy="5715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a:effectLst/>
                <a:latin typeface="Calibri"/>
                <a:ea typeface="ＭＳ 明朝"/>
                <a:cs typeface="Times New Roman"/>
              </a:rPr>
              <a:t>SocialFlow</a:t>
            </a:r>
            <a:endParaRPr lang="en-GB" sz="1200">
              <a:effectLst/>
              <a:ea typeface="ＭＳ 明朝"/>
              <a:cs typeface="Times New Roman"/>
            </a:endParaRPr>
          </a:p>
        </p:txBody>
      </p:sp>
      <p:sp>
        <p:nvSpPr>
          <p:cNvPr id="29" name="Rectangle 28"/>
          <p:cNvSpPr/>
          <p:nvPr/>
        </p:nvSpPr>
        <p:spPr>
          <a:xfrm>
            <a:off x="6829359" y="4438700"/>
            <a:ext cx="1257300" cy="5715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a:effectLst/>
                <a:latin typeface="Calibri"/>
                <a:ea typeface="ＭＳ 明朝"/>
                <a:cs typeface="Times New Roman"/>
              </a:rPr>
              <a:t>EXTERNAL DEPENDENCIES AND SERVICES</a:t>
            </a:r>
            <a:endParaRPr lang="en-GB" sz="1200">
              <a:effectLst/>
              <a:ea typeface="ＭＳ 明朝"/>
              <a:cs typeface="Times New Roman"/>
            </a:endParaRPr>
          </a:p>
        </p:txBody>
      </p:sp>
      <p:sp>
        <p:nvSpPr>
          <p:cNvPr id="30" name="Rectangle 29"/>
          <p:cNvSpPr/>
          <p:nvPr/>
        </p:nvSpPr>
        <p:spPr>
          <a:xfrm>
            <a:off x="6800850" y="3745553"/>
            <a:ext cx="1257300" cy="5715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a:effectLst/>
                <a:latin typeface="Calibri"/>
                <a:ea typeface="ＭＳ 明朝"/>
                <a:cs typeface="Times New Roman"/>
              </a:rPr>
              <a:t>NORMAL APPLICATION COMPONENTS</a:t>
            </a:r>
            <a:endParaRPr lang="en-GB" sz="1200">
              <a:effectLst/>
              <a:ea typeface="ＭＳ 明朝"/>
              <a:cs typeface="Times New Roman"/>
            </a:endParaRPr>
          </a:p>
        </p:txBody>
      </p:sp>
    </p:spTree>
    <p:extLst>
      <p:ext uri="{BB962C8B-B14F-4D97-AF65-F5344CB8AC3E}">
        <p14:creationId xmlns:p14="http://schemas.microsoft.com/office/powerpoint/2010/main" val="26117222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80096"/>
            <a:ext cx="6781800" cy="592104"/>
          </a:xfrm>
        </p:spPr>
        <p:txBody>
          <a:bodyPr>
            <a:noAutofit/>
          </a:bodyPr>
          <a:lstStyle/>
          <a:p>
            <a:r>
              <a:rPr lang="en-US" sz="2400" dirty="0"/>
              <a:t>Current state of </a:t>
            </a:r>
            <a:r>
              <a:rPr lang="en-US" sz="2400" dirty="0" smtClean="0"/>
              <a:t>application with acceptance tests</a:t>
            </a:r>
            <a:endParaRPr lang="en-US" sz="2400" dirty="0"/>
          </a:p>
        </p:txBody>
      </p:sp>
      <p:sp>
        <p:nvSpPr>
          <p:cNvPr id="3" name="Content Placeholder 2"/>
          <p:cNvSpPr>
            <a:spLocks noGrp="1"/>
          </p:cNvSpPr>
          <p:nvPr>
            <p:ph idx="1"/>
          </p:nvPr>
        </p:nvSpPr>
        <p:spPr>
          <a:xfrm>
            <a:off x="762000" y="428824"/>
            <a:ext cx="7543800" cy="5151271"/>
          </a:xfrm>
        </p:spPr>
        <p:txBody>
          <a:bodyPr anchor="t">
            <a:normAutofit/>
          </a:bodyPr>
          <a:lstStyle/>
          <a:p>
            <a:pPr marL="0" indent="0">
              <a:buNone/>
            </a:pPr>
            <a:endParaRPr lang="en-US" sz="1800" dirty="0"/>
          </a:p>
        </p:txBody>
      </p:sp>
      <p:sp>
        <p:nvSpPr>
          <p:cNvPr id="37" name="Rectangle 36"/>
          <p:cNvSpPr/>
          <p:nvPr/>
        </p:nvSpPr>
        <p:spPr>
          <a:xfrm>
            <a:off x="5949950" y="1220946"/>
            <a:ext cx="2362200" cy="22479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kern="1200">
                <a:solidFill>
                  <a:srgbClr val="FFFFFF"/>
                </a:solidFill>
                <a:effectLst/>
                <a:latin typeface="Calibri"/>
                <a:ea typeface="ＭＳ 明朝"/>
                <a:cs typeface="Times New Roman"/>
              </a:rPr>
              <a:t> </a:t>
            </a:r>
            <a:endParaRPr lang="en-GB" sz="1000">
              <a:effectLst/>
              <a:latin typeface="Times"/>
              <a:ea typeface="ＭＳ 明朝"/>
              <a:cs typeface="Times New Roman"/>
            </a:endParaRPr>
          </a:p>
        </p:txBody>
      </p:sp>
      <p:sp>
        <p:nvSpPr>
          <p:cNvPr id="38" name="Rectangle 37"/>
          <p:cNvSpPr/>
          <p:nvPr/>
        </p:nvSpPr>
        <p:spPr>
          <a:xfrm>
            <a:off x="31750" y="763746"/>
            <a:ext cx="9144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kern="1200">
                <a:solidFill>
                  <a:srgbClr val="FFFFFF"/>
                </a:solidFill>
                <a:effectLst/>
                <a:latin typeface="Calibri"/>
                <a:ea typeface="ＭＳ 明朝"/>
                <a:cs typeface="Times New Roman"/>
              </a:rPr>
              <a:t>Environment Config MOCK</a:t>
            </a:r>
            <a:endParaRPr lang="en-GB" sz="1000">
              <a:effectLst/>
              <a:latin typeface="Times"/>
              <a:ea typeface="ＭＳ 明朝"/>
              <a:cs typeface="Times New Roman"/>
            </a:endParaRPr>
          </a:p>
        </p:txBody>
      </p:sp>
      <p:sp>
        <p:nvSpPr>
          <p:cNvPr id="39" name="Rectangle 38"/>
          <p:cNvSpPr/>
          <p:nvPr/>
        </p:nvSpPr>
        <p:spPr>
          <a:xfrm>
            <a:off x="946150" y="878046"/>
            <a:ext cx="9144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kern="1200">
                <a:solidFill>
                  <a:srgbClr val="FFFFFF"/>
                </a:solidFill>
                <a:effectLst/>
                <a:latin typeface="Calibri"/>
                <a:ea typeface="ＭＳ 明朝"/>
                <a:cs typeface="Times New Roman"/>
              </a:rPr>
              <a:t>Application Config MOCK</a:t>
            </a:r>
            <a:endParaRPr lang="en-GB" sz="1000">
              <a:effectLst/>
              <a:latin typeface="Times"/>
              <a:ea typeface="ＭＳ 明朝"/>
              <a:cs typeface="Times New Roman"/>
            </a:endParaRPr>
          </a:p>
        </p:txBody>
      </p:sp>
      <p:sp>
        <p:nvSpPr>
          <p:cNvPr id="40" name="Rectangle 39"/>
          <p:cNvSpPr/>
          <p:nvPr/>
        </p:nvSpPr>
        <p:spPr>
          <a:xfrm>
            <a:off x="946150" y="1335246"/>
            <a:ext cx="9144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kern="1200">
                <a:solidFill>
                  <a:srgbClr val="FFFFFF"/>
                </a:solidFill>
                <a:effectLst/>
                <a:latin typeface="Calibri"/>
                <a:ea typeface="ＭＳ 明朝"/>
                <a:cs typeface="Times New Roman"/>
              </a:rPr>
              <a:t>WS Config MOCK</a:t>
            </a:r>
            <a:endParaRPr lang="en-GB" sz="1000">
              <a:effectLst/>
              <a:latin typeface="Times"/>
              <a:ea typeface="ＭＳ 明朝"/>
              <a:cs typeface="Times New Roman"/>
            </a:endParaRPr>
          </a:p>
        </p:txBody>
      </p:sp>
      <p:sp>
        <p:nvSpPr>
          <p:cNvPr id="41" name="Rectangle 40"/>
          <p:cNvSpPr/>
          <p:nvPr/>
        </p:nvSpPr>
        <p:spPr>
          <a:xfrm>
            <a:off x="31750" y="1220946"/>
            <a:ext cx="914400" cy="5715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dirty="0" smtClean="0">
                <a:solidFill>
                  <a:srgbClr val="FFFFFF"/>
                </a:solidFill>
                <a:latin typeface="Calibri"/>
                <a:ea typeface="ＭＳ 明朝"/>
                <a:cs typeface="Times New Roman"/>
              </a:rPr>
              <a:t>Example-</a:t>
            </a:r>
            <a:r>
              <a:rPr lang="en-GB" sz="1000" kern="1200" dirty="0" smtClean="0">
                <a:solidFill>
                  <a:srgbClr val="FFFFFF"/>
                </a:solidFill>
                <a:effectLst/>
                <a:latin typeface="Calibri"/>
                <a:ea typeface="ＭＳ 明朝"/>
                <a:cs typeface="Times New Roman"/>
              </a:rPr>
              <a:t>service </a:t>
            </a:r>
            <a:r>
              <a:rPr lang="en-GB" sz="1000" kern="1200" dirty="0" err="1">
                <a:solidFill>
                  <a:srgbClr val="FFFFFF"/>
                </a:solidFill>
                <a:effectLst/>
                <a:latin typeface="Calibri"/>
                <a:ea typeface="ＭＳ 明朝"/>
                <a:cs typeface="Times New Roman"/>
              </a:rPr>
              <a:t>Config</a:t>
            </a:r>
            <a:r>
              <a:rPr lang="en-GB" sz="1000" kern="1200" dirty="0">
                <a:solidFill>
                  <a:srgbClr val="FFFFFF"/>
                </a:solidFill>
                <a:effectLst/>
                <a:latin typeface="Calibri"/>
                <a:ea typeface="ＭＳ 明朝"/>
                <a:cs typeface="Times New Roman"/>
              </a:rPr>
              <a:t> MOCK</a:t>
            </a:r>
            <a:endParaRPr lang="en-GB" sz="1000" dirty="0">
              <a:effectLst/>
              <a:latin typeface="Times"/>
              <a:ea typeface="ＭＳ 明朝"/>
              <a:cs typeface="Times New Roman"/>
            </a:endParaRPr>
          </a:p>
        </p:txBody>
      </p:sp>
      <p:sp>
        <p:nvSpPr>
          <p:cNvPr id="42" name="Rectangle 41"/>
          <p:cNvSpPr/>
          <p:nvPr/>
        </p:nvSpPr>
        <p:spPr>
          <a:xfrm>
            <a:off x="1860550" y="878046"/>
            <a:ext cx="914400"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kern="1200">
                <a:solidFill>
                  <a:srgbClr val="FFFFFF"/>
                </a:solidFill>
                <a:effectLst/>
                <a:latin typeface="Calibri"/>
                <a:ea typeface="ＭＳ 明朝"/>
                <a:cs typeface="Times New Roman"/>
              </a:rPr>
              <a:t>Startup Config Module (Bindings for DI) MOCK</a:t>
            </a:r>
            <a:endParaRPr lang="en-GB" sz="1000">
              <a:effectLst/>
              <a:latin typeface="Times"/>
              <a:ea typeface="ＭＳ 明朝"/>
              <a:cs typeface="Times New Roman"/>
            </a:endParaRPr>
          </a:p>
        </p:txBody>
      </p:sp>
      <p:sp>
        <p:nvSpPr>
          <p:cNvPr id="43" name="Rectangle 42"/>
          <p:cNvSpPr/>
          <p:nvPr/>
        </p:nvSpPr>
        <p:spPr>
          <a:xfrm>
            <a:off x="31750" y="1792446"/>
            <a:ext cx="803275" cy="5715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kern="1200">
                <a:solidFill>
                  <a:srgbClr val="000000"/>
                </a:solidFill>
                <a:effectLst/>
                <a:latin typeface="Calibri"/>
                <a:ea typeface="ＭＳ 明朝"/>
                <a:cs typeface="Times New Roman"/>
              </a:rPr>
              <a:t>Startup Config Impl</a:t>
            </a:r>
            <a:endParaRPr lang="en-GB" sz="1000">
              <a:effectLst/>
              <a:latin typeface="Times"/>
              <a:ea typeface="ＭＳ 明朝"/>
              <a:cs typeface="Times New Roman"/>
            </a:endParaRPr>
          </a:p>
        </p:txBody>
      </p:sp>
      <p:sp>
        <p:nvSpPr>
          <p:cNvPr id="44" name="Rectangle 43"/>
          <p:cNvSpPr/>
          <p:nvPr/>
        </p:nvSpPr>
        <p:spPr>
          <a:xfrm>
            <a:off x="835025" y="1792446"/>
            <a:ext cx="685800" cy="5715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kern="1200">
                <a:solidFill>
                  <a:srgbClr val="000000"/>
                </a:solidFill>
                <a:effectLst/>
                <a:latin typeface="Calibri"/>
                <a:ea typeface="ＭＳ 明朝"/>
                <a:cs typeface="Times New Roman"/>
              </a:rPr>
              <a:t>Schedule Manager</a:t>
            </a:r>
            <a:endParaRPr lang="en-GB" sz="1000">
              <a:effectLst/>
              <a:latin typeface="Times"/>
              <a:ea typeface="ＭＳ 明朝"/>
              <a:cs typeface="Times New Roman"/>
            </a:endParaRPr>
          </a:p>
        </p:txBody>
      </p:sp>
      <p:sp>
        <p:nvSpPr>
          <p:cNvPr id="45" name="Rectangle 44"/>
          <p:cNvSpPr/>
          <p:nvPr/>
        </p:nvSpPr>
        <p:spPr>
          <a:xfrm>
            <a:off x="1520825" y="1792446"/>
            <a:ext cx="685800" cy="5715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kern="1200">
                <a:solidFill>
                  <a:srgbClr val="000000"/>
                </a:solidFill>
                <a:effectLst/>
                <a:latin typeface="Calibri"/>
                <a:ea typeface="ＭＳ 明朝"/>
                <a:cs typeface="Times New Roman"/>
              </a:rPr>
              <a:t>SQS Manager</a:t>
            </a:r>
            <a:endParaRPr lang="en-GB" sz="1000">
              <a:effectLst/>
              <a:latin typeface="Times"/>
              <a:ea typeface="ＭＳ 明朝"/>
              <a:cs typeface="Times New Roman"/>
            </a:endParaRPr>
          </a:p>
        </p:txBody>
      </p:sp>
      <p:sp>
        <p:nvSpPr>
          <p:cNvPr id="46" name="Rectangle 45"/>
          <p:cNvSpPr/>
          <p:nvPr/>
        </p:nvSpPr>
        <p:spPr>
          <a:xfrm>
            <a:off x="1520825" y="2363946"/>
            <a:ext cx="685800" cy="5715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kern="1200" dirty="0" smtClean="0">
                <a:solidFill>
                  <a:srgbClr val="FFFFFF"/>
                </a:solidFill>
                <a:effectLst/>
                <a:latin typeface="Calibri"/>
                <a:ea typeface="ＭＳ 明朝"/>
                <a:cs typeface="Times New Roman"/>
              </a:rPr>
              <a:t>Example-Extra-</a:t>
            </a:r>
            <a:r>
              <a:rPr lang="en-GB" sz="1000" dirty="0" smtClean="0">
                <a:solidFill>
                  <a:srgbClr val="FFFFFF"/>
                </a:solidFill>
                <a:latin typeface="Calibri"/>
                <a:ea typeface="ＭＳ 明朝"/>
                <a:cs typeface="Times New Roman"/>
              </a:rPr>
              <a:t>Content-</a:t>
            </a:r>
            <a:r>
              <a:rPr lang="en-GB" sz="1000" kern="1200" dirty="0" err="1" smtClean="0">
                <a:solidFill>
                  <a:srgbClr val="FFFFFF"/>
                </a:solidFill>
                <a:effectLst/>
                <a:latin typeface="Calibri"/>
                <a:ea typeface="ＭＳ 明朝"/>
                <a:cs typeface="Times New Roman"/>
              </a:rPr>
              <a:t>Api</a:t>
            </a:r>
            <a:r>
              <a:rPr lang="en-GB" sz="1000" kern="1200" dirty="0" smtClean="0">
                <a:solidFill>
                  <a:srgbClr val="FFFFFF"/>
                </a:solidFill>
                <a:effectLst/>
                <a:latin typeface="Calibri"/>
                <a:ea typeface="ＭＳ 明朝"/>
                <a:cs typeface="Times New Roman"/>
              </a:rPr>
              <a:t> </a:t>
            </a:r>
            <a:r>
              <a:rPr lang="en-GB" sz="1000" kern="1200" dirty="0">
                <a:solidFill>
                  <a:srgbClr val="FFFFFF"/>
                </a:solidFill>
                <a:effectLst/>
                <a:latin typeface="Calibri"/>
                <a:ea typeface="ＭＳ 明朝"/>
                <a:cs typeface="Times New Roman"/>
              </a:rPr>
              <a:t>STUB</a:t>
            </a:r>
            <a:endParaRPr lang="en-GB" sz="1000" dirty="0">
              <a:effectLst/>
              <a:latin typeface="Times"/>
              <a:ea typeface="ＭＳ 明朝"/>
              <a:cs typeface="Times New Roman"/>
            </a:endParaRPr>
          </a:p>
        </p:txBody>
      </p:sp>
      <p:sp>
        <p:nvSpPr>
          <p:cNvPr id="47" name="Rectangle 46"/>
          <p:cNvSpPr/>
          <p:nvPr/>
        </p:nvSpPr>
        <p:spPr>
          <a:xfrm>
            <a:off x="2206625" y="1792446"/>
            <a:ext cx="731520" cy="5715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kern="1200">
                <a:solidFill>
                  <a:srgbClr val="000000"/>
                </a:solidFill>
                <a:effectLst/>
                <a:latin typeface="Calibri"/>
                <a:ea typeface="ＭＳ 明朝"/>
                <a:cs typeface="Times New Roman"/>
              </a:rPr>
              <a:t>SQS Message Consumer</a:t>
            </a:r>
            <a:endParaRPr lang="en-GB" sz="1000">
              <a:effectLst/>
              <a:latin typeface="Times"/>
              <a:ea typeface="ＭＳ 明朝"/>
              <a:cs typeface="Times New Roman"/>
            </a:endParaRPr>
          </a:p>
        </p:txBody>
      </p:sp>
      <p:sp>
        <p:nvSpPr>
          <p:cNvPr id="48" name="Rectangle 47"/>
          <p:cNvSpPr/>
          <p:nvPr/>
        </p:nvSpPr>
        <p:spPr>
          <a:xfrm>
            <a:off x="2940050" y="2440146"/>
            <a:ext cx="685800" cy="5715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kern="1200">
                <a:solidFill>
                  <a:srgbClr val="FFFFFF"/>
                </a:solidFill>
                <a:effectLst/>
                <a:latin typeface="Calibri"/>
                <a:ea typeface="ＭＳ 明朝"/>
                <a:cs typeface="Times New Roman"/>
              </a:rPr>
              <a:t>SQS Client MOCK</a:t>
            </a:r>
            <a:endParaRPr lang="en-GB" sz="1000">
              <a:effectLst/>
              <a:latin typeface="Times"/>
              <a:ea typeface="ＭＳ 明朝"/>
              <a:cs typeface="Times New Roman"/>
            </a:endParaRPr>
          </a:p>
        </p:txBody>
      </p:sp>
      <p:sp>
        <p:nvSpPr>
          <p:cNvPr id="49" name="Rectangle 48"/>
          <p:cNvSpPr/>
          <p:nvPr/>
        </p:nvSpPr>
        <p:spPr>
          <a:xfrm>
            <a:off x="2940050" y="3011646"/>
            <a:ext cx="685800" cy="5715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kern="1200">
                <a:solidFill>
                  <a:srgbClr val="FFFFFF"/>
                </a:solidFill>
                <a:effectLst/>
                <a:latin typeface="Calibri"/>
                <a:ea typeface="ＭＳ 明朝"/>
                <a:cs typeface="Times New Roman"/>
              </a:rPr>
              <a:t>AWS SQS Client MOCK</a:t>
            </a:r>
            <a:endParaRPr lang="en-GB" sz="1000">
              <a:effectLst/>
              <a:latin typeface="Times"/>
              <a:ea typeface="ＭＳ 明朝"/>
              <a:cs typeface="Times New Roman"/>
            </a:endParaRPr>
          </a:p>
        </p:txBody>
      </p:sp>
      <p:sp>
        <p:nvSpPr>
          <p:cNvPr id="50" name="Rectangle 49"/>
          <p:cNvSpPr/>
          <p:nvPr/>
        </p:nvSpPr>
        <p:spPr>
          <a:xfrm>
            <a:off x="2825750" y="3583146"/>
            <a:ext cx="914400" cy="5715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kern="1200">
                <a:solidFill>
                  <a:srgbClr val="FFFFFF"/>
                </a:solidFill>
                <a:effectLst/>
                <a:latin typeface="Calibri"/>
                <a:ea typeface="ＭＳ 明朝"/>
                <a:cs typeface="Times New Roman"/>
              </a:rPr>
              <a:t>AWS Configurator MOCK</a:t>
            </a:r>
            <a:endParaRPr lang="en-GB" sz="1000">
              <a:effectLst/>
              <a:latin typeface="Times"/>
              <a:ea typeface="ＭＳ 明朝"/>
              <a:cs typeface="Times New Roman"/>
            </a:endParaRPr>
          </a:p>
        </p:txBody>
      </p:sp>
      <p:sp>
        <p:nvSpPr>
          <p:cNvPr id="51" name="Rectangle 50"/>
          <p:cNvSpPr/>
          <p:nvPr/>
        </p:nvSpPr>
        <p:spPr>
          <a:xfrm>
            <a:off x="3635375" y="1792446"/>
            <a:ext cx="669290" cy="5715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kern="1200">
                <a:solidFill>
                  <a:srgbClr val="000000"/>
                </a:solidFill>
                <a:effectLst/>
                <a:latin typeface="Calibri"/>
                <a:ea typeface="ＭＳ 明朝"/>
                <a:cs typeface="Times New Roman"/>
              </a:rPr>
              <a:t>Executer Service</a:t>
            </a:r>
            <a:endParaRPr lang="en-GB" sz="1000">
              <a:effectLst/>
              <a:latin typeface="Times"/>
              <a:ea typeface="ＭＳ 明朝"/>
              <a:cs typeface="Times New Roman"/>
            </a:endParaRPr>
          </a:p>
        </p:txBody>
      </p:sp>
      <p:sp>
        <p:nvSpPr>
          <p:cNvPr id="52" name="Rectangle 51"/>
          <p:cNvSpPr/>
          <p:nvPr/>
        </p:nvSpPr>
        <p:spPr>
          <a:xfrm>
            <a:off x="4304665" y="1792446"/>
            <a:ext cx="840740" cy="8001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dirty="0" smtClean="0">
                <a:solidFill>
                  <a:srgbClr val="000000"/>
                </a:solidFill>
                <a:latin typeface="Calibri"/>
                <a:ea typeface="ＭＳ 明朝"/>
                <a:cs typeface="Times New Roman"/>
              </a:rPr>
              <a:t>Example </a:t>
            </a:r>
            <a:r>
              <a:rPr lang="en-GB" sz="1000" kern="1200" dirty="0" smtClean="0">
                <a:solidFill>
                  <a:srgbClr val="000000"/>
                </a:solidFill>
                <a:effectLst/>
                <a:latin typeface="Calibri"/>
                <a:ea typeface="ＭＳ 明朝"/>
                <a:cs typeface="Times New Roman"/>
              </a:rPr>
              <a:t>Service </a:t>
            </a:r>
            <a:r>
              <a:rPr lang="en-GB" sz="1000" kern="1200" dirty="0">
                <a:solidFill>
                  <a:srgbClr val="000000"/>
                </a:solidFill>
                <a:effectLst/>
                <a:latin typeface="Calibri"/>
                <a:ea typeface="ＭＳ 明朝"/>
                <a:cs typeface="Times New Roman"/>
              </a:rPr>
              <a:t>Factory</a:t>
            </a:r>
            <a:endParaRPr lang="en-GB" sz="1000" dirty="0">
              <a:effectLst/>
              <a:latin typeface="Times"/>
              <a:ea typeface="ＭＳ 明朝"/>
              <a:cs typeface="Times New Roman"/>
            </a:endParaRPr>
          </a:p>
        </p:txBody>
      </p:sp>
      <p:sp>
        <p:nvSpPr>
          <p:cNvPr id="53" name="Rectangle 52"/>
          <p:cNvSpPr/>
          <p:nvPr/>
        </p:nvSpPr>
        <p:spPr>
          <a:xfrm>
            <a:off x="5146040" y="1792446"/>
            <a:ext cx="803910" cy="5715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kern="1200" dirty="0">
                <a:solidFill>
                  <a:srgbClr val="000000"/>
                </a:solidFill>
                <a:effectLst/>
                <a:latin typeface="Calibri"/>
                <a:ea typeface="ＭＳ 明朝"/>
                <a:cs typeface="Times New Roman"/>
              </a:rPr>
              <a:t>Twitter </a:t>
            </a:r>
            <a:r>
              <a:rPr lang="en-GB" sz="1000" dirty="0" smtClean="0">
                <a:solidFill>
                  <a:srgbClr val="000000"/>
                </a:solidFill>
                <a:latin typeface="Calibri"/>
                <a:ea typeface="ＭＳ 明朝"/>
                <a:cs typeface="Times New Roman"/>
              </a:rPr>
              <a:t>Service</a:t>
            </a:r>
            <a:endParaRPr lang="en-GB" sz="1000" dirty="0">
              <a:effectLst/>
              <a:latin typeface="Times"/>
              <a:ea typeface="ＭＳ 明朝"/>
              <a:cs typeface="Times New Roman"/>
            </a:endParaRPr>
          </a:p>
        </p:txBody>
      </p:sp>
      <p:sp>
        <p:nvSpPr>
          <p:cNvPr id="54" name="Rectangle 53"/>
          <p:cNvSpPr/>
          <p:nvPr/>
        </p:nvSpPr>
        <p:spPr>
          <a:xfrm>
            <a:off x="6026150" y="2668746"/>
            <a:ext cx="685800" cy="5715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kern="1200">
                <a:solidFill>
                  <a:srgbClr val="FFFFFF"/>
                </a:solidFill>
                <a:effectLst/>
                <a:latin typeface="Calibri"/>
                <a:ea typeface="ＭＳ 明朝"/>
                <a:cs typeface="Times New Roman"/>
              </a:rPr>
              <a:t>Oauth Service MOCK</a:t>
            </a:r>
            <a:endParaRPr lang="en-GB" sz="1000">
              <a:effectLst/>
              <a:latin typeface="Times"/>
              <a:ea typeface="ＭＳ 明朝"/>
              <a:cs typeface="Times New Roman"/>
            </a:endParaRPr>
          </a:p>
        </p:txBody>
      </p:sp>
      <p:sp>
        <p:nvSpPr>
          <p:cNvPr id="55" name="Rectangle 54"/>
          <p:cNvSpPr/>
          <p:nvPr/>
        </p:nvSpPr>
        <p:spPr>
          <a:xfrm>
            <a:off x="6635750" y="1220946"/>
            <a:ext cx="685800" cy="533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kern="1200" dirty="0">
                <a:solidFill>
                  <a:srgbClr val="FFFFFF"/>
                </a:solidFill>
                <a:effectLst/>
                <a:latin typeface="Calibri"/>
                <a:ea typeface="ＭＳ 明朝"/>
                <a:cs typeface="Times New Roman"/>
              </a:rPr>
              <a:t>SCRIBE LIBRARY</a:t>
            </a:r>
            <a:endParaRPr lang="en-GB" sz="1000" dirty="0">
              <a:effectLst/>
              <a:latin typeface="Times"/>
              <a:ea typeface="ＭＳ 明朝"/>
              <a:cs typeface="Times New Roman"/>
            </a:endParaRPr>
          </a:p>
          <a:p>
            <a:pPr algn="ctr">
              <a:spcAft>
                <a:spcPts val="0"/>
              </a:spcAft>
            </a:pPr>
            <a:r>
              <a:rPr lang="en-GB" sz="1000" kern="1200" dirty="0">
                <a:solidFill>
                  <a:srgbClr val="FFFFFF"/>
                </a:solidFill>
                <a:effectLst/>
                <a:latin typeface="Calibri"/>
                <a:ea typeface="ＭＳ 明朝"/>
                <a:cs typeface="Times New Roman"/>
              </a:rPr>
              <a:t> </a:t>
            </a:r>
            <a:r>
              <a:rPr lang="en-GB" sz="1000" kern="1200" dirty="0" smtClean="0">
                <a:solidFill>
                  <a:srgbClr val="FFFFFF"/>
                </a:solidFill>
                <a:effectLst/>
                <a:latin typeface="Calibri"/>
                <a:ea typeface="ＭＳ 明朝"/>
                <a:cs typeface="Times New Roman"/>
              </a:rPr>
              <a:t>MOCK</a:t>
            </a:r>
            <a:endParaRPr lang="en-GB" sz="1000" dirty="0">
              <a:effectLst/>
              <a:latin typeface="Times"/>
              <a:ea typeface="ＭＳ 明朝"/>
              <a:cs typeface="Times New Roman"/>
            </a:endParaRPr>
          </a:p>
        </p:txBody>
      </p:sp>
      <p:sp>
        <p:nvSpPr>
          <p:cNvPr id="56" name="Rectangle 55"/>
          <p:cNvSpPr/>
          <p:nvPr/>
        </p:nvSpPr>
        <p:spPr>
          <a:xfrm>
            <a:off x="6711950" y="2668746"/>
            <a:ext cx="685800" cy="5715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kern="1200">
                <a:solidFill>
                  <a:srgbClr val="FFFFFF"/>
                </a:solidFill>
                <a:effectLst/>
                <a:latin typeface="Calibri"/>
                <a:ea typeface="ＭＳ 明朝"/>
                <a:cs typeface="Times New Roman"/>
              </a:rPr>
              <a:t>Service Builder MOCK</a:t>
            </a:r>
            <a:endParaRPr lang="en-GB" sz="1000">
              <a:effectLst/>
              <a:latin typeface="Times"/>
              <a:ea typeface="ＭＳ 明朝"/>
              <a:cs typeface="Times New Roman"/>
            </a:endParaRPr>
          </a:p>
        </p:txBody>
      </p:sp>
      <p:sp>
        <p:nvSpPr>
          <p:cNvPr id="57" name="Rectangle 56"/>
          <p:cNvSpPr/>
          <p:nvPr/>
        </p:nvSpPr>
        <p:spPr>
          <a:xfrm>
            <a:off x="7397750" y="2440146"/>
            <a:ext cx="914400"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GB" sz="1000" kern="1200">
                <a:solidFill>
                  <a:srgbClr val="FFFFFF"/>
                </a:solidFill>
                <a:effectLst/>
                <a:latin typeface="Calibri"/>
                <a:ea typeface="ＭＳ 明朝"/>
                <a:cs typeface="Times New Roman"/>
              </a:rPr>
              <a:t>MOCK</a:t>
            </a:r>
            <a:endParaRPr lang="en-GB" sz="1000">
              <a:effectLst/>
              <a:latin typeface="Times"/>
              <a:ea typeface="ＭＳ 明朝"/>
              <a:cs typeface="Times New Roman"/>
            </a:endParaRPr>
          </a:p>
        </p:txBody>
      </p:sp>
      <p:sp>
        <p:nvSpPr>
          <p:cNvPr id="58" name="Rectangle 57"/>
          <p:cNvSpPr/>
          <p:nvPr/>
        </p:nvSpPr>
        <p:spPr>
          <a:xfrm>
            <a:off x="8312150" y="1754346"/>
            <a:ext cx="800100" cy="5715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kern="1200">
                <a:solidFill>
                  <a:srgbClr val="FFFFFF"/>
                </a:solidFill>
                <a:effectLst/>
                <a:latin typeface="Calibri"/>
                <a:ea typeface="ＭＳ 明朝"/>
                <a:cs typeface="Times New Roman"/>
              </a:rPr>
              <a:t>SocialFlow STUB</a:t>
            </a:r>
            <a:endParaRPr lang="en-GB" sz="1000">
              <a:effectLst/>
              <a:latin typeface="Times"/>
              <a:ea typeface="ＭＳ 明朝"/>
              <a:cs typeface="Times New Roman"/>
            </a:endParaRPr>
          </a:p>
        </p:txBody>
      </p:sp>
      <p:sp>
        <p:nvSpPr>
          <p:cNvPr id="59" name="Rectangle 58"/>
          <p:cNvSpPr/>
          <p:nvPr/>
        </p:nvSpPr>
        <p:spPr>
          <a:xfrm>
            <a:off x="82550" y="2554446"/>
            <a:ext cx="800100"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kern="1200">
                <a:solidFill>
                  <a:srgbClr val="FFFFFF"/>
                </a:solidFill>
                <a:effectLst/>
                <a:latin typeface="Calibri"/>
                <a:ea typeface="ＭＳ 明朝"/>
                <a:cs typeface="Times New Roman"/>
              </a:rPr>
              <a:t>MOCK Application</a:t>
            </a:r>
            <a:endParaRPr lang="en-GB" sz="1000">
              <a:effectLst/>
              <a:latin typeface="Times"/>
              <a:ea typeface="ＭＳ 明朝"/>
              <a:cs typeface="Times New Roman"/>
            </a:endParaRPr>
          </a:p>
        </p:txBody>
      </p:sp>
      <p:sp>
        <p:nvSpPr>
          <p:cNvPr id="60" name="Rectangle 59"/>
          <p:cNvSpPr/>
          <p:nvPr/>
        </p:nvSpPr>
        <p:spPr>
          <a:xfrm>
            <a:off x="7512050" y="2668746"/>
            <a:ext cx="685800" cy="5715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kern="1200">
                <a:solidFill>
                  <a:srgbClr val="FFFFFF"/>
                </a:solidFill>
                <a:effectLst/>
                <a:latin typeface="Calibri"/>
                <a:ea typeface="ＭＳ 明朝"/>
                <a:cs typeface="Times New Roman"/>
              </a:rPr>
              <a:t>Social Flow Api STUB</a:t>
            </a:r>
            <a:endParaRPr lang="en-GB" sz="1000">
              <a:effectLst/>
              <a:latin typeface="Times"/>
              <a:ea typeface="ＭＳ 明朝"/>
              <a:cs typeface="Times New Roman"/>
            </a:endParaRPr>
          </a:p>
        </p:txBody>
      </p:sp>
      <p:sp>
        <p:nvSpPr>
          <p:cNvPr id="61" name="Rectangle 60"/>
          <p:cNvSpPr/>
          <p:nvPr/>
        </p:nvSpPr>
        <p:spPr>
          <a:xfrm>
            <a:off x="82550" y="3354546"/>
            <a:ext cx="800100" cy="5715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kern="1200">
                <a:solidFill>
                  <a:srgbClr val="FFFFFF"/>
                </a:solidFill>
                <a:effectLst/>
                <a:latin typeface="Calibri"/>
                <a:ea typeface="ＭＳ 明朝"/>
                <a:cs typeface="Times New Roman"/>
              </a:rPr>
              <a:t>Cucumber Tests Runner</a:t>
            </a:r>
            <a:endParaRPr lang="en-GB" sz="1000">
              <a:effectLst/>
              <a:latin typeface="Times"/>
              <a:ea typeface="ＭＳ 明朝"/>
              <a:cs typeface="Times New Roman"/>
            </a:endParaRPr>
          </a:p>
        </p:txBody>
      </p:sp>
      <p:sp>
        <p:nvSpPr>
          <p:cNvPr id="62" name="Rectangle 61"/>
          <p:cNvSpPr/>
          <p:nvPr/>
        </p:nvSpPr>
        <p:spPr>
          <a:xfrm>
            <a:off x="1111250" y="3125946"/>
            <a:ext cx="685800" cy="5715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kern="1200">
                <a:solidFill>
                  <a:srgbClr val="000000"/>
                </a:solidFill>
                <a:effectLst/>
                <a:latin typeface="Calibri"/>
                <a:ea typeface="ＭＳ 明朝"/>
                <a:cs typeface="Times New Roman"/>
              </a:rPr>
              <a:t>Steps</a:t>
            </a:r>
            <a:endParaRPr lang="en-GB" sz="1000">
              <a:effectLst/>
              <a:latin typeface="Times"/>
              <a:ea typeface="ＭＳ 明朝"/>
              <a:cs typeface="Times New Roman"/>
            </a:endParaRPr>
          </a:p>
        </p:txBody>
      </p:sp>
      <p:sp>
        <p:nvSpPr>
          <p:cNvPr id="63" name="Rectangle 62"/>
          <p:cNvSpPr/>
          <p:nvPr/>
        </p:nvSpPr>
        <p:spPr>
          <a:xfrm>
            <a:off x="1111250" y="3811746"/>
            <a:ext cx="685800" cy="5715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kern="1200">
                <a:solidFill>
                  <a:srgbClr val="000000"/>
                </a:solidFill>
                <a:effectLst/>
                <a:latin typeface="Calibri"/>
                <a:ea typeface="ＭＳ 明朝"/>
                <a:cs typeface="Times New Roman"/>
              </a:rPr>
              <a:t>Features</a:t>
            </a:r>
            <a:endParaRPr lang="en-GB" sz="1000">
              <a:effectLst/>
              <a:latin typeface="Times"/>
              <a:ea typeface="ＭＳ 明朝"/>
              <a:cs typeface="Times New Roman"/>
            </a:endParaRPr>
          </a:p>
        </p:txBody>
      </p:sp>
      <p:sp>
        <p:nvSpPr>
          <p:cNvPr id="64" name="Rectangle 63"/>
          <p:cNvSpPr/>
          <p:nvPr/>
        </p:nvSpPr>
        <p:spPr>
          <a:xfrm>
            <a:off x="1111250" y="4497546"/>
            <a:ext cx="685800" cy="5715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kern="1200">
                <a:solidFill>
                  <a:srgbClr val="000000"/>
                </a:solidFill>
                <a:effectLst/>
                <a:latin typeface="Calibri"/>
                <a:ea typeface="ＭＳ 明朝"/>
                <a:cs typeface="Times New Roman"/>
              </a:rPr>
              <a:t>Fixtures</a:t>
            </a:r>
            <a:endParaRPr lang="en-GB" sz="1000">
              <a:effectLst/>
              <a:latin typeface="Times"/>
              <a:ea typeface="ＭＳ 明朝"/>
              <a:cs typeface="Times New Roman"/>
            </a:endParaRPr>
          </a:p>
        </p:txBody>
      </p:sp>
      <p:sp>
        <p:nvSpPr>
          <p:cNvPr id="65" name="Rectangle 64"/>
          <p:cNvSpPr/>
          <p:nvPr/>
        </p:nvSpPr>
        <p:spPr>
          <a:xfrm>
            <a:off x="2940050" y="1640046"/>
            <a:ext cx="685800" cy="8001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kern="1200">
                <a:solidFill>
                  <a:srgbClr val="FFFFFF"/>
                </a:solidFill>
                <a:effectLst/>
                <a:latin typeface="Calibri"/>
                <a:ea typeface="ＭＳ 明朝"/>
                <a:cs typeface="Times New Roman"/>
              </a:rPr>
              <a:t>SQS Client Interface</a:t>
            </a:r>
            <a:endParaRPr lang="en-GB" sz="1000">
              <a:effectLst/>
              <a:latin typeface="Times"/>
              <a:ea typeface="ＭＳ 明朝"/>
              <a:cs typeface="Times New Roman"/>
            </a:endParaRPr>
          </a:p>
        </p:txBody>
      </p:sp>
      <p:sp>
        <p:nvSpPr>
          <p:cNvPr id="66" name="Rectangle 65"/>
          <p:cNvSpPr/>
          <p:nvPr/>
        </p:nvSpPr>
        <p:spPr>
          <a:xfrm>
            <a:off x="6635750" y="1828391"/>
            <a:ext cx="685800" cy="76415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kern="1200">
                <a:solidFill>
                  <a:srgbClr val="FFFFFF"/>
                </a:solidFill>
                <a:effectLst/>
                <a:latin typeface="Calibri"/>
                <a:ea typeface="ＭＳ 明朝"/>
                <a:cs typeface="Times New Roman"/>
              </a:rPr>
              <a:t>Oauth Service Builder Factory</a:t>
            </a:r>
            <a:endParaRPr lang="en-GB" sz="1000">
              <a:effectLst/>
              <a:latin typeface="Times"/>
              <a:ea typeface="ＭＳ 明朝"/>
              <a:cs typeface="Times New Roman"/>
            </a:endParaRPr>
          </a:p>
        </p:txBody>
      </p:sp>
      <p:sp>
        <p:nvSpPr>
          <p:cNvPr id="67" name="Rectangle 66"/>
          <p:cNvSpPr/>
          <p:nvPr/>
        </p:nvSpPr>
        <p:spPr>
          <a:xfrm>
            <a:off x="4540250" y="3811746"/>
            <a:ext cx="12573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kern="1200" dirty="0" smtClean="0">
                <a:solidFill>
                  <a:srgbClr val="FFFFFF"/>
                </a:solidFill>
                <a:effectLst/>
                <a:latin typeface="Calibri"/>
                <a:ea typeface="ＭＳ 明朝"/>
                <a:cs typeface="Times New Roman"/>
              </a:rPr>
              <a:t>Example Service </a:t>
            </a:r>
            <a:r>
              <a:rPr lang="en-GB" sz="1000" kern="1200" dirty="0">
                <a:solidFill>
                  <a:srgbClr val="FFFFFF"/>
                </a:solidFill>
                <a:effectLst/>
                <a:latin typeface="Calibri"/>
                <a:ea typeface="ＭＳ 明朝"/>
                <a:cs typeface="Times New Roman"/>
              </a:rPr>
              <a:t>Stub Server (</a:t>
            </a:r>
            <a:r>
              <a:rPr lang="en-GB" sz="1000" kern="1200" dirty="0" smtClean="0">
                <a:solidFill>
                  <a:srgbClr val="FFFFFF"/>
                </a:solidFill>
                <a:effectLst/>
                <a:latin typeface="Calibri"/>
                <a:ea typeface="ＭＳ 明朝"/>
                <a:cs typeface="Times New Roman"/>
              </a:rPr>
              <a:t>WIREMOCK http://localhost:9095)</a:t>
            </a:r>
            <a:endParaRPr lang="en-GB" sz="1000" dirty="0">
              <a:effectLst/>
              <a:latin typeface="Times"/>
              <a:ea typeface="ＭＳ 明朝"/>
              <a:cs typeface="Times New Roman"/>
            </a:endParaRPr>
          </a:p>
        </p:txBody>
      </p:sp>
      <p:sp>
        <p:nvSpPr>
          <p:cNvPr id="68" name="Rectangle 67"/>
          <p:cNvSpPr/>
          <p:nvPr/>
        </p:nvSpPr>
        <p:spPr>
          <a:xfrm>
            <a:off x="4540250" y="3125946"/>
            <a:ext cx="1257300" cy="5715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dirty="0" smtClean="0">
                <a:solidFill>
                  <a:srgbClr val="FFFFFF"/>
                </a:solidFill>
                <a:latin typeface="Calibri"/>
                <a:ea typeface="ＭＳ 明朝"/>
                <a:cs typeface="Times New Roman"/>
              </a:rPr>
              <a:t>Example Service </a:t>
            </a:r>
            <a:r>
              <a:rPr lang="en-GB" sz="1000" kern="1200" dirty="0" smtClean="0">
                <a:solidFill>
                  <a:srgbClr val="FFFFFF"/>
                </a:solidFill>
                <a:effectLst/>
                <a:latin typeface="Calibri"/>
                <a:ea typeface="ＭＳ 明朝"/>
                <a:cs typeface="Times New Roman"/>
              </a:rPr>
              <a:t>Stub </a:t>
            </a:r>
            <a:r>
              <a:rPr lang="en-GB" sz="1000" kern="1200" dirty="0">
                <a:solidFill>
                  <a:srgbClr val="FFFFFF"/>
                </a:solidFill>
                <a:effectLst/>
                <a:latin typeface="Calibri"/>
                <a:ea typeface="ＭＳ 明朝"/>
                <a:cs typeface="Times New Roman"/>
              </a:rPr>
              <a:t>Server Factory</a:t>
            </a:r>
            <a:endParaRPr lang="en-GB" sz="1000" dirty="0">
              <a:effectLst/>
              <a:latin typeface="Times"/>
              <a:ea typeface="ＭＳ 明朝"/>
              <a:cs typeface="Times New Roman"/>
            </a:endParaRPr>
          </a:p>
        </p:txBody>
      </p:sp>
      <p:sp>
        <p:nvSpPr>
          <p:cNvPr id="69" name="Rectangle 68"/>
          <p:cNvSpPr/>
          <p:nvPr/>
        </p:nvSpPr>
        <p:spPr>
          <a:xfrm>
            <a:off x="7683500" y="4783296"/>
            <a:ext cx="1257300" cy="5715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kern="1200">
                <a:solidFill>
                  <a:srgbClr val="FFFFFF"/>
                </a:solidFill>
                <a:effectLst/>
                <a:latin typeface="Calibri"/>
                <a:ea typeface="ＭＳ 明朝"/>
                <a:cs typeface="Times New Roman"/>
              </a:rPr>
              <a:t>MOCKS</a:t>
            </a:r>
            <a:endParaRPr lang="en-GB" sz="1000">
              <a:effectLst/>
              <a:latin typeface="Times"/>
              <a:ea typeface="ＭＳ 明朝"/>
              <a:cs typeface="Times New Roman"/>
            </a:endParaRPr>
          </a:p>
        </p:txBody>
      </p:sp>
      <p:sp>
        <p:nvSpPr>
          <p:cNvPr id="70" name="Rectangle 69"/>
          <p:cNvSpPr/>
          <p:nvPr/>
        </p:nvSpPr>
        <p:spPr>
          <a:xfrm>
            <a:off x="7683500" y="4154646"/>
            <a:ext cx="1257300" cy="5715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kern="1200" dirty="0">
                <a:solidFill>
                  <a:srgbClr val="000000"/>
                </a:solidFill>
                <a:effectLst/>
                <a:latin typeface="Calibri"/>
                <a:ea typeface="ＭＳ 明朝"/>
                <a:cs typeface="Times New Roman"/>
              </a:rPr>
              <a:t>NORMAL APPLICATION COMPONENTS</a:t>
            </a:r>
            <a:endParaRPr lang="en-GB" sz="1000" dirty="0">
              <a:effectLst/>
              <a:latin typeface="Times"/>
              <a:ea typeface="ＭＳ 明朝"/>
              <a:cs typeface="Times New Roman"/>
            </a:endParaRPr>
          </a:p>
        </p:txBody>
      </p:sp>
      <p:sp>
        <p:nvSpPr>
          <p:cNvPr id="71" name="Rectangle 70"/>
          <p:cNvSpPr/>
          <p:nvPr/>
        </p:nvSpPr>
        <p:spPr>
          <a:xfrm>
            <a:off x="7683500" y="5427479"/>
            <a:ext cx="1257300" cy="5715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GB" sz="1000" kern="1200">
                <a:solidFill>
                  <a:srgbClr val="FFFFFF"/>
                </a:solidFill>
                <a:effectLst/>
                <a:latin typeface="Calibri"/>
                <a:ea typeface="ＭＳ 明朝"/>
                <a:cs typeface="Times New Roman"/>
              </a:rPr>
              <a:t>STUBS</a:t>
            </a:r>
            <a:endParaRPr lang="en-GB" sz="1000">
              <a:effectLst/>
              <a:latin typeface="Times"/>
              <a:ea typeface="ＭＳ 明朝"/>
              <a:cs typeface="Times New Roman"/>
            </a:endParaRPr>
          </a:p>
        </p:txBody>
      </p:sp>
    </p:spTree>
    <p:extLst>
      <p:ext uri="{BB962C8B-B14F-4D97-AF65-F5344CB8AC3E}">
        <p14:creationId xmlns:p14="http://schemas.microsoft.com/office/powerpoint/2010/main" val="113132720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69684"/>
            <a:ext cx="7543800" cy="602515"/>
          </a:xfrm>
        </p:spPr>
        <p:txBody>
          <a:bodyPr>
            <a:noAutofit/>
          </a:bodyPr>
          <a:lstStyle/>
          <a:p>
            <a:r>
              <a:rPr lang="en-US" sz="2400" dirty="0" smtClean="0"/>
              <a:t>Conclusions</a:t>
            </a:r>
            <a:endParaRPr lang="en-US" sz="2400" dirty="0"/>
          </a:p>
        </p:txBody>
      </p:sp>
      <p:sp>
        <p:nvSpPr>
          <p:cNvPr id="3" name="Content Placeholder 2"/>
          <p:cNvSpPr>
            <a:spLocks noGrp="1"/>
          </p:cNvSpPr>
          <p:nvPr>
            <p:ph idx="1"/>
          </p:nvPr>
        </p:nvSpPr>
        <p:spPr>
          <a:xfrm>
            <a:off x="762000" y="428824"/>
            <a:ext cx="7543800" cy="5140859"/>
          </a:xfrm>
        </p:spPr>
        <p:txBody>
          <a:bodyPr anchor="t">
            <a:normAutofit/>
          </a:bodyPr>
          <a:lstStyle/>
          <a:p>
            <a:r>
              <a:rPr lang="en-US" sz="1600" dirty="0" smtClean="0"/>
              <a:t>The </a:t>
            </a:r>
            <a:r>
              <a:rPr lang="en-US" sz="1600" dirty="0" smtClean="0"/>
              <a:t>codebase is </a:t>
            </a:r>
            <a:r>
              <a:rPr lang="en-US" sz="1600" dirty="0" smtClean="0"/>
              <a:t>a bit like a collection of external services. It does not do any transformation to the data before it sends it to one of the external services. We also have no verification of the data we send out, so an acceptance test would not be able to provide sufficient confidence if all test functionality is predefined in mocks and stubbed responses from </a:t>
            </a:r>
            <a:r>
              <a:rPr lang="en-US" sz="1600" dirty="0" err="1" smtClean="0"/>
              <a:t>Wiremock</a:t>
            </a:r>
            <a:r>
              <a:rPr lang="en-US" sz="1600" dirty="0" smtClean="0"/>
              <a:t>.</a:t>
            </a:r>
          </a:p>
          <a:p>
            <a:r>
              <a:rPr lang="en-US" sz="1600" dirty="0" smtClean="0"/>
              <a:t>After mocking and/or stubbing the external services we end up with almost a duplicate application in terms of the amount of duplicated components. This makes the application hard to maintain as even a small change will have to be duplicated to the relevant mocks.</a:t>
            </a:r>
          </a:p>
          <a:p>
            <a:r>
              <a:rPr lang="en-US" sz="1600" dirty="0" smtClean="0"/>
              <a:t>The Play Framework is designed for web applications and </a:t>
            </a:r>
            <a:r>
              <a:rPr lang="en-US" sz="1600" dirty="0" err="1" smtClean="0"/>
              <a:t>RESTful</a:t>
            </a:r>
            <a:r>
              <a:rPr lang="en-US" sz="1600" dirty="0" smtClean="0"/>
              <a:t> APIs. </a:t>
            </a:r>
            <a:r>
              <a:rPr lang="en-US" sz="1600" dirty="0" smtClean="0"/>
              <a:t>This codebase is </a:t>
            </a:r>
            <a:r>
              <a:rPr lang="en-US" sz="1600" dirty="0" smtClean="0"/>
              <a:t>more like a service rather than an API and therefore has no endpoints and controllers which would be suitable hooks or entry points for acceptance tests. Even if we add controllers for the sake of acceptance tests, they are still not suitable entry points, as the service is continuously running, unlike </a:t>
            </a:r>
            <a:r>
              <a:rPr lang="en-US" sz="1600" dirty="0"/>
              <a:t>a </a:t>
            </a:r>
            <a:r>
              <a:rPr lang="en-US" sz="1600" dirty="0" err="1"/>
              <a:t>RESTful</a:t>
            </a:r>
            <a:r>
              <a:rPr lang="en-US" sz="1600" dirty="0"/>
              <a:t> </a:t>
            </a:r>
            <a:r>
              <a:rPr lang="en-US" sz="1600" dirty="0" smtClean="0"/>
              <a:t>API which is triggered by hitting one of it’s endpoints.</a:t>
            </a:r>
          </a:p>
          <a:p>
            <a:r>
              <a:rPr lang="en-US" sz="1600" dirty="0" smtClean="0"/>
              <a:t>The service is running continuously and it is very hard to get access to an instance of a class, in order to manipulate it to simulate a test scenario, or to extract a result from it, in order to verify it in a test.</a:t>
            </a:r>
            <a:r>
              <a:rPr lang="en-US" sz="1600" dirty="0"/>
              <a:t> </a:t>
            </a:r>
            <a:r>
              <a:rPr lang="en-US" sz="1600" dirty="0" smtClean="0"/>
              <a:t>This also makes it very hard to break test functionality into separate steps for the cucumber tests. I have still not been able to implement a way of verifying the end result.</a:t>
            </a:r>
          </a:p>
        </p:txBody>
      </p:sp>
    </p:spTree>
    <p:extLst>
      <p:ext uri="{BB962C8B-B14F-4D97-AF65-F5344CB8AC3E}">
        <p14:creationId xmlns:p14="http://schemas.microsoft.com/office/powerpoint/2010/main" val="904114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69684"/>
            <a:ext cx="7543800" cy="602515"/>
          </a:xfrm>
        </p:spPr>
        <p:txBody>
          <a:bodyPr>
            <a:noAutofit/>
          </a:bodyPr>
          <a:lstStyle/>
          <a:p>
            <a:r>
              <a:rPr lang="en-US" sz="2400" dirty="0" smtClean="0"/>
              <a:t>Conclusions</a:t>
            </a:r>
            <a:endParaRPr lang="en-US" sz="2400" dirty="0"/>
          </a:p>
        </p:txBody>
      </p:sp>
      <p:sp>
        <p:nvSpPr>
          <p:cNvPr id="3" name="Content Placeholder 2"/>
          <p:cNvSpPr>
            <a:spLocks noGrp="1"/>
          </p:cNvSpPr>
          <p:nvPr>
            <p:ph idx="1"/>
          </p:nvPr>
        </p:nvSpPr>
        <p:spPr>
          <a:xfrm>
            <a:off x="762000" y="428824"/>
            <a:ext cx="7543800" cy="5140859"/>
          </a:xfrm>
        </p:spPr>
        <p:txBody>
          <a:bodyPr anchor="t">
            <a:normAutofit/>
          </a:bodyPr>
          <a:lstStyle/>
          <a:p>
            <a:r>
              <a:rPr lang="en-US" sz="1600" dirty="0" smtClean="0"/>
              <a:t>In order to use </a:t>
            </a:r>
            <a:r>
              <a:rPr lang="en-US" sz="1600" dirty="0" err="1" smtClean="0"/>
              <a:t>Wiremock</a:t>
            </a:r>
            <a:r>
              <a:rPr lang="en-US" sz="1600" dirty="0" smtClean="0"/>
              <a:t> for stubbing external requests Play requires a fake application to be running. Play offers more than one type of DI and the one we have gone for is from a </a:t>
            </a:r>
            <a:r>
              <a:rPr lang="en-US" sz="1600" dirty="0" err="1" smtClean="0"/>
              <a:t>google</a:t>
            </a:r>
            <a:r>
              <a:rPr lang="en-US" sz="1600" dirty="0" smtClean="0"/>
              <a:t> library which is integrated in Play. In this case Play requires that we use a specific type of a fake application – </a:t>
            </a:r>
            <a:r>
              <a:rPr lang="en-US" sz="1600" dirty="0" err="1" smtClean="0"/>
              <a:t>Guice</a:t>
            </a:r>
            <a:r>
              <a:rPr lang="en-US" sz="1600" dirty="0" smtClean="0"/>
              <a:t> fake application. The </a:t>
            </a:r>
            <a:r>
              <a:rPr lang="en-US" sz="1600" dirty="0" err="1" smtClean="0"/>
              <a:t>Guice</a:t>
            </a:r>
            <a:r>
              <a:rPr lang="en-US" sz="1600" dirty="0" smtClean="0"/>
              <a:t> fake application is hard to work with.</a:t>
            </a:r>
          </a:p>
          <a:p>
            <a:r>
              <a:rPr lang="en-US" sz="1600" dirty="0" smtClean="0"/>
              <a:t>Implementing the acceptance tests infrastructure has been a struggle so far, and has resulted in </a:t>
            </a:r>
            <a:r>
              <a:rPr lang="en-US" sz="1600" b="1" dirty="0" smtClean="0"/>
              <a:t>a lot </a:t>
            </a:r>
            <a:r>
              <a:rPr lang="en-US" sz="1600" dirty="0" smtClean="0"/>
              <a:t>difficult to understand code.</a:t>
            </a:r>
          </a:p>
          <a:p>
            <a:r>
              <a:rPr lang="en-US" sz="1600" dirty="0" smtClean="0"/>
              <a:t>All of the above seem to come across as signals that we are putting too much effort for what seems to be very little or no rewards.</a:t>
            </a:r>
          </a:p>
          <a:p>
            <a:r>
              <a:rPr lang="en-US" sz="1600" dirty="0" smtClean="0"/>
              <a:t>We should maybe assume that our external dependencies are tested by the relevant parties and maybe we should investigate if we can implement unit tests which can provide us with sufficient confidence.</a:t>
            </a:r>
            <a:endParaRPr lang="en-US" sz="1600" dirty="0"/>
          </a:p>
        </p:txBody>
      </p:sp>
    </p:spTree>
    <p:extLst>
      <p:ext uri="{BB962C8B-B14F-4D97-AF65-F5344CB8AC3E}">
        <p14:creationId xmlns:p14="http://schemas.microsoft.com/office/powerpoint/2010/main" val="14489038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85514"/>
            <a:ext cx="6781800" cy="586686"/>
          </a:xfrm>
        </p:spPr>
        <p:txBody>
          <a:bodyPr>
            <a:normAutofit/>
          </a:bodyPr>
          <a:lstStyle/>
          <a:p>
            <a:r>
              <a:rPr lang="en-US" sz="3200" dirty="0" smtClean="0"/>
              <a:t>THE END</a:t>
            </a:r>
            <a:endParaRPr lang="en-US" sz="3200" dirty="0"/>
          </a:p>
        </p:txBody>
      </p:sp>
      <p:sp>
        <p:nvSpPr>
          <p:cNvPr id="3" name="Content Placeholder 2"/>
          <p:cNvSpPr>
            <a:spLocks noGrp="1"/>
          </p:cNvSpPr>
          <p:nvPr>
            <p:ph idx="1"/>
          </p:nvPr>
        </p:nvSpPr>
        <p:spPr>
          <a:xfrm>
            <a:off x="762000" y="428825"/>
            <a:ext cx="7543800" cy="5156690"/>
          </a:xfrm>
        </p:spPr>
        <p:txBody>
          <a:bodyPr anchor="ctr">
            <a:normAutofit/>
          </a:bodyPr>
          <a:lstStyle/>
          <a:p>
            <a:pPr marL="0" indent="0" algn="ctr">
              <a:buNone/>
            </a:pPr>
            <a:r>
              <a:rPr lang="en-US" sz="4800" dirty="0" smtClean="0">
                <a:solidFill>
                  <a:srgbClr val="FF0000"/>
                </a:solidFill>
              </a:rPr>
              <a:t>Thank you!</a:t>
            </a:r>
          </a:p>
        </p:txBody>
      </p:sp>
    </p:spTree>
    <p:extLst>
      <p:ext uri="{BB962C8B-B14F-4D97-AF65-F5344CB8AC3E}">
        <p14:creationId xmlns:p14="http://schemas.microsoft.com/office/powerpoint/2010/main" val="305397134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Newsprint.thmx</Template>
  <TotalTime>751</TotalTime>
  <Words>666</Words>
  <Application>Microsoft Macintosh PowerPoint</Application>
  <PresentationFormat>On-screen Show (4:3)</PresentationFormat>
  <Paragraphs>79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Newsprint</vt:lpstr>
      <vt:lpstr>Acceptance Tests Infrastructure</vt:lpstr>
      <vt:lpstr>Notes</vt:lpstr>
      <vt:lpstr>Current state of application without acceptance tests</vt:lpstr>
      <vt:lpstr>Current state of application with acceptance tests</vt:lpstr>
      <vt:lpstr>Conclusions</vt:lpstr>
      <vt:lpstr>Conclusions</vt:lpstr>
      <vt:lpstr>THE END</vt:lpstr>
    </vt:vector>
  </TitlesOfParts>
  <Company>BBC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BBC</dc:creator>
  <cp:lastModifiedBy>Atanas Kuzmanov</cp:lastModifiedBy>
  <cp:revision>338</cp:revision>
  <dcterms:created xsi:type="dcterms:W3CDTF">2014-03-23T14:21:41Z</dcterms:created>
  <dcterms:modified xsi:type="dcterms:W3CDTF">2017-07-24T22:51:09Z</dcterms:modified>
</cp:coreProperties>
</file>