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8" r:id="rId2"/>
    <p:sldId id="304" r:id="rId3"/>
    <p:sldId id="326" r:id="rId4"/>
    <p:sldId id="305" r:id="rId5"/>
    <p:sldId id="306" r:id="rId6"/>
    <p:sldId id="320" r:id="rId7"/>
    <p:sldId id="309" r:id="rId8"/>
    <p:sldId id="307" r:id="rId9"/>
    <p:sldId id="311" r:id="rId10"/>
    <p:sldId id="310" r:id="rId11"/>
    <p:sldId id="316" r:id="rId12"/>
    <p:sldId id="308" r:id="rId13"/>
    <p:sldId id="312" r:id="rId14"/>
    <p:sldId id="313" r:id="rId15"/>
    <p:sldId id="314" r:id="rId16"/>
    <p:sldId id="315" r:id="rId17"/>
    <p:sldId id="317" r:id="rId18"/>
    <p:sldId id="318" r:id="rId19"/>
    <p:sldId id="319" r:id="rId20"/>
    <p:sldId id="321" r:id="rId21"/>
    <p:sldId id="325" r:id="rId22"/>
    <p:sldId id="324" r:id="rId23"/>
    <p:sldId id="323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E"/>
    <a:srgbClr val="003461"/>
    <a:srgbClr val="00AC9A"/>
    <a:srgbClr val="3E200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03D43A-AD2B-4DFF-8B1B-A57979758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2A9D3-0931-43C2-BE7F-856A117725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EFAA5-6B9D-451A-871F-983736A32DE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76DCF-4933-406B-AA68-8AAE4D74BB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92D72-A942-4B5D-B876-2BCB3F569A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68EF-EB42-44A1-8730-BCC404F0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65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40B7CC-37C9-4EE9-BA90-C57D5F1EE319}"/>
              </a:ext>
            </a:extLst>
          </p:cNvPr>
          <p:cNvSpPr/>
          <p:nvPr userDrawn="1"/>
        </p:nvSpPr>
        <p:spPr>
          <a:xfrm>
            <a:off x="0" y="2065201"/>
            <a:ext cx="12192000" cy="2820307"/>
          </a:xfrm>
          <a:prstGeom prst="rect">
            <a:avLst/>
          </a:prstGeom>
          <a:solidFill>
            <a:srgbClr val="003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F1AA7-FDB2-479E-A543-188D93188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65200"/>
            <a:ext cx="11353800" cy="1211399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279F5-695A-4278-AD3A-50FDD5C80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68615"/>
            <a:ext cx="11353800" cy="1016894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  <a:latin typeface="Poiret One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5F71-F38B-49B7-AA06-DA78C0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743" y="6356350"/>
            <a:ext cx="2231571" cy="365125"/>
          </a:xfrm>
        </p:spPr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fld id="{30C942BA-FCC6-4A63-B4A4-4E218F4ADB6F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5DAF-3971-4755-AB1A-48C87D11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7257" y="6356350"/>
            <a:ext cx="4676503" cy="365125"/>
          </a:xfrm>
        </p:spPr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65B7-3528-4F0A-B5C2-4AF7904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017" y="6356349"/>
            <a:ext cx="1739538" cy="365125"/>
          </a:xfrm>
        </p:spPr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fld id="{A46D5F0F-A535-4898-889F-0386105FF5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554D38-443C-4F37-902D-96F092D53B78}"/>
              </a:ext>
            </a:extLst>
          </p:cNvPr>
          <p:cNvCxnSpPr>
            <a:cxnSpLocks/>
          </p:cNvCxnSpPr>
          <p:nvPr userDrawn="1"/>
        </p:nvCxnSpPr>
        <p:spPr>
          <a:xfrm>
            <a:off x="0" y="1920239"/>
            <a:ext cx="12192000" cy="0"/>
          </a:xfrm>
          <a:prstGeom prst="line">
            <a:avLst/>
          </a:prstGeom>
          <a:ln w="57150">
            <a:solidFill>
              <a:srgbClr val="003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6A84B15-FDFC-402C-8147-5BF2936FA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17739" b="26049"/>
          <a:stretch/>
        </p:blipFill>
        <p:spPr>
          <a:xfrm>
            <a:off x="9775767" y="6271122"/>
            <a:ext cx="2424179" cy="5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DCA4-9206-44D4-BAEF-F4D2CC94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315E-8A3B-4556-908D-583230791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032A-32EE-4BA6-B094-917A1AFA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33D0-9A1C-46E4-85C3-F445F21F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0139-FE5D-4DBB-8ECC-59702A7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DB44B-0359-4C31-A63F-3796165D2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20E3-FC8F-4216-AD23-1FE53EE93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BC3F-B9FA-4454-9000-17AE4F4F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B8BD-79B3-45C1-833B-5CBEEBAF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32FA-4FAD-49A5-84CA-8DB86247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4104-D3A3-4DA3-A18E-8FF3AE69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365124"/>
            <a:ext cx="10875498" cy="998357"/>
          </a:xfrm>
        </p:spPr>
        <p:txBody>
          <a:bodyPr/>
          <a:lstStyle>
            <a:lvl1pPr>
              <a:defRPr b="1">
                <a:solidFill>
                  <a:srgbClr val="003461"/>
                </a:solidFill>
                <a:latin typeface="Poiret One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8D1D-768C-400D-9631-41BD3200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1545"/>
          </a:xfrm>
        </p:spPr>
        <p:txBody>
          <a:bodyPr>
            <a:normAutofit/>
          </a:bodyPr>
          <a:lstStyle>
            <a:lvl1pPr>
              <a:buClr>
                <a:srgbClr val="003461"/>
              </a:buClr>
              <a:defRPr sz="2400">
                <a:solidFill>
                  <a:srgbClr val="3D3D3E"/>
                </a:solidFill>
                <a:latin typeface="Arial Narrow" panose="020B0606020202030204" pitchFamily="34" charset="0"/>
              </a:defRPr>
            </a:lvl1pPr>
            <a:lvl2pPr>
              <a:buClr>
                <a:srgbClr val="003461"/>
              </a:buClr>
              <a:defRPr sz="2400">
                <a:solidFill>
                  <a:srgbClr val="3D3D3E"/>
                </a:solidFill>
                <a:latin typeface="Arial Narrow" panose="020B0606020202030204" pitchFamily="34" charset="0"/>
              </a:defRPr>
            </a:lvl2pPr>
            <a:lvl3pPr>
              <a:buClr>
                <a:srgbClr val="003461"/>
              </a:buClr>
              <a:defRPr sz="2000">
                <a:solidFill>
                  <a:srgbClr val="3D3D3E"/>
                </a:solidFill>
                <a:latin typeface="Arial Narrow" panose="020B0606020202030204" pitchFamily="34" charset="0"/>
              </a:defRPr>
            </a:lvl3pPr>
            <a:lvl4pPr>
              <a:buClr>
                <a:srgbClr val="003461"/>
              </a:buClr>
              <a:defRPr sz="1800">
                <a:solidFill>
                  <a:srgbClr val="3D3D3E"/>
                </a:solidFill>
                <a:latin typeface="Arial Narrow" panose="020B0606020202030204" pitchFamily="34" charset="0"/>
              </a:defRPr>
            </a:lvl4pPr>
            <a:lvl5pPr>
              <a:buClr>
                <a:srgbClr val="003461"/>
              </a:buClr>
              <a:defRPr sz="1800">
                <a:solidFill>
                  <a:srgbClr val="3D3D3E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65D672-AA60-4ACA-828A-F8FC8B78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714" y="6356350"/>
            <a:ext cx="1371600" cy="365125"/>
          </a:xfrm>
        </p:spPr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fld id="{30C942BA-FCC6-4A63-B4A4-4E218F4ADB6F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337EC3-2478-4C12-B2E3-F958ADA3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7257" y="6356350"/>
            <a:ext cx="5355772" cy="365125"/>
          </a:xfrm>
        </p:spPr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8963BF-E00A-492C-9692-4A631E4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5236" y="6356349"/>
            <a:ext cx="1364523" cy="365125"/>
          </a:xfrm>
        </p:spPr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fld id="{A46D5F0F-A535-4898-889F-0386105FF5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F9F6F-BB96-4134-A187-CB5BD66FEB93}"/>
              </a:ext>
            </a:extLst>
          </p:cNvPr>
          <p:cNvSpPr/>
          <p:nvPr userDrawn="1"/>
        </p:nvSpPr>
        <p:spPr>
          <a:xfrm>
            <a:off x="0" y="365124"/>
            <a:ext cx="309489" cy="998357"/>
          </a:xfrm>
          <a:prstGeom prst="rect">
            <a:avLst/>
          </a:prstGeom>
          <a:solidFill>
            <a:srgbClr val="003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30FF02-89D1-4A62-B8C1-CAEDC704ED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17739" b="26049"/>
          <a:stretch/>
        </p:blipFill>
        <p:spPr>
          <a:xfrm>
            <a:off x="9775767" y="6271122"/>
            <a:ext cx="2424179" cy="5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7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E079-64F9-4611-B806-90E31239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D319-677E-4788-893A-DB71789E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2E8A-3C4D-457C-B5AC-7AF84F2D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ECB9-8A58-49A6-8F51-86CAD55A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8679-EBF1-40A9-AB09-5416414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BF8F-6A54-4A73-A766-023DF71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EBF2-673C-4B4C-8A78-C46050E0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FBFF7-7C81-408E-B79A-BBE3EEAF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1202-2FAD-482C-B7F1-D1F7AC14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9B7C-FA5F-4CB7-A6B8-B0E827F6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523ED-27BB-46D7-9B9B-F773C61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7B84-DA31-4601-9F6D-634FAF9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8EE5-1167-4568-BFAC-EC806A56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3393-9D21-470C-9F8C-C858B9CD4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7BB92-AF53-41B7-8A45-7BE41A647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1741A-DC0D-4197-ACB2-04A41B3D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36B3B-45A4-463F-AC1D-D1364EFC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5F20A-8B4A-418F-BC27-BED59EFB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9661E-F5D3-45D0-BD1B-E1506BC8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9C56-2051-4ABC-82D1-64CE9582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8360D-8FC8-4191-8A3C-68CD4CC9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1C9CB-21D8-4362-99FC-2E46A440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4903B-5FA9-44FD-8825-4E0D9E3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C21BF-30B3-4EBC-8A3C-4EE441C5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46C7-875D-49C6-842D-91340E85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0C22-458B-4072-AF61-1C64381B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062F-73C5-4382-A840-BB914B7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CDE2-0F92-40A2-BEFB-969F7CEF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0BEF9-A202-48BC-A160-BDF4000E8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77DE-C448-480A-B6D9-1ED7A18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3E8D-5B06-4019-B3ED-8F9DE95F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863B9-4AEE-4CC1-92B8-F0CE73BC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24A0-4D0E-440D-B734-86CB8A3E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ABFC4-7451-4ABA-AD98-D3CF3BBA2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39F84-13B3-44A9-9FF5-FE6D2C954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D7BB-1A5E-4F3B-BA9D-FAC6CE7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9A63-47BB-4872-8CFB-4E5D5781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D220-3347-42A6-B9D0-0FF60443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8ACA3-245D-4784-8639-E45487F1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0EAA-B66F-48F4-A993-C0FEFB1C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9BC88-835D-4207-BB7E-515429CC0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42BA-FCC6-4A63-B4A4-4E218F4ADB6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BB0E-C670-4E18-8399-591FCA54E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8C36-1E40-481E-BDC6-9AD6C5C95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5F0F-A535-4898-889F-0386105F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C97-652C-42CC-B9E8-0FC78D43D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Scaling horizontally on AWS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AD56FC-B253-4246-88FD-400CF2C00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Bozhidar</a:t>
            </a:r>
            <a:r>
              <a:rPr lang="en-US" dirty="0"/>
              <a:t> </a:t>
            </a:r>
            <a:r>
              <a:rPr lang="en-US" dirty="0" err="1"/>
              <a:t>Bozhanov</a:t>
            </a:r>
            <a:r>
              <a:rPr lang="en-US" dirty="0"/>
              <a:t>, </a:t>
            </a:r>
            <a:r>
              <a:rPr lang="en-US" dirty="0" err="1"/>
              <a:t>LogSentinel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B5D-E29B-4396-AC68-B9E426D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5186-9DA9-41F8-842F-DDE378CC0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AWS-provided software load balancer</a:t>
            </a:r>
          </a:p>
          <a:p>
            <a:r>
              <a:rPr lang="en-US" dirty="0"/>
              <a:t>Points to specified target machines or group of machines (roughly ASGs)</a:t>
            </a:r>
          </a:p>
          <a:p>
            <a:r>
              <a:rPr lang="en-US" dirty="0"/>
              <a:t>Configurable: protocols, ports, </a:t>
            </a:r>
            <a:r>
              <a:rPr lang="en-US" dirty="0" err="1"/>
              <a:t>healthcheck</a:t>
            </a:r>
            <a:r>
              <a:rPr lang="en-US" dirty="0"/>
              <a:t>, monitoring metrics</a:t>
            </a:r>
          </a:p>
          <a:p>
            <a:r>
              <a:rPr lang="en-US" dirty="0"/>
              <a:t>TLS termination</a:t>
            </a:r>
          </a:p>
          <a:p>
            <a:pPr lvl="1"/>
            <a:r>
              <a:rPr lang="en-US" dirty="0"/>
              <a:t>AWS-managed certificates</a:t>
            </a:r>
          </a:p>
          <a:p>
            <a:r>
              <a:rPr lang="en-US" dirty="0"/>
              <a:t>Load balancer in front of application nodes</a:t>
            </a:r>
          </a:p>
          <a:p>
            <a:r>
              <a:rPr lang="en-US" dirty="0"/>
              <a:t>Load balancer in front of data store nodes</a:t>
            </a:r>
          </a:p>
          <a:p>
            <a:pPr lvl="1"/>
            <a:r>
              <a:rPr lang="en-US" dirty="0"/>
              <a:t>vs application-level load-balancing (configuration vs fetching </a:t>
            </a:r>
            <a:r>
              <a:rPr lang="en-US" dirty="0" err="1"/>
              <a:t>db</a:t>
            </a:r>
            <a:r>
              <a:rPr lang="en-US" dirty="0"/>
              <a:t> nodes dynamically)</a:t>
            </a:r>
          </a:p>
        </p:txBody>
      </p:sp>
    </p:spTree>
    <p:extLst>
      <p:ext uri="{BB962C8B-B14F-4D97-AF65-F5344CB8AC3E}">
        <p14:creationId xmlns:p14="http://schemas.microsoft.com/office/powerpoint/2010/main" val="218784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EBF-8C2E-4D52-8A72-AF4A8731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automate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F43-A532-4513-9F8D-822D10A7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and network resources (CloudFormation)</a:t>
            </a:r>
          </a:p>
          <a:p>
            <a:r>
              <a:rPr lang="en-US" dirty="0"/>
              <a:t>Application and database configuration (</a:t>
            </a:r>
            <a:r>
              <a:rPr lang="en-US" dirty="0" err="1"/>
              <a:t>OpsWorks</a:t>
            </a:r>
            <a:r>
              <a:rPr lang="en-US" dirty="0"/>
              <a:t>: Puppet, Chef, S3+bash, Capistrano)</a:t>
            </a:r>
          </a:p>
          <a:p>
            <a:r>
              <a:rPr lang="en-US" dirty="0"/>
              <a:t>Instances</a:t>
            </a:r>
          </a:p>
          <a:p>
            <a:pPr lvl="1"/>
            <a:r>
              <a:rPr lang="en-US" dirty="0"/>
              <a:t>launch configurations + bash</a:t>
            </a:r>
          </a:p>
          <a:p>
            <a:pPr lvl="1"/>
            <a:r>
              <a:rPr lang="en-US" dirty="0"/>
              <a:t>docker containers + bash (Elastic Container Service vs </a:t>
            </a:r>
            <a:r>
              <a:rPr lang="en-US" dirty="0" err="1"/>
              <a:t>Fargate</a:t>
            </a:r>
            <a:r>
              <a:rPr lang="en-US" dirty="0"/>
              <a:t>, Kubernetes)</a:t>
            </a:r>
            <a:endParaRPr lang="en-GB" dirty="0"/>
          </a:p>
          <a:p>
            <a:r>
              <a:rPr lang="en-US" dirty="0"/>
              <a:t>W</a:t>
            </a:r>
            <a:r>
              <a:rPr lang="en-GB" dirty="0" err="1"/>
              <a:t>hy</a:t>
            </a:r>
            <a:r>
              <a:rPr lang="en-GB" dirty="0"/>
              <a:t> automate?</a:t>
            </a:r>
          </a:p>
          <a:p>
            <a:pPr lvl="1"/>
            <a:r>
              <a:rPr lang="en-GB" dirty="0"/>
              <a:t>because autoscaling benefits from automated instance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4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7295-5EC9-4307-8F55-444D019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Scripted stacks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1ACE-F2C5-47B2-B127-3AE2512F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all instances, load balancers, auto-scaling groups, launch configurations, security groups, domains, </a:t>
            </a:r>
            <a:r>
              <a:rPr lang="en-US" dirty="0" err="1"/>
              <a:t>elasticsearch</a:t>
            </a:r>
            <a:r>
              <a:rPr lang="en-US" dirty="0"/>
              <a:t> domains, etc., etc.. manually</a:t>
            </a:r>
          </a:p>
          <a:p>
            <a:r>
              <a:rPr lang="en-US" dirty="0"/>
              <a:t>But CloudFormation is way better</a:t>
            </a:r>
          </a:p>
          <a:p>
            <a:pPr lvl="1"/>
            <a:r>
              <a:rPr lang="en-US" dirty="0"/>
              <a:t>JSON or YAML</a:t>
            </a:r>
          </a:p>
          <a:p>
            <a:r>
              <a:rPr lang="en-US" dirty="0"/>
              <a:t>CloudFormation manages upgrade</a:t>
            </a:r>
          </a:p>
          <a:p>
            <a:r>
              <a:rPr lang="en-US" dirty="0"/>
              <a:t>Stack parameters (instance types, number of nodes, domains used, s3 buckets, etc.)</a:t>
            </a:r>
          </a:p>
        </p:txBody>
      </p:sp>
    </p:spTree>
    <p:extLst>
      <p:ext uri="{BB962C8B-B14F-4D97-AF65-F5344CB8AC3E}">
        <p14:creationId xmlns:p14="http://schemas.microsoft.com/office/powerpoint/2010/main" val="304601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2BF03751-7DFA-45B1-9CC9-A84BB3434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1107" y="10886"/>
            <a:ext cx="8669785" cy="69249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DatabaseLaunchConfiguration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"AWS::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AutoScaling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LaunchConfiguration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"Properties"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AssociatePublicIpAddress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IamInstanceProfile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InstanceRoleInstanceProfile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FindInMap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DatabaseStorageType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"AWS::Region"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"Linux"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DatabaseInstanceType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SecurityGroups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DatabaseSecurityGroup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0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DA32958-FAA7-40B9-AED9-122B3B81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49" y="355954"/>
            <a:ext cx="8070541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WebAppLoadBalancer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"AWS::ElasticLoadBalancingV2::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"Properties"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"Scheme"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"internet-facing"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"application"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"Subnets"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PublicSubnetA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PublicSubnetB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PublicSubnetC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SecurityGroups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WebAppLoadBalancerSecurityGroup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latin typeface="Arial" panose="020B0604020202020204" pitchFamily="34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7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B509D49-A900-4842-9853-FF6876F5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705" y="181957"/>
            <a:ext cx="7288568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WebAppTargetGroup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"AWS::ElasticLoadBalancingV2::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TargetGroup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"Properties"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HealthCheckIntervalSeconds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HealthCheckProtocol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HealthCheckTimeoutSeconds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HealthyThresholdCount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"200"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"Port"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"Protocol"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TargetGroupAttributes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deregistration_delay.timeout_seconds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UnhealthyThresholdCount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VpcId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"VPC"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9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690E-CECA-464D-A884-8AB32832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CloudFormation?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1FE5-F583-4134-BBFF-A026113F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3"/>
            <a:ext cx="10515600" cy="4637321"/>
          </a:xfrm>
        </p:spPr>
        <p:txBody>
          <a:bodyPr>
            <a:normAutofit/>
          </a:bodyPr>
          <a:lstStyle/>
          <a:p>
            <a:r>
              <a:rPr lang="en-US" dirty="0"/>
              <a:t>Replicable stacks</a:t>
            </a:r>
          </a:p>
          <a:p>
            <a:pPr lvl="1"/>
            <a:r>
              <a:rPr lang="en-US" dirty="0"/>
              <a:t>Used for different customers</a:t>
            </a:r>
          </a:p>
          <a:p>
            <a:pPr lvl="1"/>
            <a:r>
              <a:rPr lang="en-US" dirty="0"/>
              <a:t>Used for different environments</a:t>
            </a:r>
          </a:p>
          <a:p>
            <a:pPr lvl="1"/>
            <a:r>
              <a:rPr lang="en-US" dirty="0"/>
              <a:t>Used for disaster recovery</a:t>
            </a:r>
          </a:p>
          <a:p>
            <a:r>
              <a:rPr lang="en-US" dirty="0"/>
              <a:t>Having a clear documentation of your entire infrastructure</a:t>
            </a:r>
          </a:p>
          <a:p>
            <a:r>
              <a:rPr lang="en-US" dirty="0"/>
              <a:t>DevOps friendly</a:t>
            </a:r>
          </a:p>
          <a:p>
            <a:r>
              <a:rPr lang="en-US" dirty="0"/>
              <a:t>Not that hard to learn</a:t>
            </a:r>
          </a:p>
          <a:p>
            <a:r>
              <a:rPr lang="en-US" dirty="0"/>
              <a:t>Drawbacks: slow change-and-test cycles, proprietary</a:t>
            </a:r>
          </a:p>
          <a:p>
            <a:r>
              <a:rPr lang="en-US" dirty="0"/>
              <a:t>Alternatives: Terraform</a:t>
            </a:r>
          </a:p>
          <a:p>
            <a:pPr lvl="1"/>
            <a:r>
              <a:rPr lang="en-US" dirty="0"/>
              <a:t>Tries to abstract stack creation independent of provider, but you still depend on proprietary concepts like ELB, security groups, etc.</a:t>
            </a:r>
          </a:p>
        </p:txBody>
      </p:sp>
    </p:spTree>
    <p:extLst>
      <p:ext uri="{BB962C8B-B14F-4D97-AF65-F5344CB8AC3E}">
        <p14:creationId xmlns:p14="http://schemas.microsoft.com/office/powerpoint/2010/main" val="61324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2A32-E8AD-4A62-8E05-F3EB5D6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provisioning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2C13-4198-4FD6-A4E9-FA3BEEBA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OpsWorks</a:t>
            </a:r>
            <a:r>
              <a:rPr lang="en-US" dirty="0"/>
              <a:t> – hosted Puppet or Chef</a:t>
            </a:r>
          </a:p>
          <a:p>
            <a:r>
              <a:rPr lang="en-US" dirty="0"/>
              <a:t>Capistrano – “login to all machines and do x, y, z”</a:t>
            </a:r>
          </a:p>
          <a:p>
            <a:r>
              <a:rPr lang="en-US" dirty="0"/>
              <a:t>S3 – simple, no learning curve</a:t>
            </a:r>
          </a:p>
          <a:p>
            <a:pPr lvl="1"/>
            <a:r>
              <a:rPr lang="en-US" dirty="0"/>
              <a:t>Instance launch configuration includes files to fetch from S3 (</a:t>
            </a:r>
            <a:r>
              <a:rPr lang="en-US" dirty="0" err="1"/>
              <a:t>app.properties</a:t>
            </a:r>
            <a:r>
              <a:rPr lang="en-US" dirty="0"/>
              <a:t>, </a:t>
            </a:r>
            <a:r>
              <a:rPr lang="en-US" dirty="0" err="1"/>
              <a:t>db.properties</a:t>
            </a:r>
            <a:r>
              <a:rPr lang="en-US" dirty="0"/>
              <a:t>, </a:t>
            </a:r>
            <a:r>
              <a:rPr lang="en-US" dirty="0" err="1"/>
              <a:t>cassandra.conf</a:t>
            </a:r>
            <a:r>
              <a:rPr lang="en-US" dirty="0"/>
              <a:t>, </a:t>
            </a:r>
            <a:r>
              <a:rPr lang="en-US" dirty="0" err="1"/>
              <a:t>mysql.conf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CloudFormation can write dynamic values to conf files (e.g. ELB address)</a:t>
            </a:r>
          </a:p>
        </p:txBody>
      </p:sp>
    </p:spTree>
    <p:extLst>
      <p:ext uri="{BB962C8B-B14F-4D97-AF65-F5344CB8AC3E}">
        <p14:creationId xmlns:p14="http://schemas.microsoft.com/office/powerpoint/2010/main" val="333167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9229D1-048F-44FE-B76A-7511D040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65" y="0"/>
            <a:ext cx="7714696" cy="7201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::Base64"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::Join"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"#!/bin/bash -x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"yum update -y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-bootstrap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"yum install -y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 &lt;&lt;EOF &gt;&gt; /var/app/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app.properties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::Join"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db.host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DatabaseELBAddress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"elasticsearch.url=https://"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ElasticSearchDomainName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"root.url=https://"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"DomainName"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"EOF“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6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FCBB-E4BA-471E-B40B-1888599E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instance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5650-A3DB-4152-B7F5-6114A45A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Elastic Container Services</a:t>
            </a:r>
          </a:p>
          <a:p>
            <a:pPr lvl="1"/>
            <a:r>
              <a:rPr lang="en-US" dirty="0"/>
              <a:t>Deploy docker containers on EC2 instances</a:t>
            </a:r>
          </a:p>
          <a:p>
            <a:pPr lvl="1"/>
            <a:r>
              <a:rPr lang="en-US" dirty="0" err="1"/>
              <a:t>Fargate</a:t>
            </a:r>
            <a:r>
              <a:rPr lang="en-US" dirty="0"/>
              <a:t> abstracts the need to manage the underlying EC2 instance</a:t>
            </a:r>
          </a:p>
          <a:p>
            <a:r>
              <a:rPr lang="en-US" dirty="0"/>
              <a:t>Kubernetes – vendor-independent</a:t>
            </a:r>
          </a:p>
          <a:p>
            <a:pPr lvl="1"/>
            <a:r>
              <a:rPr lang="en-US" dirty="0"/>
              <a:t>But don’t rush into using </a:t>
            </a:r>
            <a:r>
              <a:rPr lang="en-US" dirty="0" err="1"/>
              <a:t>kubernetes</a:t>
            </a:r>
            <a:r>
              <a:rPr lang="en-US" dirty="0"/>
              <a:t> (or Docker for that matter). </a:t>
            </a:r>
          </a:p>
          <a:p>
            <a:r>
              <a:rPr lang="en-US" dirty="0"/>
              <a:t>Packer – creates images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Launch configuration to fetch and 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Allows for easy zero downtime blue-green deployment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Instance setup changed? Destroy the it and launch a new 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Simple. Simple is good.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A782-C3C2-4F2A-8813-B3C03921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7D7B-49DA-4994-B3FD-FC90C47E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software engineer and architect</a:t>
            </a:r>
          </a:p>
          <a:p>
            <a:r>
              <a:rPr lang="en-US" dirty="0"/>
              <a:t>Founder &amp; CEO @ </a:t>
            </a:r>
            <a:r>
              <a:rPr lang="en-US" dirty="0" err="1"/>
              <a:t>LogSentinel</a:t>
            </a:r>
            <a:endParaRPr lang="en-US" dirty="0"/>
          </a:p>
          <a:p>
            <a:r>
              <a:rPr lang="en-US" dirty="0"/>
              <a:t>Blog: techblog.bozho.net</a:t>
            </a:r>
          </a:p>
          <a:p>
            <a:r>
              <a:rPr lang="en-US" dirty="0"/>
              <a:t>Twitter: @</a:t>
            </a:r>
            <a:r>
              <a:rPr lang="en-US" dirty="0" err="1"/>
              <a:t>bozhobg</a:t>
            </a:r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 top 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44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04E7-5328-4B56-89AB-07D6D41F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 deployment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C12-06C9-4A89-9DC0-827D7F3B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1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S3 “folders” – blue and green</a:t>
            </a:r>
          </a:p>
          <a:p>
            <a:r>
              <a:rPr lang="en-US" dirty="0"/>
              <a:t>Shared database</a:t>
            </a:r>
          </a:p>
          <a:p>
            <a:r>
              <a:rPr lang="en-US" dirty="0"/>
              <a:t>Two autoscaling groups – blue (currently active) and green (currently passive)</a:t>
            </a:r>
          </a:p>
          <a:p>
            <a:r>
              <a:rPr lang="en-US" dirty="0"/>
              <a:t>Upload new release artifact (e.g. fat jar) to s3://setup-bucket/green</a:t>
            </a:r>
          </a:p>
          <a:p>
            <a:r>
              <a:rPr lang="en-US" dirty="0"/>
              <a:t>Activate the green ASG (increase required number of instances)</a:t>
            </a:r>
          </a:p>
          <a:p>
            <a:r>
              <a:rPr lang="en-US" dirty="0"/>
              <a:t>Wait for nodes to launch</a:t>
            </a:r>
          </a:p>
          <a:p>
            <a:r>
              <a:rPr lang="en-US" dirty="0"/>
              <a:t>Execute acceptance tests</a:t>
            </a:r>
          </a:p>
          <a:p>
            <a:r>
              <a:rPr lang="en-US" dirty="0"/>
              <a:t>Switch DNS record (Route53) from blue ELB to green ELB</a:t>
            </a:r>
          </a:p>
          <a:p>
            <a:r>
              <a:rPr lang="en-US" dirty="0"/>
              <a:t>Turquoise (intermediate deployment in case of breaking database changes)</a:t>
            </a:r>
          </a:p>
          <a:p>
            <a:r>
              <a:rPr lang="en-US" dirty="0"/>
              <a:t>Can be automated via script that uses AWS CLI or APIs</a:t>
            </a:r>
          </a:p>
        </p:txBody>
      </p:sp>
    </p:spTree>
    <p:extLst>
      <p:ext uri="{BB962C8B-B14F-4D97-AF65-F5344CB8AC3E}">
        <p14:creationId xmlns:p14="http://schemas.microsoft.com/office/powerpoint/2010/main" val="108665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E487-A920-4BE5-85C0-B5D2CA55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services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906B-55AE-41E2-ABF3-0FB47187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– user and role management (each instance knows its role, no need for passwords)</a:t>
            </a:r>
          </a:p>
          <a:p>
            <a:r>
              <a:rPr lang="en-US" dirty="0"/>
              <a:t>S3 – distributed storage / key-value store / universally applicable</a:t>
            </a:r>
          </a:p>
          <a:p>
            <a:r>
              <a:rPr lang="en-US" dirty="0"/>
              <a:t>CloudTrail – audit trail of all infrastructure changes</a:t>
            </a:r>
          </a:p>
          <a:p>
            <a:r>
              <a:rPr lang="en-US" dirty="0"/>
              <a:t>CloudWatch – monitoring of resources</a:t>
            </a:r>
          </a:p>
          <a:p>
            <a:r>
              <a:rPr lang="en-US" dirty="0"/>
              <a:t>KMS – key management</a:t>
            </a:r>
          </a:p>
          <a:p>
            <a:r>
              <a:rPr lang="en-US" dirty="0"/>
              <a:t>Glacier – cold storage</a:t>
            </a:r>
          </a:p>
          <a:p>
            <a:r>
              <a:rPr lang="en-US" dirty="0"/>
              <a:t>Lambda – “serverless” a.k.a. function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23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B373-6BB2-4F80-B5C9-9A50622A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best practices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E0D3-33BD-4864-A85F-AC0A3BEA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  <a:p>
            <a:pPr lvl="1"/>
            <a:r>
              <a:rPr lang="en-US" dirty="0"/>
              <a:t>Only open ports that you need</a:t>
            </a:r>
          </a:p>
          <a:p>
            <a:r>
              <a:rPr lang="en-US" dirty="0"/>
              <a:t>Bastion host – entry point to the stack via SSH</a:t>
            </a:r>
          </a:p>
          <a:p>
            <a:r>
              <a:rPr lang="en-US" dirty="0"/>
              <a:t>VPC (virtual private cloud)</a:t>
            </a:r>
          </a:p>
          <a:p>
            <a:pPr lvl="1"/>
            <a:r>
              <a:rPr lang="en-US" dirty="0"/>
              <a:t>your own virtual network, private address space, subnets (per e.g. availability zone), etc. </a:t>
            </a:r>
          </a:p>
          <a:p>
            <a:r>
              <a:rPr lang="en-US" dirty="0"/>
              <a:t>Multi-factor authentication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40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A3EC-3053-47CF-8821-E8668B69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58F-19A3-4C09-8C6D-C806E574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 is a function of your application first and infrastructure second</a:t>
            </a:r>
          </a:p>
          <a:p>
            <a:r>
              <a:rPr lang="en-US" dirty="0"/>
              <a:t>AWS is pretty straightforward to learn</a:t>
            </a:r>
          </a:p>
          <a:p>
            <a:r>
              <a:rPr lang="en-US" dirty="0"/>
              <a:t>You can have scalable, scripted infrastructure without big investments</a:t>
            </a:r>
          </a:p>
          <a:p>
            <a:r>
              <a:rPr lang="en-US" dirty="0"/>
              <a:t>New services appear often – check them out</a:t>
            </a:r>
          </a:p>
          <a:p>
            <a:r>
              <a:rPr lang="en-US" dirty="0"/>
              <a:t>Vendor lock-in is almost inevitable</a:t>
            </a:r>
          </a:p>
          <a:p>
            <a:pPr lvl="1"/>
            <a:r>
              <a:rPr lang="en-US" dirty="0"/>
              <a:t>But concepts are (almost) identical across cloud providers</a:t>
            </a:r>
          </a:p>
          <a:p>
            <a:pPr lvl="1"/>
            <a:r>
              <a:rPr lang="en-US" dirty="0"/>
              <a:t>If something can be done easily without an AWS-specific service, prefer that</a:t>
            </a:r>
          </a:p>
          <a:p>
            <a:r>
              <a:rPr lang="en-US" dirty="0"/>
              <a:t>Bash is inevitable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48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982F-F05A-4139-A918-BD287AD4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F473-BDD0-4542-832E-40944084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 you!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90724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EF67-5CD4-402A-91AA-18B6CBBC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5C5D-2B12-4EFA-BF16-571C7E4F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high availability?</a:t>
            </a:r>
          </a:p>
          <a:p>
            <a:r>
              <a:rPr lang="en-US" dirty="0"/>
              <a:t>Why scalability?</a:t>
            </a:r>
          </a:p>
          <a:p>
            <a:pPr lvl="1"/>
            <a:r>
              <a:rPr lang="en-US" dirty="0"/>
              <a:t>To account for increased load</a:t>
            </a:r>
          </a:p>
          <a:p>
            <a:pPr lvl="1"/>
            <a:r>
              <a:rPr lang="en-US" dirty="0"/>
              <a:t>If you have decent HA, you’re likely scalable</a:t>
            </a:r>
          </a:p>
          <a:p>
            <a:pPr lvl="1"/>
            <a:r>
              <a:rPr lang="en-US" dirty="0"/>
              <a:t>Don’t overdesign</a:t>
            </a:r>
          </a:p>
          <a:p>
            <a:r>
              <a:rPr lang="en-US" dirty="0"/>
              <a:t>Why AWS (or any cloud provider)?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6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53B-CB2E-42D0-8FDF-67C2979F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5DC9-6C71-45C9-8534-E0D8F3DB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3031"/>
          </a:xfrm>
        </p:spPr>
        <p:txBody>
          <a:bodyPr/>
          <a:lstStyle/>
          <a:p>
            <a:r>
              <a:rPr lang="en-US" dirty="0"/>
              <a:t>IaaS (Infrastructure as a service) originally (EC2)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Load balancers</a:t>
            </a:r>
          </a:p>
          <a:p>
            <a:pPr lvl="1"/>
            <a:r>
              <a:rPr lang="en-US" dirty="0"/>
              <a:t>Security groups</a:t>
            </a:r>
          </a:p>
          <a:p>
            <a:r>
              <a:rPr lang="en-US" dirty="0"/>
              <a:t>PaaS services </a:t>
            </a:r>
            <a:r>
              <a:rPr lang="en-US" dirty="0" err="1"/>
              <a:t>ontop</a:t>
            </a:r>
            <a:endParaRPr lang="en-US" dirty="0"/>
          </a:p>
          <a:p>
            <a:r>
              <a:rPr lang="en-US" dirty="0"/>
              <a:t>Multiple regions – US, EU, Asia, etc.</a:t>
            </a:r>
          </a:p>
          <a:p>
            <a:r>
              <a:rPr lang="en-US" dirty="0"/>
              <a:t>Each region has multiple availability zones (roughly equal to “data centers”)</a:t>
            </a:r>
          </a:p>
          <a:p>
            <a:r>
              <a:rPr lang="en-US" dirty="0"/>
              <a:t>Cross-availability zone is easy</a:t>
            </a:r>
          </a:p>
          <a:p>
            <a:r>
              <a:rPr lang="en-US" dirty="0"/>
              <a:t>Cross-region is harder</a:t>
            </a:r>
          </a:p>
          <a:p>
            <a:r>
              <a:rPr lang="en-US" dirty="0"/>
              <a:t>Similar to Azure, Google Cloud,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F41D-4A81-4868-A0F6-F80D5B83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thumb: stateless applications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E1F0-73CC-47D9-872B-6666485A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persistent state on the application nodes</a:t>
            </a:r>
          </a:p>
          <a:p>
            <a:r>
              <a:rPr lang="en-US" dirty="0"/>
              <a:t>Caches and temporary files are okay</a:t>
            </a:r>
          </a:p>
          <a:p>
            <a:pPr lvl="1"/>
            <a:r>
              <a:rPr lang="en-US" dirty="0"/>
              <a:t>Distributed vs local cache</a:t>
            </a:r>
          </a:p>
          <a:p>
            <a:r>
              <a:rPr lang="en-US" dirty="0"/>
              <a:t>Session state: distributed vs no session state (e.g. JWT)</a:t>
            </a:r>
          </a:p>
          <a:p>
            <a:r>
              <a:rPr lang="en-US" dirty="0"/>
              <a:t>Makes the application layer horizontally scalable</a:t>
            </a:r>
            <a:endParaRPr lang="en-GB" dirty="0"/>
          </a:p>
          <a:p>
            <a:r>
              <a:rPr lang="en-US" i="1" dirty="0"/>
              <a:t>A</a:t>
            </a:r>
            <a:r>
              <a:rPr lang="en-GB" i="1" dirty="0" err="1"/>
              <a:t>pplication</a:t>
            </a:r>
            <a:r>
              <a:rPr lang="en-GB" i="1" dirty="0"/>
              <a:t> nodes are disposable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55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1F07-37EF-4861-8770-4787FEC9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329614"/>
            <a:ext cx="10875498" cy="998357"/>
          </a:xfrm>
        </p:spPr>
        <p:txBody>
          <a:bodyPr>
            <a:normAutofit/>
          </a:bodyPr>
          <a:lstStyle/>
          <a:p>
            <a:r>
              <a:rPr lang="en-GB" dirty="0"/>
              <a:t>Executing only once in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57CB-CA78-4B7F-B6C8-C9F3CDD2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031545"/>
          </a:xfrm>
        </p:spPr>
        <p:txBody>
          <a:bodyPr/>
          <a:lstStyle/>
          <a:p>
            <a:r>
              <a:rPr lang="en-US" dirty="0"/>
              <a:t>Sometimes you need to execute a scheduled piece of code only once in a cluster</a:t>
            </a:r>
          </a:p>
          <a:p>
            <a:r>
              <a:rPr lang="en-US" dirty="0"/>
              <a:t>Database-backed schedule job management</a:t>
            </a:r>
          </a:p>
          <a:p>
            <a:r>
              <a:rPr lang="en-US" dirty="0"/>
              <a:t>Distributed locks (</a:t>
            </a:r>
            <a:r>
              <a:rPr lang="en-US" dirty="0" err="1"/>
              <a:t>Hazelcast</a:t>
            </a:r>
            <a:r>
              <a:rPr lang="en-US" dirty="0"/>
              <a:t>)</a:t>
            </a:r>
          </a:p>
          <a:p>
            <a:r>
              <a:rPr lang="en-US" dirty="0"/>
              <a:t>Using queues (SQS, </a:t>
            </a:r>
            <a:r>
              <a:rPr lang="en-US" dirty="0" err="1"/>
              <a:t>AmazonMQ</a:t>
            </a:r>
            <a:r>
              <a:rPr lang="en-US" dirty="0"/>
              <a:t>, RabbitMQ</a:t>
            </a:r>
            <a:r>
              <a:rPr lang="en-GB" dirty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3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03D9-7615-4507-BB83-6B5ADD01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7054-A309-4D5B-88D0-4152253D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Autoscaling groups</a:t>
            </a:r>
          </a:p>
          <a:p>
            <a:pPr lvl="1"/>
            <a:r>
              <a:rPr lang="en-US" dirty="0"/>
              <a:t>Groups of virtual machines (instances) with identical configuration</a:t>
            </a:r>
          </a:p>
          <a:p>
            <a:pPr lvl="1"/>
            <a:r>
              <a:rPr lang="en-US" dirty="0"/>
              <a:t>Scale-up - configure criteria for launching new virtual machines – e.g. “more than 5 minutes of CPU utilization over 80%”</a:t>
            </a:r>
          </a:p>
          <a:p>
            <a:pPr lvl="1"/>
            <a:r>
              <a:rPr lang="en-US" dirty="0"/>
              <a:t>Scale-down – configure criteria for destroying virtual machines</a:t>
            </a:r>
          </a:p>
          <a:p>
            <a:pPr lvl="1"/>
            <a:r>
              <a:rPr lang="en-US" dirty="0"/>
              <a:t>Allows for handling spikes, or gradual increase of load</a:t>
            </a:r>
          </a:p>
          <a:p>
            <a:r>
              <a:rPr lang="en-US" dirty="0"/>
              <a:t>Spot instances</a:t>
            </a:r>
          </a:p>
          <a:p>
            <a:pPr lvl="1"/>
            <a:r>
              <a:rPr lang="en-US" dirty="0"/>
              <a:t>Cheap instances you “bid” for. Can be reclaimed at any time</a:t>
            </a:r>
          </a:p>
          <a:p>
            <a:pPr lvl="1"/>
            <a:r>
              <a:rPr lang="en-US" dirty="0"/>
              <a:t>Useful for heavy background processes. </a:t>
            </a:r>
          </a:p>
          <a:p>
            <a:pPr lvl="1"/>
            <a:r>
              <a:rPr lang="en-US" dirty="0"/>
              <a:t>Useful for test environments.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15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C14E-2868-417F-BAB5-101CE545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558C-99B7-4857-9E7F-9B9B0FB8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</a:t>
            </a:r>
          </a:p>
          <a:p>
            <a:pPr lvl="1"/>
            <a:r>
              <a:rPr lang="en-US" dirty="0"/>
              <a:t>RDBMS (AWS RDS) – MySQL, MariaDB, Postgres, Oracle, MS SQL</a:t>
            </a:r>
          </a:p>
          <a:p>
            <a:pPr lvl="1"/>
            <a:r>
              <a:rPr lang="en-US" dirty="0"/>
              <a:t>Search engines – Elasticsearch</a:t>
            </a:r>
          </a:p>
          <a:p>
            <a:pPr lvl="1"/>
            <a:r>
              <a:rPr lang="en-US" dirty="0"/>
              <a:t>Caches – </a:t>
            </a:r>
            <a:r>
              <a:rPr lang="en-US" dirty="0" err="1"/>
              <a:t>Elasticache</a:t>
            </a:r>
            <a:r>
              <a:rPr lang="en-US" dirty="0"/>
              <a:t> (Redis and </a:t>
            </a:r>
            <a:r>
              <a:rPr lang="en-US" dirty="0" err="1"/>
              <a:t>memcached</a:t>
            </a:r>
            <a:r>
              <a:rPr lang="en-US" dirty="0"/>
              <a:t>)</a:t>
            </a:r>
          </a:p>
          <a:p>
            <a:r>
              <a:rPr lang="en-US" dirty="0"/>
              <a:t>Custom: </a:t>
            </a:r>
          </a:p>
          <a:p>
            <a:pPr lvl="1"/>
            <a:r>
              <a:rPr lang="en-US" dirty="0"/>
              <a:t>Amazon Aurora</a:t>
            </a:r>
          </a:p>
          <a:p>
            <a:pPr lvl="1"/>
            <a:r>
              <a:rPr lang="en-US" dirty="0" err="1"/>
              <a:t>CloudSearch</a:t>
            </a:r>
            <a:endParaRPr lang="en-US" dirty="0"/>
          </a:p>
          <a:p>
            <a:pPr lvl="1"/>
            <a:r>
              <a:rPr lang="en-US" dirty="0"/>
              <a:t>S3, </a:t>
            </a:r>
            <a:r>
              <a:rPr lang="en-US" dirty="0" err="1"/>
              <a:t>SimpleDB</a:t>
            </a:r>
            <a:r>
              <a:rPr lang="en-US" dirty="0"/>
              <a:t>, Dynamo</a:t>
            </a:r>
          </a:p>
          <a:p>
            <a:r>
              <a:rPr lang="en-US" dirty="0"/>
              <a:t>Own installation: spin VMs, install anything you like (e.g. Cassandra, </a:t>
            </a:r>
            <a:r>
              <a:rPr lang="en-US" dirty="0" err="1"/>
              <a:t>Hbase</a:t>
            </a:r>
            <a:r>
              <a:rPr lang="en-US" dirty="0"/>
              <a:t>, own Postgres, own Elasticsearch, own caching solution)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56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1367-A987-43D3-B09B-31A191E4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 stores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D98C-2CD1-40FB-BB97-036707F0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 ones are automatically scaled (S3, </a:t>
            </a:r>
            <a:r>
              <a:rPr lang="en-US" dirty="0" err="1"/>
              <a:t>SimpleDB</a:t>
            </a:r>
            <a:r>
              <a:rPr lang="en-US" dirty="0"/>
              <a:t>)</a:t>
            </a:r>
          </a:p>
          <a:p>
            <a:r>
              <a:rPr lang="en-US" dirty="0"/>
              <a:t>The managed ones are scaled by configuration</a:t>
            </a:r>
          </a:p>
          <a:p>
            <a:r>
              <a:rPr lang="en-US" dirty="0"/>
              <a:t>Own deployments are scaled via auto-scaling groups</a:t>
            </a:r>
          </a:p>
          <a:p>
            <a:r>
              <a:rPr lang="en-US" dirty="0"/>
              <a:t>Data </a:t>
            </a:r>
            <a:r>
              <a:rPr lang="en-US" dirty="0" err="1"/>
              <a:t>sharding</a:t>
            </a:r>
            <a:r>
              <a:rPr lang="en-US" dirty="0"/>
              <a:t> vs replication with consistent hashing</a:t>
            </a:r>
          </a:p>
          <a:p>
            <a:pPr lvl="1"/>
            <a:r>
              <a:rPr lang="en-US" dirty="0" err="1"/>
              <a:t>Resharding</a:t>
            </a:r>
            <a:r>
              <a:rPr lang="en-US" dirty="0"/>
              <a:t> is not trivial</a:t>
            </a:r>
          </a:p>
          <a:p>
            <a:pPr lvl="1"/>
            <a:r>
              <a:rPr lang="en-US" dirty="0"/>
              <a:t>Replication with consistent hashing can handle scaling up automatically *</a:t>
            </a:r>
          </a:p>
        </p:txBody>
      </p:sp>
    </p:spTree>
    <p:extLst>
      <p:ext uri="{BB962C8B-B14F-4D97-AF65-F5344CB8AC3E}">
        <p14:creationId xmlns:p14="http://schemas.microsoft.com/office/powerpoint/2010/main" val="172215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3D3D3E"/>
      </a:dk1>
      <a:lt1>
        <a:srgbClr val="F8F8F8"/>
      </a:lt1>
      <a:dk2>
        <a:srgbClr val="000000"/>
      </a:dk2>
      <a:lt2>
        <a:srgbClr val="F8F8F8"/>
      </a:lt2>
      <a:accent1>
        <a:srgbClr val="003461"/>
      </a:accent1>
      <a:accent2>
        <a:srgbClr val="3D3D3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3461"/>
      </a:hlink>
      <a:folHlink>
        <a:srgbClr val="00346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C7E2D7C-0058-47D3-98ED-0217054B9995}" vid="{69E2DE3B-B68A-4E6E-A055-86B73334C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</TotalTime>
  <Words>1111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Courier New</vt:lpstr>
      <vt:lpstr>Gadugi</vt:lpstr>
      <vt:lpstr>Poiret One</vt:lpstr>
      <vt:lpstr>Office Theme</vt:lpstr>
      <vt:lpstr>Scaling horizontally on AWS</vt:lpstr>
      <vt:lpstr>About me</vt:lpstr>
      <vt:lpstr>Why?</vt:lpstr>
      <vt:lpstr>AWS</vt:lpstr>
      <vt:lpstr>Rule of thumb: stateless applications</vt:lpstr>
      <vt:lpstr>Executing only once in a cluster</vt:lpstr>
      <vt:lpstr>Scaling</vt:lpstr>
      <vt:lpstr>Data stores</vt:lpstr>
      <vt:lpstr>Scaling data stores</vt:lpstr>
      <vt:lpstr>Elastic load balancer</vt:lpstr>
      <vt:lpstr>Things to automate</vt:lpstr>
      <vt:lpstr>Scripted stacks</vt:lpstr>
      <vt:lpstr>PowerPoint Presentation</vt:lpstr>
      <vt:lpstr>PowerPoint Presentation</vt:lpstr>
      <vt:lpstr>PowerPoint Presentation</vt:lpstr>
      <vt:lpstr>Why CloudFormation?</vt:lpstr>
      <vt:lpstr>Configuration provisioning</vt:lpstr>
      <vt:lpstr>PowerPoint Presentation</vt:lpstr>
      <vt:lpstr>Automated instance setup</vt:lpstr>
      <vt:lpstr>Blue-green deployment</vt:lpstr>
      <vt:lpstr>Other useful services</vt:lpstr>
      <vt:lpstr>General best practices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</dc:creator>
  <cp:lastModifiedBy>bozho</cp:lastModifiedBy>
  <cp:revision>191</cp:revision>
  <dcterms:created xsi:type="dcterms:W3CDTF">2017-10-29T13:40:20Z</dcterms:created>
  <dcterms:modified xsi:type="dcterms:W3CDTF">2018-09-15T17:30:33Z</dcterms:modified>
</cp:coreProperties>
</file>