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2" r:id="rId3"/>
    <p:sldId id="342" r:id="rId4"/>
    <p:sldId id="328" r:id="rId5"/>
    <p:sldId id="330" r:id="rId6"/>
    <p:sldId id="331" r:id="rId7"/>
    <p:sldId id="332" r:id="rId8"/>
    <p:sldId id="333" r:id="rId9"/>
    <p:sldId id="334" r:id="rId10"/>
    <p:sldId id="343" r:id="rId11"/>
    <p:sldId id="344" r:id="rId12"/>
    <p:sldId id="337" r:id="rId13"/>
    <p:sldId id="335" r:id="rId14"/>
    <p:sldId id="370" r:id="rId15"/>
    <p:sldId id="336" r:id="rId16"/>
    <p:sldId id="338" r:id="rId17"/>
    <p:sldId id="345" r:id="rId18"/>
    <p:sldId id="346" r:id="rId19"/>
    <p:sldId id="347" r:id="rId20"/>
    <p:sldId id="339" r:id="rId21"/>
    <p:sldId id="349" r:id="rId22"/>
    <p:sldId id="340" r:id="rId23"/>
    <p:sldId id="350" r:id="rId24"/>
    <p:sldId id="348" r:id="rId25"/>
    <p:sldId id="351" r:id="rId26"/>
    <p:sldId id="341" r:id="rId27"/>
    <p:sldId id="353" r:id="rId28"/>
    <p:sldId id="374" r:id="rId29"/>
    <p:sldId id="371" r:id="rId30"/>
    <p:sldId id="372" r:id="rId31"/>
    <p:sldId id="373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29" r:id="rId43"/>
    <p:sldId id="358" r:id="rId44"/>
    <p:sldId id="35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0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3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mptysqua.re/blog/how-to-write-resilient-mongodb-application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Ladyman/mongodb-europe-16" TargetMode="External"/><Relationship Id="rId4" Type="http://schemas.openxmlformats.org/officeDocument/2006/relationships/hyperlink" Target="https://en.wikipedia.org/wiki/Idempotence" TargetMode="External"/><Relationship Id="rId5" Type="http://schemas.openxmlformats.org/officeDocument/2006/relationships/hyperlink" Target="http://i.imgur.com/0fPRk.jpg" TargetMode="External"/><Relationship Id="rId6" Type="http://schemas.openxmlformats.org/officeDocument/2006/relationships/hyperlink" Target="https://en.wikipedia.org/wiki/The_Hitchhiker's_Guide_to_the_Galax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mptysqua.re/blog/how-to-write-resilient-mongodb-application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MongoDB</a:t>
            </a:r>
            <a:r>
              <a:rPr lang="en-US" sz="4000" dirty="0" smtClean="0"/>
              <a:t> Europe 2016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Atanas Kuzmanov, CPS</a:t>
            </a:r>
            <a:r>
              <a:rPr lang="en-US" dirty="0"/>
              <a:t>, BBC</a:t>
            </a:r>
          </a:p>
        </p:txBody>
      </p:sp>
    </p:spTree>
    <p:extLst>
      <p:ext uri="{BB962C8B-B14F-4D97-AF65-F5344CB8AC3E}">
        <p14:creationId xmlns:p14="http://schemas.microsoft.com/office/powerpoint/2010/main" val="189077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 lnSpcReduction="10000"/>
          </a:bodyPr>
          <a:lstStyle/>
          <a:p>
            <a:r>
              <a:rPr lang="en-US" sz="1800" b="1" dirty="0" smtClean="0"/>
              <a:t>Always retry strategy</a:t>
            </a:r>
          </a:p>
          <a:p>
            <a:pPr lvl="1"/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[MAX_RETRY_COUNT]</a:t>
            </a:r>
            <a:endParaRPr lang="en-US" sz="14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Transient network blip</a:t>
            </a:r>
          </a:p>
          <a:p>
            <a:pPr lvl="1"/>
            <a:r>
              <a:rPr lang="en-US" sz="1400" b="1" dirty="0" smtClean="0"/>
              <a:t>We don’t know if the server has received the message.</a:t>
            </a:r>
          </a:p>
          <a:p>
            <a:pPr lvl="1"/>
            <a:r>
              <a:rPr lang="en-US" sz="1400" b="1" dirty="0" smtClean="0"/>
              <a:t>If the confirmation message from the server is lost the next retry will increase the count again.</a:t>
            </a:r>
          </a:p>
          <a:p>
            <a:pPr lvl="1"/>
            <a:endParaRPr lang="en-US" sz="1400" b="1" dirty="0" smtClean="0"/>
          </a:p>
          <a:p>
            <a:r>
              <a:rPr lang="en-US" sz="1800" b="1" dirty="0" smtClean="0"/>
              <a:t>Persistent network outage</a:t>
            </a:r>
          </a:p>
          <a:p>
            <a:pPr lvl="1"/>
            <a:r>
              <a:rPr lang="en-US" sz="1400" b="1" dirty="0" smtClean="0"/>
              <a:t>Wastes time.</a:t>
            </a:r>
          </a:p>
          <a:p>
            <a:pPr lvl="1"/>
            <a:r>
              <a:rPr lang="en-US" sz="1400" b="1" dirty="0"/>
              <a:t>I</a:t>
            </a:r>
            <a:r>
              <a:rPr lang="en-US" sz="1400" b="1" dirty="0" smtClean="0"/>
              <a:t>f the primary is marked as “unknown”, all subsequent retries will be blocked until the driver attempts to reconnect.</a:t>
            </a:r>
            <a:endParaRPr lang="en-US" sz="1400" b="1" dirty="0"/>
          </a:p>
          <a:p>
            <a:pPr lvl="1"/>
            <a:endParaRPr lang="en-US" sz="1400" b="1" dirty="0" smtClean="0"/>
          </a:p>
          <a:p>
            <a:r>
              <a:rPr lang="en-US" sz="1800" b="1" dirty="0" smtClean="0"/>
              <a:t>Command error</a:t>
            </a:r>
          </a:p>
          <a:p>
            <a:pPr lvl="1"/>
            <a:r>
              <a:rPr lang="en-US" sz="1400" b="1" dirty="0" smtClean="0"/>
              <a:t>The same case as for “Persistent network outage”.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Strategy not suitable for any cases.</a:t>
            </a:r>
          </a:p>
          <a:p>
            <a:endParaRPr lang="en-US" sz="18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17228"/>
              </p:ext>
            </p:extLst>
          </p:nvPr>
        </p:nvGraphicFramePr>
        <p:xfrm>
          <a:off x="1239594" y="1095517"/>
          <a:ext cx="6096000" cy="949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 blip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Persistent network outage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Command error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overcount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Wastes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Wastes time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b="1" dirty="0" smtClean="0"/>
              <a:t>Retry errors once strategy</a:t>
            </a:r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Transient network blip</a:t>
            </a:r>
          </a:p>
          <a:p>
            <a:pPr lvl="1"/>
            <a:r>
              <a:rPr lang="en-US" sz="1400" b="1" dirty="0" smtClean="0"/>
              <a:t>We don’t know if the server has received the message.</a:t>
            </a:r>
          </a:p>
          <a:p>
            <a:pPr lvl="1"/>
            <a:r>
              <a:rPr lang="en-US" sz="1400" b="1" dirty="0" smtClean="0"/>
              <a:t>If the confirmation message from the server is lost the next retry will increase the count again.</a:t>
            </a:r>
          </a:p>
          <a:p>
            <a:pPr marL="457200" lvl="1" indent="0">
              <a:buNone/>
            </a:pPr>
            <a:endParaRPr lang="en-US" sz="1400" b="1" dirty="0" smtClean="0"/>
          </a:p>
          <a:p>
            <a:r>
              <a:rPr lang="en-US" sz="1800" b="1" dirty="0" smtClean="0"/>
              <a:t>Persistent network outage</a:t>
            </a:r>
          </a:p>
          <a:p>
            <a:pPr lvl="1"/>
            <a:r>
              <a:rPr lang="en-US" sz="1400" b="1" dirty="0" smtClean="0"/>
              <a:t>One retry will enter the 30 second driver retry loop.</a:t>
            </a:r>
          </a:p>
          <a:p>
            <a:pPr lvl="1"/>
            <a:r>
              <a:rPr lang="en-US" sz="1400" b="1" dirty="0" smtClean="0"/>
              <a:t>If the problem does not go away after 30 seconds it’s likely a more persistent outage and more attempts would not be profitable.</a:t>
            </a:r>
            <a:endParaRPr lang="en-US" sz="1400" b="1" dirty="0"/>
          </a:p>
          <a:p>
            <a:pPr lvl="1"/>
            <a:endParaRPr lang="en-US" sz="1400" b="1" dirty="0" smtClean="0"/>
          </a:p>
          <a:p>
            <a:r>
              <a:rPr lang="en-US" sz="1800" b="1" dirty="0" smtClean="0"/>
              <a:t>Command error</a:t>
            </a:r>
          </a:p>
          <a:p>
            <a:pPr lvl="1"/>
            <a:r>
              <a:rPr lang="en-US" sz="1400" b="1" dirty="0" smtClean="0"/>
              <a:t>One retry will enter the 30 second driver retry loop.</a:t>
            </a:r>
          </a:p>
          <a:p>
            <a:pPr lvl="1"/>
            <a:r>
              <a:rPr lang="en-US" sz="1400" b="1" dirty="0" smtClean="0"/>
              <a:t>If the problem does not go away after 30 seconds it’s likely a more serious problem that will not go away by retrying.</a:t>
            </a:r>
            <a:endParaRPr lang="en-US" sz="1400" b="1" dirty="0"/>
          </a:p>
          <a:p>
            <a:pPr marL="457200" lvl="1" indent="0">
              <a:buNone/>
            </a:pPr>
            <a:endParaRPr lang="en-US" sz="1800" b="1" dirty="0" smtClean="0"/>
          </a:p>
          <a:p>
            <a:r>
              <a:rPr lang="en-US" sz="1800" b="1" dirty="0" smtClean="0"/>
              <a:t>Strategy not suitable for all cases.</a:t>
            </a:r>
          </a:p>
          <a:p>
            <a:endParaRPr lang="en-US" sz="18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31493"/>
              </p:ext>
            </p:extLst>
          </p:nvPr>
        </p:nvGraphicFramePr>
        <p:xfrm>
          <a:off x="1524000" y="823189"/>
          <a:ext cx="6096000" cy="949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 blip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Persistent network </a:t>
                      </a:r>
                      <a:r>
                        <a:rPr lang="en-US" sz="1600" dirty="0" smtClean="0"/>
                        <a:t>outage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Command error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overcount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Solution: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57150" indent="0" algn="ctr">
              <a:buNone/>
            </a:pPr>
            <a:r>
              <a:rPr lang="en-US" b="1" dirty="0" smtClean="0"/>
              <a:t>Make operations idempotent.</a:t>
            </a:r>
          </a:p>
          <a:p>
            <a:pPr lvl="1"/>
            <a:endParaRPr lang="en-US" sz="2400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6215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What does idempotent mean</a:t>
            </a:r>
            <a:r>
              <a:rPr lang="en-US" sz="1800" b="1" dirty="0" smtClean="0">
                <a:solidFill>
                  <a:srgbClr val="FF0000"/>
                </a:solidFill>
              </a:rPr>
              <a:t>?!?!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Idempotent operations are those which can be applied multiple times without changing the result beyond their initial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3372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Find</a:t>
            </a:r>
          </a:p>
          <a:p>
            <a:pPr lvl="1"/>
            <a:r>
              <a:rPr lang="en-US" sz="1400" b="1" dirty="0" smtClean="0"/>
              <a:t>Queries are naturally idempotent.</a:t>
            </a:r>
          </a:p>
          <a:p>
            <a:pPr lvl="1"/>
            <a:r>
              <a:rPr lang="en-US" sz="1400" b="1" dirty="0" smtClean="0"/>
              <a:t>There is no harm in retrieving a document twice.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0986" y="2256990"/>
            <a:ext cx="388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doc =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findOne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except network err: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doc =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findOne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213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Insert</a:t>
            </a:r>
          </a:p>
          <a:p>
            <a:pPr lvl="1"/>
            <a:r>
              <a:rPr lang="en-US" sz="1400" b="1" dirty="0" smtClean="0"/>
              <a:t>Not as easy as queries.</a:t>
            </a:r>
          </a:p>
          <a:p>
            <a:pPr lvl="1"/>
            <a:r>
              <a:rPr lang="en-US" sz="1400" b="1" dirty="0" smtClean="0"/>
              <a:t>Generate unique id client side (</a:t>
            </a:r>
            <a:r>
              <a:rPr lang="en-US" sz="1400" b="1" dirty="0" err="1" smtClean="0"/>
              <a:t>MongoDB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ObjectIds</a:t>
            </a:r>
            <a:r>
              <a:rPr lang="en-US" sz="1400" b="1" dirty="0" smtClean="0"/>
              <a:t>).</a:t>
            </a:r>
          </a:p>
          <a:p>
            <a:r>
              <a:rPr lang="en-US" sz="1800" b="1" dirty="0" smtClean="0"/>
              <a:t>Scenario:</a:t>
            </a:r>
          </a:p>
          <a:p>
            <a:pPr lvl="1"/>
            <a:r>
              <a:rPr lang="en-US" sz="1400" b="1" dirty="0" smtClean="0"/>
              <a:t>Try 1: fail with network error</a:t>
            </a:r>
          </a:p>
          <a:p>
            <a:pPr lvl="1"/>
            <a:r>
              <a:rPr lang="en-US" sz="1400" b="1" dirty="0" smtClean="0"/>
              <a:t>Try 2:</a:t>
            </a:r>
          </a:p>
          <a:p>
            <a:pPr lvl="1"/>
            <a:r>
              <a:rPr lang="en-US" sz="1400" b="1" dirty="0" smtClean="0"/>
              <a:t>If it fails with a duplicate id (key) error from the server, then Try 1 has succeeded.</a:t>
            </a:r>
          </a:p>
          <a:p>
            <a:pPr marL="914400" lvl="2" indent="0">
              <a:buNone/>
            </a:pPr>
            <a:endParaRPr lang="en-US" sz="1000" b="1" dirty="0" smtClean="0"/>
          </a:p>
          <a:p>
            <a:pPr marL="457200" lvl="1" indent="0">
              <a:buNone/>
            </a:pPr>
            <a:endParaRPr lang="en-US" sz="1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36612" y="2509468"/>
            <a:ext cx="6120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doc = {_id: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ObjectId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(), ...}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try: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insertOne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(doc)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except network err: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try: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insertOne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(doc)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except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DuplicateKeyError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pass  # first try worked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128957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Delete</a:t>
            </a:r>
          </a:p>
          <a:p>
            <a:pPr lvl="1"/>
            <a:r>
              <a:rPr lang="en-US" sz="1400" b="1" dirty="0" smtClean="0"/>
              <a:t>If a document is deleted using a unique value for the key, then there is no harm in doing it twice.</a:t>
            </a:r>
          </a:p>
          <a:p>
            <a:pPr lvl="1"/>
            <a:r>
              <a:rPr lang="en-US" sz="1400" b="1" dirty="0" smtClean="0"/>
              <a:t>If the first delete has succeeded the second one will not match any documents.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Deleting one document:</a:t>
            </a:r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Deleting multiple documents with a filter: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0821" y="1859148"/>
            <a:ext cx="525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try: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deleteOne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({'key':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uniqueValue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except network err: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deleteOne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({'key':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uniqueValue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3221" y="3847743"/>
            <a:ext cx="525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try: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deleteMany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({...})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except network err: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deleteMany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({...}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9038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Update</a:t>
            </a:r>
          </a:p>
          <a:p>
            <a:pPr lvl="1"/>
            <a:r>
              <a:rPr lang="en-US" sz="1400" b="1" dirty="0" smtClean="0"/>
              <a:t>Updates which use </a:t>
            </a:r>
            <a:r>
              <a:rPr lang="en-US" sz="1400" b="1" dirty="0" smtClean="0">
                <a:solidFill>
                  <a:srgbClr val="008000"/>
                </a:solidFill>
              </a:rPr>
              <a:t>$set</a:t>
            </a:r>
            <a:r>
              <a:rPr lang="en-US" sz="1400" b="1" dirty="0" smtClean="0"/>
              <a:t> are naturally idempotent.</a:t>
            </a:r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r>
              <a:rPr lang="en-US" sz="1400" b="1" dirty="0" smtClean="0"/>
              <a:t>Setting “sunny” to “true” twice is just as good as setting it once.</a:t>
            </a:r>
          </a:p>
          <a:p>
            <a:pPr lvl="1"/>
            <a:r>
              <a:rPr lang="en-US" sz="1400" b="1" dirty="0" smtClean="0"/>
              <a:t>In this case </a:t>
            </a:r>
            <a:r>
              <a:rPr lang="en-US" sz="1400" b="1" dirty="0" err="1" smtClean="0"/>
              <a:t>updateOne</a:t>
            </a:r>
            <a:r>
              <a:rPr lang="en-US" sz="1400" b="1" dirty="0" smtClean="0"/>
              <a:t> is safe to retry.</a:t>
            </a:r>
          </a:p>
          <a:p>
            <a:pPr lvl="1"/>
            <a:endParaRPr lang="en-US" sz="1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5320" y="1445387"/>
            <a:ext cx="656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# Idempotent update.</a:t>
            </a:r>
          </a:p>
          <a:p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updateOne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 '_id': '2016-06-28'},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{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'$set':{'sunny': True}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59375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Update</a:t>
            </a:r>
          </a:p>
          <a:p>
            <a:pPr lvl="1"/>
            <a:r>
              <a:rPr lang="en-US" sz="1400" b="1" dirty="0" smtClean="0"/>
              <a:t>Updates which use </a:t>
            </a:r>
            <a:r>
              <a:rPr lang="en-US" sz="1400" b="1" dirty="0" smtClean="0">
                <a:solidFill>
                  <a:srgbClr val="008000"/>
                </a:solidFill>
              </a:rPr>
              <a:t>$</a:t>
            </a:r>
            <a:r>
              <a:rPr lang="en-US" sz="1400" b="1" dirty="0" err="1" smtClean="0">
                <a:solidFill>
                  <a:srgbClr val="008000"/>
                </a:solidFill>
              </a:rPr>
              <a:t>inc</a:t>
            </a:r>
            <a:r>
              <a:rPr lang="en-US" sz="1400" b="1" dirty="0" smtClean="0"/>
              <a:t> are not idempotent.</a:t>
            </a:r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r>
              <a:rPr lang="en-US" sz="1400" b="1" dirty="0" smtClean="0"/>
              <a:t>Using this operation twice will increment the counter by 2.</a:t>
            </a:r>
          </a:p>
          <a:p>
            <a:pPr lvl="1"/>
            <a:r>
              <a:rPr lang="en-US" sz="1400" b="1" dirty="0" smtClean="0"/>
              <a:t>In this case </a:t>
            </a:r>
            <a:r>
              <a:rPr lang="en-US" sz="1400" b="1" dirty="0" err="1" smtClean="0"/>
              <a:t>updateOne</a:t>
            </a:r>
            <a:r>
              <a:rPr lang="en-US" sz="1400" b="1" dirty="0" smtClean="0"/>
              <a:t> is </a:t>
            </a:r>
            <a:r>
              <a:rPr lang="en-US" sz="1400" b="1" dirty="0" smtClean="0">
                <a:solidFill>
                  <a:srgbClr val="FF0000"/>
                </a:solidFill>
              </a:rPr>
              <a:t>not</a:t>
            </a:r>
            <a:r>
              <a:rPr lang="en-US" sz="1400" b="1" dirty="0" smtClean="0"/>
              <a:t> safe to retry.</a:t>
            </a:r>
          </a:p>
          <a:p>
            <a:pPr lvl="1"/>
            <a:endParaRPr lang="en-US" sz="1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3931" y="1414784"/>
            <a:ext cx="656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Non-idempotent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update.</a:t>
            </a:r>
          </a:p>
          <a:p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updateOne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 '_id': '2016-06-28'},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{'$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inc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': {'counter': 1}},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77747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Update</a:t>
            </a:r>
          </a:p>
          <a:p>
            <a:pPr lvl="1"/>
            <a:r>
              <a:rPr lang="en-US" sz="1400" b="1" dirty="0" smtClean="0"/>
              <a:t>How to make update an idempotent operation</a:t>
            </a:r>
            <a:r>
              <a:rPr lang="en-US" sz="1400" b="1" dirty="0" smtClean="0">
                <a:solidFill>
                  <a:srgbClr val="FF0000"/>
                </a:solidFill>
              </a:rPr>
              <a:t>?!?!?!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Split it into two steps</a:t>
            </a:r>
          </a:p>
          <a:p>
            <a:pPr lvl="1"/>
            <a:r>
              <a:rPr lang="en-US" sz="1400" b="1" dirty="0" smtClean="0"/>
              <a:t>Each of them will be idempotent.</a:t>
            </a:r>
          </a:p>
          <a:p>
            <a:pPr lvl="1"/>
            <a:r>
              <a:rPr lang="en-US" sz="1400" b="1" dirty="0" smtClean="0"/>
              <a:t>A pair of idempotent operations will be safe to retry.</a:t>
            </a:r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marL="457200" lvl="1" indent="0">
              <a:buNone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9540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 smtClean="0"/>
              <a:t>The goal:</a:t>
            </a:r>
          </a:p>
          <a:p>
            <a:pPr lvl="1"/>
            <a:r>
              <a:rPr lang="en-US" sz="1400" b="1" dirty="0" smtClean="0"/>
              <a:t>Execute operations resiliently.</a:t>
            </a:r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The challenges:</a:t>
            </a:r>
          </a:p>
          <a:p>
            <a:pPr lvl="1"/>
            <a:r>
              <a:rPr lang="en-US" sz="1400" b="1" dirty="0" smtClean="0"/>
              <a:t>Things that can go wrong.</a:t>
            </a:r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7923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Document counter is N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dirty="0" smtClean="0"/>
              <a:t>Step 1</a:t>
            </a:r>
          </a:p>
          <a:p>
            <a:pPr lvl="1"/>
            <a:r>
              <a:rPr lang="en-US" sz="1400" b="1" dirty="0" smtClean="0"/>
              <a:t>Add a token to a “pending” array.</a:t>
            </a:r>
          </a:p>
          <a:p>
            <a:pPr lvl="1"/>
            <a:r>
              <a:rPr lang="en-US" sz="1400" b="1" dirty="0" smtClean="0"/>
              <a:t>Something unique such as an </a:t>
            </a:r>
            <a:r>
              <a:rPr lang="en-US" sz="1400" b="1" dirty="0" err="1" smtClean="0"/>
              <a:t>ObjectId</a:t>
            </a:r>
            <a:r>
              <a:rPr lang="en-US" sz="1400" b="1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353" y="819546"/>
            <a:ext cx="656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{ 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_id: '2016-06-28',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counter: N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9753" y="3157353"/>
            <a:ext cx="656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=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ObjectId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try: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updateOne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 '_id': '2016-06-28'},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  {'$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addToSet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': {'pending':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=True)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except network err: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try again, then throw</a:t>
            </a:r>
          </a:p>
        </p:txBody>
      </p:sp>
    </p:spTree>
    <p:extLst>
      <p:ext uri="{BB962C8B-B14F-4D97-AF65-F5344CB8AC3E}">
        <p14:creationId xmlns:p14="http://schemas.microsoft.com/office/powerpoint/2010/main" val="71160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>
              <a:solidFill>
                <a:srgbClr val="008000"/>
              </a:solidFill>
            </a:endParaRPr>
          </a:p>
          <a:p>
            <a:r>
              <a:rPr lang="en-US" sz="1800" b="1" dirty="0" smtClean="0">
                <a:solidFill>
                  <a:srgbClr val="008000"/>
                </a:solidFill>
              </a:rPr>
              <a:t>$</a:t>
            </a:r>
            <a:r>
              <a:rPr lang="en-US" sz="1800" b="1" dirty="0" err="1" smtClean="0">
                <a:solidFill>
                  <a:srgbClr val="008000"/>
                </a:solidFill>
              </a:rPr>
              <a:t>addToSet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smtClean="0"/>
              <a:t>is one of the idempotent operators.</a:t>
            </a:r>
          </a:p>
          <a:p>
            <a:r>
              <a:rPr lang="en-US" sz="1800" b="1" dirty="0" smtClean="0"/>
              <a:t>Even if executed twice, the token is added only once to the array.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The document after Step 1:</a:t>
            </a:r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3575" y="2262259"/>
            <a:ext cx="656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{ 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_id: '2016-06-28',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counter: N,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pending: [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ObjectId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("...") ]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33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Step 2</a:t>
            </a:r>
          </a:p>
          <a:p>
            <a:pPr lvl="1"/>
            <a:r>
              <a:rPr lang="en-US" sz="1400" b="1" dirty="0" smtClean="0"/>
              <a:t>With a single message the document is queried by its _id and its pending token.</a:t>
            </a:r>
          </a:p>
          <a:p>
            <a:pPr lvl="1"/>
            <a:r>
              <a:rPr lang="en-US" sz="1400" b="1" dirty="0" smtClean="0"/>
              <a:t>The pending token is deleted.</a:t>
            </a:r>
          </a:p>
          <a:p>
            <a:pPr lvl="1"/>
            <a:r>
              <a:rPr lang="en-US" sz="1400" b="1" dirty="0" smtClean="0"/>
              <a:t>The counter is incremented.</a:t>
            </a:r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All </a:t>
            </a:r>
            <a:r>
              <a:rPr lang="en-US" sz="1400" b="1" dirty="0" err="1" smtClean="0"/>
              <a:t>MongoDB</a:t>
            </a:r>
            <a:r>
              <a:rPr lang="en-US" sz="1400" b="1" dirty="0" smtClean="0"/>
              <a:t> updates are atomic.</a:t>
            </a:r>
          </a:p>
          <a:p>
            <a:pPr lvl="1"/>
            <a:r>
              <a:rPr lang="en-US" sz="1400" b="1" dirty="0" smtClean="0"/>
              <a:t>A single “</a:t>
            </a:r>
            <a:r>
              <a:rPr lang="en-US" sz="1400" b="1" dirty="0" err="1" smtClean="0"/>
              <a:t>updateOne</a:t>
            </a:r>
            <a:r>
              <a:rPr lang="en-US" sz="1400" b="1" dirty="0" smtClean="0"/>
              <a:t>” will either succeed or have no effect at all.</a:t>
            </a:r>
          </a:p>
          <a:p>
            <a:pPr lvl="1"/>
            <a:endParaRPr lang="en-US" sz="1400" b="1" dirty="0" smtClean="0"/>
          </a:p>
          <a:p>
            <a:endParaRPr lang="en-US" sz="1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3745" y="1566926"/>
            <a:ext cx="7810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try: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# Search for the document by _id and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pending token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updateOne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({'_id': '2016-06-28',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   'pending':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  {'$pull': {'pending':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   '$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inc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': {'counter': 1}},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=False)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except network err: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try again, then throw</a:t>
            </a:r>
          </a:p>
        </p:txBody>
      </p:sp>
    </p:spTree>
    <p:extLst>
      <p:ext uri="{BB962C8B-B14F-4D97-AF65-F5344CB8AC3E}">
        <p14:creationId xmlns:p14="http://schemas.microsoft.com/office/powerpoint/2010/main" val="7032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This "</a:t>
            </a:r>
            <a:r>
              <a:rPr lang="en-US" sz="1800" b="1" dirty="0" err="1" smtClean="0"/>
              <a:t>updateOne</a:t>
            </a:r>
            <a:r>
              <a:rPr lang="en-US" sz="1800" b="1" dirty="0" smtClean="0"/>
              <a:t>" is </a:t>
            </a:r>
            <a:r>
              <a:rPr lang="en-US" sz="1800" b="1" dirty="0" smtClean="0">
                <a:solidFill>
                  <a:srgbClr val="008000"/>
                </a:solidFill>
              </a:rPr>
              <a:t>idempotent</a:t>
            </a:r>
            <a:r>
              <a:rPr lang="en-US" sz="1800" b="1" dirty="0" smtClean="0"/>
              <a:t>.</a:t>
            </a:r>
          </a:p>
          <a:p>
            <a:r>
              <a:rPr lang="en-US" sz="1800" b="1" dirty="0" smtClean="0"/>
              <a:t>Scenario:</a:t>
            </a:r>
          </a:p>
          <a:p>
            <a:pPr lvl="1"/>
            <a:r>
              <a:rPr lang="en-US" sz="1400" b="1" dirty="0" smtClean="0"/>
              <a:t>Try 1</a:t>
            </a:r>
          </a:p>
          <a:p>
            <a:pPr lvl="1"/>
            <a:r>
              <a:rPr lang="en-US" sz="1400" b="1" dirty="0" smtClean="0"/>
              <a:t>Token is pulled out of the array.</a:t>
            </a:r>
          </a:p>
          <a:p>
            <a:pPr lvl="1"/>
            <a:r>
              <a:rPr lang="en-US" sz="1400" b="1" dirty="0" smtClean="0"/>
              <a:t>The counter is incremented.</a:t>
            </a:r>
          </a:p>
          <a:p>
            <a:pPr lvl="1"/>
            <a:r>
              <a:rPr lang="en-US" sz="1400" b="1" dirty="0" smtClean="0"/>
              <a:t>Network fails and server response is not received.</a:t>
            </a:r>
          </a:p>
          <a:p>
            <a:pPr lvl="1"/>
            <a:r>
              <a:rPr lang="en-US" sz="1400" b="1" dirty="0" smtClean="0"/>
              <a:t>Try 2</a:t>
            </a:r>
          </a:p>
          <a:p>
            <a:pPr lvl="1"/>
            <a:r>
              <a:rPr lang="en-US" sz="1400" b="1" dirty="0" smtClean="0"/>
              <a:t>The query is looking for a document with the pending token, but doesn't find it.</a:t>
            </a:r>
          </a:p>
          <a:p>
            <a:pPr lvl="1"/>
            <a:r>
              <a:rPr lang="en-US" sz="1400" b="1" dirty="0" err="1" smtClean="0"/>
              <a:t>Noop</a:t>
            </a:r>
            <a:endParaRPr lang="en-US" sz="1400" b="1" dirty="0" smtClean="0"/>
          </a:p>
          <a:p>
            <a:pPr lvl="1"/>
            <a:endParaRPr lang="en-US" sz="1400" b="1" dirty="0"/>
          </a:p>
          <a:p>
            <a:r>
              <a:rPr lang="en-US" sz="1800" b="1" dirty="0" smtClean="0"/>
              <a:t>Document after idempotent </a:t>
            </a:r>
            <a:r>
              <a:rPr lang="en-US" sz="1800" b="1" dirty="0" err="1" smtClean="0"/>
              <a:t>updateOne</a:t>
            </a:r>
            <a:r>
              <a:rPr lang="en-US" sz="1800" b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575" y="3626472"/>
            <a:ext cx="656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{ 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_id: '2016-06-28',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counter: N + 1,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pending: [ ]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57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dirty="0" smtClean="0"/>
              <a:t>Caveat 1</a:t>
            </a:r>
          </a:p>
          <a:p>
            <a:pPr lvl="1"/>
            <a:r>
              <a:rPr lang="en-US" sz="1400" b="1" dirty="0" smtClean="0"/>
              <a:t>The simple increment operation now needs two round trips.</a:t>
            </a:r>
          </a:p>
          <a:p>
            <a:pPr lvl="1"/>
            <a:r>
              <a:rPr lang="en-US" sz="1400" b="1" dirty="0" smtClean="0"/>
              <a:t>Double the latency.</a:t>
            </a:r>
          </a:p>
        </p:txBody>
      </p:sp>
    </p:spTree>
    <p:extLst>
      <p:ext uri="{BB962C8B-B14F-4D97-AF65-F5344CB8AC3E}">
        <p14:creationId xmlns:p14="http://schemas.microsoft.com/office/powerpoint/2010/main" val="366983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/>
              <a:t>If second step never completes</a:t>
            </a:r>
            <a:r>
              <a:rPr lang="en-US" sz="1800" b="1" dirty="0">
                <a:solidFill>
                  <a:srgbClr val="FF0000"/>
                </a:solidFill>
              </a:rPr>
              <a:t>?!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Caveat 2</a:t>
            </a:r>
          </a:p>
          <a:p>
            <a:pPr lvl="1"/>
            <a:r>
              <a:rPr lang="en-US" sz="1400" b="1" dirty="0" smtClean="0"/>
              <a:t>Requires something to clean up unfinished operations.</a:t>
            </a:r>
          </a:p>
          <a:p>
            <a:pPr lvl="1"/>
            <a:r>
              <a:rPr lang="en-US" sz="1400" b="1" dirty="0" smtClean="0"/>
              <a:t>A separate task, a script or a nightly job.</a:t>
            </a:r>
            <a:endParaRPr lang="en-US" sz="1800" b="1" dirty="0"/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smtClean="0">
                <a:solidFill>
                  <a:srgbClr val="000000"/>
                </a:solidFill>
              </a:rPr>
              <a:t>The document is left like this: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415" y="3680235"/>
            <a:ext cx="656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{ 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_id: '2016-06-28',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counter: N,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pending: [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ObjectId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("...") ]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35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This is a distilled version of the case study, for more details, see A. Jesse </a:t>
            </a:r>
            <a:r>
              <a:rPr lang="en-US" sz="1800" b="1" dirty="0" err="1" smtClean="0"/>
              <a:t>Jiryu</a:t>
            </a:r>
            <a:r>
              <a:rPr lang="en-US" sz="1800" b="1" dirty="0" smtClean="0"/>
              <a:t> Davis's blog:</a:t>
            </a:r>
          </a:p>
          <a:p>
            <a:pPr lvl="1"/>
            <a:r>
              <a:rPr lang="en-US" sz="1400" b="1" dirty="0" smtClean="0">
                <a:hlinkClick r:id="rId2"/>
              </a:rPr>
              <a:t>https://emptysqua.re/blog/how-to-write-resilient-mongodb-applications/</a:t>
            </a:r>
            <a:r>
              <a:rPr lang="en-US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32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IMG_20161115_101815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90" r="-12590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</p:spTree>
    <p:extLst>
      <p:ext uri="{BB962C8B-B14F-4D97-AF65-F5344CB8AC3E}">
        <p14:creationId xmlns:p14="http://schemas.microsoft.com/office/powerpoint/2010/main" val="182830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"The Ultimate Question of Life, The Universe, and Everything?”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Douglas Adams, "The Hitchhiker's Guide to the Galaxy" (1985)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9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How to use “</a:t>
            </a:r>
            <a:r>
              <a:rPr lang="en-US" sz="1800" b="1" dirty="0" err="1" smtClean="0"/>
              <a:t>updateOne</a:t>
            </a:r>
            <a:r>
              <a:rPr lang="en-US" sz="1800" b="1" dirty="0" smtClean="0"/>
              <a:t>” resiliently?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lvl="1"/>
            <a:r>
              <a:rPr lang="en-US" sz="1400" b="1" dirty="0" smtClean="0"/>
              <a:t>A counter is incremented in a document, whose id is a date.</a:t>
            </a:r>
          </a:p>
          <a:p>
            <a:pPr lvl="1"/>
            <a:r>
              <a:rPr lang="en-US" sz="1400" b="1" dirty="0" smtClean="0"/>
              <a:t>“</a:t>
            </a:r>
            <a:r>
              <a:rPr lang="en-US" sz="1400" b="1" dirty="0" err="1" smtClean="0"/>
              <a:t>upsert</a:t>
            </a:r>
            <a:r>
              <a:rPr lang="en-US" sz="1400" b="1" dirty="0" smtClean="0"/>
              <a:t>” is set to true in order to create the document if one does not exist in first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2342" y="1379538"/>
            <a:ext cx="586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updateOne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({'_id': '2016-06-28'},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{'$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inc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': {'counter': 1}},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45619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5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Spoiler alert!</a:t>
            </a:r>
          </a:p>
          <a:p>
            <a:pPr marL="0" indent="0" algn="ctr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42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0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54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Big data on cosmic scale.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1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0fPRk copy 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53" r="-33453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11" name="Left Arrow 10"/>
          <p:cNvSpPr/>
          <p:nvPr/>
        </p:nvSpPr>
        <p:spPr>
          <a:xfrm rot="19584027">
            <a:off x="5859684" y="2456369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0fPRk copy 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69" r="-33069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9" name="Left Arrow 8"/>
          <p:cNvSpPr/>
          <p:nvPr/>
        </p:nvSpPr>
        <p:spPr>
          <a:xfrm rot="19584027">
            <a:off x="5022408" y="2823608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0fPRk copy 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98" r="-32498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9" name="Left Arrow 8"/>
          <p:cNvSpPr/>
          <p:nvPr/>
        </p:nvSpPr>
        <p:spPr>
          <a:xfrm rot="19584027">
            <a:off x="4745944" y="2509925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0fPRk copy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77" r="-32777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9" name="Left Arrow 8"/>
          <p:cNvSpPr/>
          <p:nvPr/>
        </p:nvSpPr>
        <p:spPr>
          <a:xfrm rot="19584027">
            <a:off x="4344406" y="3619292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0fPRk copy 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69" r="-33069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9" name="Left Arrow 8"/>
          <p:cNvSpPr/>
          <p:nvPr/>
        </p:nvSpPr>
        <p:spPr>
          <a:xfrm rot="19584027">
            <a:off x="4810032" y="2785352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0fPRk copy 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20" r="-32120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9" name="Left Arrow 8"/>
          <p:cNvSpPr/>
          <p:nvPr/>
        </p:nvSpPr>
        <p:spPr>
          <a:xfrm rot="19584027">
            <a:off x="4406130" y="2555829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0fPRk copy 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18" r="-32118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9" name="Left Arrow 8"/>
          <p:cNvSpPr/>
          <p:nvPr/>
        </p:nvSpPr>
        <p:spPr>
          <a:xfrm rot="19584027">
            <a:off x="4522745" y="2815958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3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0fPRk copy 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51" r="-33551"/>
          <a:stretch>
            <a:fillRect/>
          </a:stretch>
        </p:blipFill>
        <p:spPr>
          <a:xfrm>
            <a:off x="153988" y="428625"/>
            <a:ext cx="8823325" cy="5286375"/>
          </a:xfrm>
        </p:spPr>
      </p:pic>
      <p:sp>
        <p:nvSpPr>
          <p:cNvPr id="9" name="Left Arrow 8"/>
          <p:cNvSpPr/>
          <p:nvPr/>
        </p:nvSpPr>
        <p:spPr>
          <a:xfrm rot="19584027">
            <a:off x="4567606" y="2687660"/>
            <a:ext cx="527869" cy="204658"/>
          </a:xfrm>
          <a:prstGeom prst="leftArrow">
            <a:avLst>
              <a:gd name="adj1" fmla="val 50000"/>
              <a:gd name="adj2" fmla="val 91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Transient network errors</a:t>
            </a:r>
          </a:p>
          <a:p>
            <a:pPr lvl="1"/>
            <a:r>
              <a:rPr lang="en-US" sz="1400" b="1" dirty="0" err="1" smtClean="0"/>
              <a:t>updateOne</a:t>
            </a:r>
            <a:r>
              <a:rPr lang="en-US" sz="1400" b="1" dirty="0" smtClean="0"/>
              <a:t> message is sent, but the </a:t>
            </a:r>
            <a:r>
              <a:rPr lang="en-US" sz="1400" b="1" dirty="0" err="1" smtClean="0"/>
              <a:t>MongoDB</a:t>
            </a:r>
            <a:r>
              <a:rPr lang="en-US" sz="1400" b="1" dirty="0" smtClean="0"/>
              <a:t> driver experiences a network blip.</a:t>
            </a:r>
          </a:p>
          <a:p>
            <a:pPr lvl="1"/>
            <a:r>
              <a:rPr lang="en-US" sz="1400" b="1" dirty="0" smtClean="0"/>
              <a:t>Driver sees a network layer error. It doesn’t know whether the server received the message or not.</a:t>
            </a:r>
          </a:p>
          <a:p>
            <a:pPr lvl="1"/>
            <a:r>
              <a:rPr lang="en-US" sz="1400" b="1" dirty="0" smtClean="0"/>
              <a:t>We don’t know if the counter has been incremented.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45705" y="1805120"/>
            <a:ext cx="5572339" cy="4118948"/>
            <a:chOff x="1554562" y="1499974"/>
            <a:chExt cx="5572339" cy="4118948"/>
          </a:xfrm>
        </p:grpSpPr>
        <p:sp>
          <p:nvSpPr>
            <p:cNvPr id="5" name="Magnetic Disk 4"/>
            <p:cNvSpPr/>
            <p:nvPr/>
          </p:nvSpPr>
          <p:spPr>
            <a:xfrm>
              <a:off x="5539496" y="1499974"/>
              <a:ext cx="1587405" cy="1795589"/>
            </a:xfrm>
            <a:prstGeom prst="flowChartMagneticDisk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1619" y="2213103"/>
              <a:ext cx="176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updateOne</a:t>
              </a:r>
              <a:endParaRPr lang="en-US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5" idx="2"/>
            </p:cNvCxnSpPr>
            <p:nvPr/>
          </p:nvCxnSpPr>
          <p:spPr>
            <a:xfrm>
              <a:off x="3514186" y="2397769"/>
              <a:ext cx="20253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18" idx="3"/>
            </p:cNvCxnSpPr>
            <p:nvPr/>
          </p:nvCxnSpPr>
          <p:spPr>
            <a:xfrm flipH="1">
              <a:off x="3514186" y="3295563"/>
              <a:ext cx="2819013" cy="15897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xplosion 1 17"/>
            <p:cNvSpPr/>
            <p:nvPr/>
          </p:nvSpPr>
          <p:spPr>
            <a:xfrm>
              <a:off x="1554562" y="3712021"/>
              <a:ext cx="1959624" cy="1906901"/>
            </a:xfrm>
            <a:prstGeom prst="irregularSeal1">
              <a:avLst/>
            </a:prstGeom>
            <a:solidFill>
              <a:srgbClr val="FF66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77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33883" y="2631880"/>
            <a:ext cx="4681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BEYOND?!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9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Professor Brian Cox’s Keynote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33883" y="1882100"/>
            <a:ext cx="46819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rgbClr val="FFFFFF"/>
                </a:solidFill>
              </a:rPr>
              <a:t>?</a:t>
            </a:r>
            <a:endParaRPr lang="en-US" sz="1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0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References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b="1" dirty="0" smtClean="0">
                <a:solidFill>
                  <a:srgbClr val="FFFFFF"/>
                </a:solidFill>
              </a:rPr>
              <a:t>References:</a:t>
            </a:r>
          </a:p>
          <a:p>
            <a:pPr lvl="1"/>
            <a:r>
              <a:rPr lang="en-US" sz="1400" b="1" dirty="0" smtClean="0">
                <a:hlinkClick r:id="rId2"/>
              </a:rPr>
              <a:t>https://emptysqua.re/blog/how-to-write-resilient-mongodb-applications/</a:t>
            </a:r>
            <a:endParaRPr lang="en-US" sz="1400" b="1" dirty="0" smtClean="0"/>
          </a:p>
          <a:p>
            <a:pPr lvl="1"/>
            <a:r>
              <a:rPr lang="en-US" sz="1400" b="1" dirty="0" smtClean="0">
                <a:hlinkClick r:id="rId3"/>
              </a:rPr>
              <a:t>https://www.mongodb.com/europe16/schedule</a:t>
            </a:r>
          </a:p>
          <a:p>
            <a:pPr lvl="1"/>
            <a:r>
              <a:rPr lang="en-US" sz="1400" b="1" dirty="0" smtClean="0">
                <a:hlinkClick r:id="rId3"/>
              </a:rPr>
              <a:t>https://github.com/Paul-Ladyman/mongodb-europe-16</a:t>
            </a:r>
            <a:endParaRPr lang="en-US" sz="1400" b="1" dirty="0" smtClean="0"/>
          </a:p>
          <a:p>
            <a:pPr lvl="1"/>
            <a:r>
              <a:rPr lang="en-US" sz="1400" b="1" dirty="0" smtClean="0">
                <a:hlinkClick r:id="rId4"/>
              </a:rPr>
              <a:t>https://en.wikipedia.org/wiki/Idempotence</a:t>
            </a:r>
            <a:endParaRPr lang="en-US" sz="1400" b="1" dirty="0" smtClean="0"/>
          </a:p>
          <a:p>
            <a:pPr lvl="1"/>
            <a:r>
              <a:rPr lang="en-US" sz="1400" b="1" dirty="0" smtClean="0">
                <a:hlinkClick r:id="rId5"/>
              </a:rPr>
              <a:t>http://i.imgur.com/0fPRk.jpg</a:t>
            </a:r>
            <a:endParaRPr lang="en-US" sz="1400" b="1" dirty="0" smtClean="0"/>
          </a:p>
          <a:p>
            <a:pPr lvl="1"/>
            <a:r>
              <a:rPr lang="en-US" sz="1400" b="1" dirty="0" smtClean="0">
                <a:hlinkClick r:id="rId6"/>
              </a:rPr>
              <a:t>https://en.wikipedia.org/wiki/The_Hitchhiker%27s_Guide_to_the_Galaxy</a:t>
            </a:r>
            <a:r>
              <a:rPr lang="en-US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60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THE END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14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45902" y="2608928"/>
            <a:ext cx="5967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268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THE END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14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45902" y="2608928"/>
            <a:ext cx="5967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Questions?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9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Persistent errors</a:t>
            </a:r>
          </a:p>
          <a:p>
            <a:pPr lvl="1"/>
            <a:r>
              <a:rPr lang="en-US" sz="1400" b="1" dirty="0" smtClean="0"/>
              <a:t>A lasting network outage.</a:t>
            </a:r>
          </a:p>
          <a:p>
            <a:pPr lvl="1"/>
            <a:r>
              <a:rPr lang="en-US" sz="1400" b="1" dirty="0" smtClean="0"/>
              <a:t>Driver sees a network layer error. It doesn’t know whether the server received the message or not.</a:t>
            </a:r>
          </a:p>
          <a:p>
            <a:pPr lvl="1"/>
            <a:r>
              <a:rPr lang="en-US" sz="1400" b="1" dirty="0" smtClean="0"/>
              <a:t>Retrying the operation will only get more network errors.</a:t>
            </a:r>
          </a:p>
          <a:p>
            <a:endParaRPr lang="en-US" sz="18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674417" y="1821309"/>
            <a:ext cx="5572339" cy="4118948"/>
            <a:chOff x="1554562" y="1499974"/>
            <a:chExt cx="5572339" cy="4118948"/>
          </a:xfrm>
        </p:grpSpPr>
        <p:sp>
          <p:nvSpPr>
            <p:cNvPr id="6" name="Magnetic Disk 5"/>
            <p:cNvSpPr/>
            <p:nvPr/>
          </p:nvSpPr>
          <p:spPr>
            <a:xfrm>
              <a:off x="5539496" y="1499974"/>
              <a:ext cx="1587405" cy="1795589"/>
            </a:xfrm>
            <a:prstGeom prst="flowChartMagneticDisk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1619" y="2213103"/>
              <a:ext cx="176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updateOne</a:t>
              </a:r>
              <a:endParaRPr lang="en-US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8" name="Straight Arrow Connector 7"/>
            <p:cNvCxnSpPr>
              <a:stCxn id="7" idx="3"/>
              <a:endCxn id="6" idx="2"/>
            </p:cNvCxnSpPr>
            <p:nvPr/>
          </p:nvCxnSpPr>
          <p:spPr>
            <a:xfrm>
              <a:off x="3514186" y="2397769"/>
              <a:ext cx="20253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10" idx="3"/>
            </p:cNvCxnSpPr>
            <p:nvPr/>
          </p:nvCxnSpPr>
          <p:spPr>
            <a:xfrm flipH="1">
              <a:off x="3514186" y="3295563"/>
              <a:ext cx="2819013" cy="15897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xplosion 1 9"/>
            <p:cNvSpPr/>
            <p:nvPr/>
          </p:nvSpPr>
          <p:spPr>
            <a:xfrm>
              <a:off x="1554562" y="3712021"/>
              <a:ext cx="1959624" cy="1906901"/>
            </a:xfrm>
            <a:prstGeom prst="irregularSeal1">
              <a:avLst/>
            </a:prstGeom>
            <a:solidFill>
              <a:srgbClr val="FF66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7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Command errors</a:t>
            </a:r>
          </a:p>
          <a:p>
            <a:pPr lvl="1"/>
            <a:r>
              <a:rPr lang="en-US" sz="1400" b="1" dirty="0" smtClean="0"/>
              <a:t>The driver might receive a specific error message.</a:t>
            </a:r>
          </a:p>
          <a:p>
            <a:pPr lvl="1"/>
            <a:r>
              <a:rPr lang="en-US" sz="1400" b="1" dirty="0" smtClean="0"/>
              <a:t>Command could not be executed.</a:t>
            </a:r>
          </a:p>
          <a:p>
            <a:pPr lvl="1"/>
            <a:r>
              <a:rPr lang="en-US" sz="1400" b="1" dirty="0" smtClean="0"/>
              <a:t>Malformed.</a:t>
            </a:r>
          </a:p>
          <a:p>
            <a:pPr lvl="1"/>
            <a:r>
              <a:rPr lang="en-US" sz="1400" b="1" dirty="0" smtClean="0"/>
              <a:t>Insufficient permissions.</a:t>
            </a:r>
          </a:p>
          <a:p>
            <a:pPr lvl="1"/>
            <a:r>
              <a:rPr lang="en-US" sz="1400" b="1" dirty="0" smtClean="0"/>
              <a:t>Server out of disk space.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4561" y="1499974"/>
            <a:ext cx="5572340" cy="4118949"/>
            <a:chOff x="1554561" y="1499974"/>
            <a:chExt cx="5572340" cy="4118949"/>
          </a:xfrm>
        </p:grpSpPr>
        <p:sp>
          <p:nvSpPr>
            <p:cNvPr id="6" name="Magnetic Disk 5"/>
            <p:cNvSpPr/>
            <p:nvPr/>
          </p:nvSpPr>
          <p:spPr>
            <a:xfrm>
              <a:off x="5539496" y="1499974"/>
              <a:ext cx="1587405" cy="1795589"/>
            </a:xfrm>
            <a:prstGeom prst="flowChartMagneticDisk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1619" y="2213103"/>
              <a:ext cx="176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updateOne</a:t>
              </a:r>
              <a:endParaRPr lang="en-US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8" name="Straight Arrow Connector 7"/>
            <p:cNvCxnSpPr>
              <a:stCxn id="7" idx="3"/>
              <a:endCxn id="6" idx="2"/>
            </p:cNvCxnSpPr>
            <p:nvPr/>
          </p:nvCxnSpPr>
          <p:spPr>
            <a:xfrm>
              <a:off x="3514186" y="2397769"/>
              <a:ext cx="20253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10" idx="3"/>
            </p:cNvCxnSpPr>
            <p:nvPr/>
          </p:nvCxnSpPr>
          <p:spPr>
            <a:xfrm flipH="1">
              <a:off x="4536617" y="3295563"/>
              <a:ext cx="1796582" cy="15479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xplosion 1 9"/>
            <p:cNvSpPr/>
            <p:nvPr/>
          </p:nvSpPr>
          <p:spPr>
            <a:xfrm>
              <a:off x="1554561" y="3603535"/>
              <a:ext cx="2982056" cy="2015388"/>
            </a:xfrm>
            <a:prstGeom prst="irregularSeal1">
              <a:avLst/>
            </a:prstGeom>
            <a:solidFill>
              <a:srgbClr val="FF66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rgbClr val="008000"/>
                  </a:solidFill>
                  <a:latin typeface="Courier"/>
                  <a:cs typeface="Courier"/>
                </a:rPr>
                <a:t>{</a:t>
              </a:r>
              <a:r>
                <a:rPr lang="en-US" sz="1000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ErrorMsg</a:t>
              </a:r>
              <a:r>
                <a:rPr lang="en-US" sz="1000" dirty="0" smtClean="0">
                  <a:solidFill>
                    <a:srgbClr val="008000"/>
                  </a:solidFill>
                  <a:latin typeface="Courier"/>
                  <a:cs typeface="Courier"/>
                </a:rPr>
                <a:t>: “Not </a:t>
              </a:r>
              <a:r>
                <a:rPr lang="en-US" sz="1000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authorised</a:t>
              </a:r>
              <a:r>
                <a:rPr lang="en-US" sz="1000" dirty="0" smtClean="0">
                  <a:solidFill>
                    <a:srgbClr val="008000"/>
                  </a:solidFill>
                  <a:latin typeface="Courier"/>
                  <a:cs typeface="Courier"/>
                </a:rPr>
                <a:t>”}</a:t>
              </a:r>
              <a:endParaRPr lang="en-US" sz="1000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4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How do </a:t>
            </a:r>
            <a:r>
              <a:rPr lang="en-US" sz="1800" b="1" dirty="0" err="1" smtClean="0"/>
              <a:t>MongoDB</a:t>
            </a:r>
            <a:r>
              <a:rPr lang="en-US" sz="1800" b="1" dirty="0" smtClean="0"/>
              <a:t> drivers handle errors?</a:t>
            </a:r>
          </a:p>
          <a:p>
            <a:pPr lvl="1"/>
            <a:r>
              <a:rPr lang="en-US" sz="1400" b="1" dirty="0" err="1" smtClean="0"/>
              <a:t>MongoDB</a:t>
            </a:r>
            <a:r>
              <a:rPr lang="en-US" sz="1400" b="1" dirty="0" smtClean="0"/>
              <a:t> has the “Server Discovery and Monitoring Spec” which requires the driver to track the state of each server.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A 3-node replica set might have a “topology description” like this:</a:t>
            </a:r>
          </a:p>
          <a:p>
            <a:pPr lvl="2"/>
            <a:r>
              <a:rPr lang="en-US" sz="1000" b="1" dirty="0" smtClean="0">
                <a:solidFill>
                  <a:srgbClr val="008000"/>
                </a:solidFill>
                <a:latin typeface="Courier"/>
                <a:cs typeface="Courier"/>
              </a:rPr>
              <a:t>Server 1: Primary</a:t>
            </a:r>
          </a:p>
          <a:p>
            <a:pPr lvl="2"/>
            <a:r>
              <a:rPr lang="en-US" sz="1000" b="1" dirty="0" smtClean="0">
                <a:solidFill>
                  <a:srgbClr val="008000"/>
                </a:solidFill>
                <a:latin typeface="Courier"/>
                <a:cs typeface="Courier"/>
              </a:rPr>
              <a:t>Server 2: Secondary</a:t>
            </a:r>
          </a:p>
          <a:p>
            <a:pPr lvl="2"/>
            <a:r>
              <a:rPr lang="en-US" sz="1000" b="1" dirty="0" smtClean="0">
                <a:solidFill>
                  <a:srgbClr val="008000"/>
                </a:solidFill>
                <a:latin typeface="Courier"/>
                <a:cs typeface="Courier"/>
              </a:rPr>
              <a:t>Server 3: Secondary</a:t>
            </a:r>
          </a:p>
          <a:p>
            <a:pPr marL="914400" lvl="2" indent="0">
              <a:buNone/>
            </a:pPr>
            <a:endParaRPr lang="en-US" sz="1000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sz="1400" b="1" dirty="0" smtClean="0"/>
              <a:t>If there is a network error talking to a server, it’s type is set to “Unknown” and an exception is thrown. Now the topology description will look like this:</a:t>
            </a:r>
          </a:p>
          <a:p>
            <a:pPr lvl="2"/>
            <a:r>
              <a:rPr lang="en-US" sz="1000" b="1" dirty="0" smtClean="0">
                <a:solidFill>
                  <a:srgbClr val="008000"/>
                </a:solidFill>
                <a:latin typeface="Courier"/>
                <a:cs typeface="Courier"/>
              </a:rPr>
              <a:t>Server 1: </a:t>
            </a:r>
            <a:r>
              <a:rPr lang="en-US" sz="1000" b="1" dirty="0" smtClean="0">
                <a:solidFill>
                  <a:srgbClr val="FF0000"/>
                </a:solidFill>
                <a:latin typeface="Courier"/>
                <a:cs typeface="Courier"/>
              </a:rPr>
              <a:t>UNKNOWN</a:t>
            </a:r>
          </a:p>
          <a:p>
            <a:pPr lvl="2"/>
            <a:r>
              <a:rPr lang="en-US" sz="1000" b="1" dirty="0" smtClean="0">
                <a:solidFill>
                  <a:srgbClr val="008000"/>
                </a:solidFill>
                <a:latin typeface="Courier"/>
                <a:cs typeface="Courier"/>
              </a:rPr>
              <a:t>Server 2: Secondary</a:t>
            </a:r>
          </a:p>
          <a:p>
            <a:pPr lvl="2"/>
            <a:r>
              <a:rPr lang="en-US" sz="1000" b="1" dirty="0" smtClean="0">
                <a:solidFill>
                  <a:srgbClr val="008000"/>
                </a:solidFill>
                <a:latin typeface="Courier"/>
                <a:cs typeface="Courier"/>
              </a:rPr>
              <a:t>Server 3: Secondary</a:t>
            </a:r>
          </a:p>
          <a:p>
            <a:pPr marL="914400" lvl="2" indent="0">
              <a:buNone/>
            </a:pPr>
            <a:endParaRPr lang="en-US" sz="1000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sz="1400" b="1" dirty="0" smtClean="0"/>
              <a:t>The “</a:t>
            </a:r>
            <a:r>
              <a:rPr lang="en-US" sz="1400" b="1" dirty="0" err="1" smtClean="0"/>
              <a:t>updateOne</a:t>
            </a:r>
            <a:r>
              <a:rPr lang="en-US" sz="1400" b="1" dirty="0" smtClean="0"/>
              <a:t>” operation is not retried automatically.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The next command is blocked until it finds the primary.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The driver checks each server twice per second up to 30 seconds, until it rediscovers the primary or becomes aware a new primary has been elected.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After the 30 seconds the driver throws a “</a:t>
            </a:r>
            <a:r>
              <a:rPr lang="en-US" sz="1400" b="1" dirty="0" smtClean="0">
                <a:solidFill>
                  <a:srgbClr val="FF0000"/>
                </a:solidFill>
              </a:rPr>
              <a:t>server selection </a:t>
            </a:r>
            <a:r>
              <a:rPr lang="en-US" sz="1400" b="1" dirty="0" err="1" smtClean="0">
                <a:solidFill>
                  <a:srgbClr val="FF0000"/>
                </a:solidFill>
              </a:rPr>
              <a:t>timout</a:t>
            </a:r>
            <a:r>
              <a:rPr lang="en-US" sz="1400" b="1" dirty="0" smtClean="0"/>
              <a:t>” exception.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158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endParaRPr lang="en-US" sz="1800" b="1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5771" y="2343877"/>
            <a:ext cx="6781800" cy="456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Bad retry strategies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454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1" y="-27259"/>
            <a:ext cx="6781800" cy="45608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Resilient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7" y="428823"/>
            <a:ext cx="8823782" cy="5286335"/>
          </a:xfrm>
        </p:spPr>
        <p:txBody>
          <a:bodyPr anchor="t">
            <a:normAutofit/>
          </a:bodyPr>
          <a:lstStyle/>
          <a:p>
            <a:r>
              <a:rPr lang="en-US" sz="1800" b="1" dirty="0" smtClean="0"/>
              <a:t>Don’t retry strategy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Transient network blip</a:t>
            </a:r>
          </a:p>
          <a:p>
            <a:pPr lvl="1"/>
            <a:r>
              <a:rPr lang="en-US" sz="1400" b="1" dirty="0" smtClean="0"/>
              <a:t>We don’t know if the server has received the message.</a:t>
            </a:r>
          </a:p>
          <a:p>
            <a:pPr lvl="1"/>
            <a:r>
              <a:rPr lang="en-US" sz="1400" b="1" dirty="0" smtClean="0"/>
              <a:t>If the message is lost the count is not increased.</a:t>
            </a:r>
          </a:p>
          <a:p>
            <a:pPr lvl="1"/>
            <a:endParaRPr lang="en-US" sz="1400" b="1" dirty="0" smtClean="0"/>
          </a:p>
          <a:p>
            <a:r>
              <a:rPr lang="en-US" sz="1800" b="1" dirty="0" smtClean="0"/>
              <a:t>Persistent network outage</a:t>
            </a:r>
          </a:p>
          <a:p>
            <a:pPr lvl="1"/>
            <a:r>
              <a:rPr lang="en-US" sz="1400" b="1" dirty="0" smtClean="0"/>
              <a:t>The “Don’t retry” strategy is correct as more attempts are fruitless.</a:t>
            </a:r>
            <a:endParaRPr lang="en-US" sz="1400" b="1" dirty="0"/>
          </a:p>
          <a:p>
            <a:pPr lvl="1"/>
            <a:endParaRPr lang="en-US" sz="1400" b="1" dirty="0" smtClean="0"/>
          </a:p>
          <a:p>
            <a:r>
              <a:rPr lang="en-US" sz="1800" b="1" dirty="0" smtClean="0"/>
              <a:t>Command error</a:t>
            </a:r>
          </a:p>
          <a:p>
            <a:pPr lvl="1"/>
            <a:r>
              <a:rPr lang="en-US" sz="1400" b="1" dirty="0" smtClean="0"/>
              <a:t>The “Don’t retry” strategy is correct as more attempts are fruitless.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Strategy not suitable for all cases.</a:t>
            </a:r>
          </a:p>
          <a:p>
            <a:endParaRPr lang="en-US" sz="18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5721"/>
              </p:ext>
            </p:extLst>
          </p:nvPr>
        </p:nvGraphicFramePr>
        <p:xfrm>
          <a:off x="1524000" y="1029761"/>
          <a:ext cx="6096000" cy="949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 blip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Persistent network </a:t>
                      </a:r>
                      <a:r>
                        <a:rPr lang="en-US" sz="1600" dirty="0" smtClean="0"/>
                        <a:t>outage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Command error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undercount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1915</Words>
  <Application>Microsoft Macintosh PowerPoint</Application>
  <PresentationFormat>On-screen Show (4:3)</PresentationFormat>
  <Paragraphs>399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MongoDB Europe 2016 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Resilient MongoDB Applications</vt:lpstr>
      <vt:lpstr>PowerPoint Presentation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Professor Brian Cox’s Keynote</vt:lpstr>
      <vt:lpstr>References</vt:lpstr>
      <vt:lpstr>THE END</vt:lpstr>
      <vt:lpstr>THE END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BBC</dc:creator>
  <cp:lastModifiedBy>Atanas Kuzmanov</cp:lastModifiedBy>
  <cp:revision>688</cp:revision>
  <dcterms:created xsi:type="dcterms:W3CDTF">2014-03-23T14:21:41Z</dcterms:created>
  <dcterms:modified xsi:type="dcterms:W3CDTF">2017-07-17T18:36:53Z</dcterms:modified>
</cp:coreProperties>
</file>