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23"/>
    <p:restoredTop sz="96327"/>
  </p:normalViewPr>
  <p:slideViewPr>
    <p:cSldViewPr snapToGrid="0" snapToObjects="1">
      <p:cViewPr varScale="1">
        <p:scale>
          <a:sx n="142" d="100"/>
          <a:sy n="142" d="100"/>
        </p:scale>
        <p:origin x="27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github.com/atkuzmanov" TargetMode="External"/><Relationship Id="rId18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hyperlink" Target="https://atkuzmanov.wordpress.com/" TargetMode="External"/><Relationship Id="rId2" Type="http://schemas.openxmlformats.org/officeDocument/2006/relationships/image" Target="../media/image2.jpeg"/><Relationship Id="rId16" Type="http://schemas.openxmlformats.org/officeDocument/2006/relationships/hyperlink" Target="https://linktr.ee/atkuzmanov" TargetMode="Externa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hyperlink" Target="https://twitter.com/atkuzmanov" TargetMode="External"/><Relationship Id="rId10" Type="http://schemas.openxmlformats.org/officeDocument/2006/relationships/image" Target="../media/image10.png"/><Relationship Id="rId19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hyperlink" Target="https://www.linkedin.com/in/atkuzmanov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atkuzmanov" TargetMode="External"/><Relationship Id="rId13" Type="http://schemas.openxmlformats.org/officeDocument/2006/relationships/image" Target="../media/image14.png"/><Relationship Id="rId18" Type="http://schemas.openxmlformats.org/officeDocument/2006/relationships/image" Target="../media/image7.png"/><Relationship Id="rId3" Type="http://schemas.openxmlformats.org/officeDocument/2006/relationships/image" Target="../media/image17.emf"/><Relationship Id="rId21" Type="http://schemas.openxmlformats.org/officeDocument/2006/relationships/image" Target="../media/image10.png"/><Relationship Id="rId7" Type="http://schemas.openxmlformats.org/officeDocument/2006/relationships/hyperlink" Target="https://www.linkedin.com/in/atkuzmanov/" TargetMode="External"/><Relationship Id="rId12" Type="http://schemas.openxmlformats.org/officeDocument/2006/relationships/image" Target="../media/image13.png"/><Relationship Id="rId17" Type="http://schemas.openxmlformats.org/officeDocument/2006/relationships/image" Target="../media/image6.png"/><Relationship Id="rId2" Type="http://schemas.openxmlformats.org/officeDocument/2006/relationships/image" Target="../media/image16.jpeg"/><Relationship Id="rId16" Type="http://schemas.openxmlformats.org/officeDocument/2006/relationships/image" Target="../media/image5.png"/><Relationship Id="rId20" Type="http://schemas.openxmlformats.org/officeDocument/2006/relationships/image" Target="../media/image9.sv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tkuzmanov" TargetMode="External"/><Relationship Id="rId11" Type="http://schemas.openxmlformats.org/officeDocument/2006/relationships/image" Target="../media/image3.jpg"/><Relationship Id="rId5" Type="http://schemas.openxmlformats.org/officeDocument/2006/relationships/image" Target="../media/image12.png"/><Relationship Id="rId15" Type="http://schemas.openxmlformats.org/officeDocument/2006/relationships/image" Target="../media/image4.png"/><Relationship Id="rId23" Type="http://schemas.openxmlformats.org/officeDocument/2006/relationships/image" Target="../media/image2.jpeg"/><Relationship Id="rId10" Type="http://schemas.openxmlformats.org/officeDocument/2006/relationships/hyperlink" Target="https://atkuzmanov.wordpress.com/" TargetMode="External"/><Relationship Id="rId19" Type="http://schemas.openxmlformats.org/officeDocument/2006/relationships/image" Target="../media/image8.png"/><Relationship Id="rId4" Type="http://schemas.openxmlformats.org/officeDocument/2006/relationships/image" Target="../media/image18.png"/><Relationship Id="rId9" Type="http://schemas.openxmlformats.org/officeDocument/2006/relationships/hyperlink" Target="https://linktr.ee/atkuzmanov" TargetMode="External"/><Relationship Id="rId14" Type="http://schemas.openxmlformats.org/officeDocument/2006/relationships/image" Target="../media/image15.png"/><Relationship Id="rId22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0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A19F6A0-1377-334B-AF4E-C1B0CFDCC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45" y="0"/>
            <a:ext cx="3526244" cy="1860093"/>
          </a:xfrm>
          <a:prstGeom prst="rect">
            <a:avLst/>
          </a:prstGeom>
        </p:spPr>
      </p:pic>
      <p:pic>
        <p:nvPicPr>
          <p:cNvPr id="26" name="Picture 2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0FA2643-2073-8549-9DCE-4E3822FF9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343" y="-11764"/>
            <a:ext cx="1161232" cy="139852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2D6E8642-CCDE-864A-BFF1-5A05013C5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886" y="1878833"/>
            <a:ext cx="1270000" cy="1270000"/>
          </a:xfrm>
          <a:prstGeom prst="rect">
            <a:avLst/>
          </a:prstGeom>
        </p:spPr>
      </p:pic>
      <p:pic>
        <p:nvPicPr>
          <p:cNvPr id="28" name="Picture 27" descr="Logo, company name&#10;&#10;Description automatically generated">
            <a:extLst>
              <a:ext uri="{FF2B5EF4-FFF2-40B4-BE49-F238E27FC236}">
                <a16:creationId xmlns:a16="http://schemas.microsoft.com/office/drawing/2014/main" id="{D0CF504E-2A16-D74F-8CF5-E02EC6EE3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031" y="3208090"/>
            <a:ext cx="1270000" cy="1270000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5D69669D-F004-384B-81BD-0A894E49A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335" y="3231658"/>
            <a:ext cx="1270000" cy="1270000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CAFA5471-352A-684E-B2AC-0E68D2B0C1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581" y="1935471"/>
            <a:ext cx="1270000" cy="127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81297D-E659-8A43-A2AC-B563042D39EC}"/>
              </a:ext>
            </a:extLst>
          </p:cNvPr>
          <p:cNvSpPr txBox="1"/>
          <p:nvPr/>
        </p:nvSpPr>
        <p:spPr>
          <a:xfrm>
            <a:off x="5356286" y="628964"/>
            <a:ext cx="5060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800080"/>
                </a:highlight>
              </a:rPr>
              <a:t>API-first! Contract-first! Make backend development great again!</a:t>
            </a:r>
          </a:p>
          <a:p>
            <a:pPr algn="ctr"/>
            <a:endParaRPr lang="en-BG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760FFC-970C-D649-8D2C-453590E40E10}"/>
              </a:ext>
            </a:extLst>
          </p:cNvPr>
          <p:cNvSpPr txBox="1"/>
          <p:nvPr/>
        </p:nvSpPr>
        <p:spPr>
          <a:xfrm>
            <a:off x="5318570" y="1401657"/>
            <a:ext cx="63624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 err="1">
                <a:solidFill>
                  <a:schemeClr val="bg1"/>
                </a:solidFill>
              </a:rPr>
              <a:t>a.k.a</a:t>
            </a:r>
            <a:r>
              <a:rPr lang="en-GB" sz="1400" b="1" i="1" dirty="0">
                <a:solidFill>
                  <a:schemeClr val="bg1"/>
                </a:solidFill>
              </a:rPr>
              <a:t> API-first and Contract-first development with Automatic, Agnostic, Fail-fast, API Contract Validation</a:t>
            </a:r>
            <a:endParaRPr lang="en-GB" sz="1400" i="1" dirty="0">
              <a:solidFill>
                <a:schemeClr val="bg1"/>
              </a:solidFill>
            </a:endParaRPr>
          </a:p>
          <a:p>
            <a:pPr algn="ctr"/>
            <a:endParaRPr lang="en-BG" sz="1400" i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DD5854-B3D6-994D-A0DD-651A89584649}"/>
              </a:ext>
            </a:extLst>
          </p:cNvPr>
          <p:cNvSpPr txBox="1"/>
          <p:nvPr/>
        </p:nvSpPr>
        <p:spPr>
          <a:xfrm>
            <a:off x="5421659" y="2164596"/>
            <a:ext cx="617866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In the current situation of increased remote working, having an common, easier to understand medium of communication such as an </a:t>
            </a:r>
            <a:r>
              <a:rPr lang="en-GB" sz="1000" dirty="0" err="1">
                <a:solidFill>
                  <a:schemeClr val="bg1"/>
                </a:solidFill>
              </a:rPr>
              <a:t>OpenAPI</a:t>
            </a:r>
            <a:r>
              <a:rPr lang="en-GB" sz="1000" dirty="0">
                <a:solidFill>
                  <a:schemeClr val="bg1"/>
                </a:solidFill>
              </a:rPr>
              <a:t> spec document is indispensable.</a:t>
            </a:r>
          </a:p>
          <a:p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Things get exciting when this so-called document can serve as a contract, generate clients, servers, documentation, help you build APIs and validate them!</a:t>
            </a:r>
          </a:p>
          <a:p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When this </a:t>
            </a:r>
            <a:r>
              <a:rPr lang="en-GB" sz="1000" dirty="0" err="1">
                <a:solidFill>
                  <a:schemeClr val="bg1"/>
                </a:solidFill>
              </a:rPr>
              <a:t>OpenAPI</a:t>
            </a:r>
            <a:r>
              <a:rPr lang="en-GB" sz="1000" dirty="0">
                <a:solidFill>
                  <a:schemeClr val="bg1"/>
                </a:solidFill>
              </a:rPr>
              <a:t> document can also:</a:t>
            </a:r>
          </a:p>
          <a:p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- Put your developers, clients and client's developers first!</a:t>
            </a:r>
          </a:p>
          <a:p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- Have Automatic, Fail-fast, API Contract Validation!</a:t>
            </a:r>
          </a:p>
          <a:p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- Be Cross-Platform and Language Agnostic!</a:t>
            </a:r>
          </a:p>
          <a:p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- Generate clients, servers, and documentation from </a:t>
            </a:r>
            <a:r>
              <a:rPr lang="en-GB" sz="1000" dirty="0" err="1">
                <a:solidFill>
                  <a:schemeClr val="bg1"/>
                </a:solidFill>
              </a:rPr>
              <a:t>OpenAPI</a:t>
            </a:r>
            <a:r>
              <a:rPr lang="en-GB" sz="1000" dirty="0">
                <a:solidFill>
                  <a:schemeClr val="bg1"/>
                </a:solidFill>
              </a:rPr>
              <a:t> specs in a plethora of languages!</a:t>
            </a:r>
          </a:p>
          <a:p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- Simplify communication by means of a common document in YAML or JSON!</a:t>
            </a:r>
          </a:p>
          <a:p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- Speed up development, prototyping, R&amp;D, etc.!</a:t>
            </a:r>
          </a:p>
          <a:p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- Reduce costs! Using contract tests in conjunction with (or as a replacement for) traditional end-to-end integration tests will be cheaper in the long run.</a:t>
            </a:r>
          </a:p>
          <a:p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... things get even more interesting... Come at our talk and find out more!</a:t>
            </a:r>
          </a:p>
          <a:p>
            <a:endParaRPr lang="en-BG" sz="1000" dirty="0">
              <a:solidFill>
                <a:schemeClr val="bg1"/>
              </a:solidFill>
            </a:endParaRPr>
          </a:p>
        </p:txBody>
      </p:sp>
      <p:pic>
        <p:nvPicPr>
          <p:cNvPr id="7" name="Graphic 6" descr="Checkbox Crossed with solid fill">
            <a:extLst>
              <a:ext uri="{FF2B5EF4-FFF2-40B4-BE49-F238E27FC236}">
                <a16:creationId xmlns:a16="http://schemas.microsoft.com/office/drawing/2014/main" id="{8E9FD6EE-7F9C-D643-83BD-46B37B3847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95065" y="2352557"/>
            <a:ext cx="914400" cy="914400"/>
          </a:xfrm>
          <a:prstGeom prst="rect">
            <a:avLst/>
          </a:prstGeom>
        </p:spPr>
      </p:pic>
      <p:pic>
        <p:nvPicPr>
          <p:cNvPr id="10" name="Graphic 9" descr="Checkbox Ticked with solid fill">
            <a:extLst>
              <a:ext uri="{FF2B5EF4-FFF2-40B4-BE49-F238E27FC236}">
                <a16:creationId xmlns:a16="http://schemas.microsoft.com/office/drawing/2014/main" id="{C0511EF3-0799-5449-9AFD-DDDF91DF1B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95065" y="1805058"/>
            <a:ext cx="914400" cy="914400"/>
          </a:xfrm>
          <a:prstGeom prst="rect">
            <a:avLst/>
          </a:prstGeom>
        </p:spPr>
      </p:pic>
      <p:pic>
        <p:nvPicPr>
          <p:cNvPr id="8" name="Picture 7" descr="A person with a bow tie&#10;&#10;Description automatically generated with medium confidence">
            <a:extLst>
              <a:ext uri="{FF2B5EF4-FFF2-40B4-BE49-F238E27FC236}">
                <a16:creationId xmlns:a16="http://schemas.microsoft.com/office/drawing/2014/main" id="{FF95AACB-0593-5E48-9646-97BDC99902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67728" y="4891699"/>
            <a:ext cx="812803" cy="77121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6F10E3-2347-BC49-94A8-69514F8A7810}"/>
              </a:ext>
            </a:extLst>
          </p:cNvPr>
          <p:cNvCxnSpPr/>
          <p:nvPr/>
        </p:nvCxnSpPr>
        <p:spPr>
          <a:xfrm>
            <a:off x="340598" y="4696678"/>
            <a:ext cx="447886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57C90D-2770-3742-B3A4-F42E6E3C8F08}"/>
              </a:ext>
            </a:extLst>
          </p:cNvPr>
          <p:cNvSpPr txBox="1"/>
          <p:nvPr/>
        </p:nvSpPr>
        <p:spPr>
          <a:xfrm>
            <a:off x="387928" y="5723719"/>
            <a:ext cx="32870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hlinkClick r:id="rId13"/>
              </a:rPr>
              <a:t>https://github.com/atkuzmanov</a:t>
            </a:r>
            <a:endParaRPr lang="en-GB" sz="1000" dirty="0"/>
          </a:p>
          <a:p>
            <a:r>
              <a:rPr lang="en-GB" sz="1000" dirty="0">
                <a:hlinkClick r:id="rId14"/>
              </a:rPr>
              <a:t>https://www.linkedin.com/in/atkuzmanov/</a:t>
            </a:r>
            <a:endParaRPr lang="en-GB" sz="1000" dirty="0"/>
          </a:p>
          <a:p>
            <a:r>
              <a:rPr lang="en-GB" sz="1000" dirty="0">
                <a:hlinkClick r:id="rId15"/>
              </a:rPr>
              <a:t>https://twitter.com/atkuzmanov</a:t>
            </a:r>
            <a:endParaRPr lang="en-GB" sz="1000" dirty="0"/>
          </a:p>
          <a:p>
            <a:r>
              <a:rPr lang="en-GB" sz="1000" dirty="0">
                <a:hlinkClick r:id="rId16"/>
              </a:rPr>
              <a:t>https://linktr.ee/atkuzmanov</a:t>
            </a:r>
            <a:br>
              <a:rPr lang="en-GB" sz="1000" dirty="0"/>
            </a:br>
            <a:r>
              <a:rPr lang="en-GB" sz="1000" dirty="0">
                <a:hlinkClick r:id="rId17"/>
              </a:rPr>
              <a:t>https://atkuzmanov.wordpress.com/</a:t>
            </a:r>
            <a:endParaRPr lang="en-GB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408C3-51C4-AC44-9197-3850EE083D0A}"/>
              </a:ext>
            </a:extLst>
          </p:cNvPr>
          <p:cNvSpPr txBox="1"/>
          <p:nvPr/>
        </p:nvSpPr>
        <p:spPr>
          <a:xfrm>
            <a:off x="247092" y="4744104"/>
            <a:ext cx="1843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G" sz="1400" dirty="0">
                <a:solidFill>
                  <a:schemeClr val="accent6">
                    <a:lumMod val="75000"/>
                  </a:schemeClr>
                </a:solidFill>
              </a:rPr>
              <a:t>About the speaker: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431036-5B80-8041-A92B-2505D0507AFC}"/>
              </a:ext>
            </a:extLst>
          </p:cNvPr>
          <p:cNvSpPr txBox="1"/>
          <p:nvPr/>
        </p:nvSpPr>
        <p:spPr>
          <a:xfrm>
            <a:off x="3163650" y="4752504"/>
            <a:ext cx="1843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G" sz="1400" dirty="0">
                <a:solidFill>
                  <a:schemeClr val="accent6">
                    <a:lumMod val="75000"/>
                  </a:schemeClr>
                </a:solidFill>
              </a:rPr>
              <a:t>Currently: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2ABF85-1508-3F40-B772-AC2A1ED8E8DC}"/>
              </a:ext>
            </a:extLst>
          </p:cNvPr>
          <p:cNvSpPr txBox="1"/>
          <p:nvPr/>
        </p:nvSpPr>
        <p:spPr>
          <a:xfrm>
            <a:off x="3163649" y="5740534"/>
            <a:ext cx="1843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G" sz="1400" dirty="0">
                <a:solidFill>
                  <a:schemeClr val="accent6">
                    <a:lumMod val="75000"/>
                  </a:schemeClr>
                </a:solidFill>
              </a:rPr>
              <a:t>Previously:</a:t>
            </a:r>
          </a:p>
        </p:txBody>
      </p:sp>
      <p:pic>
        <p:nvPicPr>
          <p:cNvPr id="23" name="Picture 2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BF99157-3321-9546-BD4B-B39987F8F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817" y="5016739"/>
            <a:ext cx="644126" cy="775753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9F319F0-AEB5-FB4F-8206-69D8DA3AD2C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79041" y="6099507"/>
            <a:ext cx="669183" cy="19029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42253CF0-49CD-F846-8B5E-1F0290E755E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454718" y="5981732"/>
            <a:ext cx="357468" cy="451910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4F5D127A-0EAB-574C-AE32-0A1A11C460E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30528" y="6284246"/>
            <a:ext cx="834272" cy="46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 descr="bg_rauschen_DINA3.jpg">
            <a:extLst>
              <a:ext uri="{FF2B5EF4-FFF2-40B4-BE49-F238E27FC236}">
                <a16:creationId xmlns:a16="http://schemas.microsoft.com/office/drawing/2014/main" id="{48DAA775-5FDC-B741-84AD-2ED7956F5C6F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44032" y="141033"/>
            <a:ext cx="11906756" cy="6577523"/>
          </a:xfrm>
          <a:prstGeom prst="rect">
            <a:avLst/>
          </a:prstGeom>
        </p:spPr>
      </p:pic>
      <p:sp>
        <p:nvSpPr>
          <p:cNvPr id="5" name="Rechteck 18">
            <a:extLst>
              <a:ext uri="{FF2B5EF4-FFF2-40B4-BE49-F238E27FC236}">
                <a16:creationId xmlns:a16="http://schemas.microsoft.com/office/drawing/2014/main" id="{D3B1A55A-6C76-D549-88BA-D1D22A3E6D70}"/>
              </a:ext>
            </a:extLst>
          </p:cNvPr>
          <p:cNvSpPr/>
          <p:nvPr/>
        </p:nvSpPr>
        <p:spPr bwMode="gray">
          <a:xfrm>
            <a:off x="820738" y="2942627"/>
            <a:ext cx="11231847" cy="3029023"/>
          </a:xfrm>
          <a:prstGeom prst="rect">
            <a:avLst/>
          </a:prstGeom>
          <a:gradFill flip="none" rotWithShape="1">
            <a:gsLst>
              <a:gs pos="100000">
                <a:srgbClr val="A162A7"/>
              </a:gs>
              <a:gs pos="30000">
                <a:srgbClr val="791F82"/>
              </a:gs>
            </a:gsLst>
            <a:lin ang="14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hteck 19">
            <a:extLst>
              <a:ext uri="{FF2B5EF4-FFF2-40B4-BE49-F238E27FC236}">
                <a16:creationId xmlns:a16="http://schemas.microsoft.com/office/drawing/2014/main" id="{0521E9DE-C849-2649-80EB-543DACE57808}"/>
              </a:ext>
            </a:extLst>
          </p:cNvPr>
          <p:cNvSpPr/>
          <p:nvPr/>
        </p:nvSpPr>
        <p:spPr bwMode="gray">
          <a:xfrm>
            <a:off x="818526" y="137929"/>
            <a:ext cx="1944682" cy="194468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spcCol="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Gerade Verbindung 19">
            <a:extLst>
              <a:ext uri="{FF2B5EF4-FFF2-40B4-BE49-F238E27FC236}">
                <a16:creationId xmlns:a16="http://schemas.microsoft.com/office/drawing/2014/main" id="{3BD2FE2D-D633-F44E-9027-573F46E5FC7F}"/>
              </a:ext>
            </a:extLst>
          </p:cNvPr>
          <p:cNvCxnSpPr/>
          <p:nvPr/>
        </p:nvCxnSpPr>
        <p:spPr bwMode="gray">
          <a:xfrm flipV="1">
            <a:off x="818356" y="-84178"/>
            <a:ext cx="0" cy="72000"/>
          </a:xfrm>
          <a:prstGeom prst="line">
            <a:avLst/>
          </a:prstGeom>
          <a:ln w="12700">
            <a:solidFill>
              <a:schemeClr val="accent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13">
            <a:extLst>
              <a:ext uri="{FF2B5EF4-FFF2-40B4-BE49-F238E27FC236}">
                <a16:creationId xmlns:a16="http://schemas.microsoft.com/office/drawing/2014/main" id="{B577F55D-5E30-F14B-B592-813CE74510F1}"/>
              </a:ext>
            </a:extLst>
          </p:cNvPr>
          <p:cNvSpPr/>
          <p:nvPr/>
        </p:nvSpPr>
        <p:spPr bwMode="gray">
          <a:xfrm>
            <a:off x="684412" y="-219844"/>
            <a:ext cx="272652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" dirty="0">
                <a:solidFill>
                  <a:schemeClr val="accent1"/>
                </a:solidFill>
              </a:rPr>
              <a:t>14,65</a:t>
            </a:r>
          </a:p>
        </p:txBody>
      </p:sp>
      <p:cxnSp>
        <p:nvCxnSpPr>
          <p:cNvPr id="9" name="Gerade Verbindung 19">
            <a:extLst>
              <a:ext uri="{FF2B5EF4-FFF2-40B4-BE49-F238E27FC236}">
                <a16:creationId xmlns:a16="http://schemas.microsoft.com/office/drawing/2014/main" id="{11EC0F2E-DD1F-0C47-AE30-81AE913574D4}"/>
              </a:ext>
            </a:extLst>
          </p:cNvPr>
          <p:cNvCxnSpPr/>
          <p:nvPr/>
        </p:nvCxnSpPr>
        <p:spPr bwMode="gray">
          <a:xfrm flipV="1">
            <a:off x="11367293" y="-84178"/>
            <a:ext cx="0" cy="72000"/>
          </a:xfrm>
          <a:prstGeom prst="line">
            <a:avLst/>
          </a:prstGeom>
          <a:ln w="12700">
            <a:solidFill>
              <a:schemeClr val="accent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15">
            <a:extLst>
              <a:ext uri="{FF2B5EF4-FFF2-40B4-BE49-F238E27FC236}">
                <a16:creationId xmlns:a16="http://schemas.microsoft.com/office/drawing/2014/main" id="{91B6AE29-42FF-B14A-A7A6-62527E437C11}"/>
              </a:ext>
            </a:extLst>
          </p:cNvPr>
          <p:cNvSpPr/>
          <p:nvPr/>
        </p:nvSpPr>
        <p:spPr bwMode="gray">
          <a:xfrm>
            <a:off x="11233349" y="-219844"/>
            <a:ext cx="272652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de-DE" sz="600" dirty="0">
                <a:solidFill>
                  <a:schemeClr val="accent1"/>
                </a:solidFill>
              </a:rPr>
              <a:t>14,65</a:t>
            </a:r>
          </a:p>
        </p:txBody>
      </p:sp>
      <p:cxnSp>
        <p:nvCxnSpPr>
          <p:cNvPr id="11" name="Gerade Verbindung 19">
            <a:extLst>
              <a:ext uri="{FF2B5EF4-FFF2-40B4-BE49-F238E27FC236}">
                <a16:creationId xmlns:a16="http://schemas.microsoft.com/office/drawing/2014/main" id="{9A0B047E-D277-5542-9138-D133715C8C7A}"/>
              </a:ext>
            </a:extLst>
          </p:cNvPr>
          <p:cNvCxnSpPr/>
          <p:nvPr/>
        </p:nvCxnSpPr>
        <p:spPr bwMode="gray">
          <a:xfrm rot="5400000" flipV="1">
            <a:off x="12236452" y="1680882"/>
            <a:ext cx="0" cy="72000"/>
          </a:xfrm>
          <a:prstGeom prst="line">
            <a:avLst/>
          </a:prstGeom>
          <a:ln w="12700">
            <a:solidFill>
              <a:schemeClr val="accent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21">
            <a:extLst>
              <a:ext uri="{FF2B5EF4-FFF2-40B4-BE49-F238E27FC236}">
                <a16:creationId xmlns:a16="http://schemas.microsoft.com/office/drawing/2014/main" id="{2CA21207-758D-9147-ACFC-A4EAFF3EEB25}"/>
              </a:ext>
            </a:extLst>
          </p:cNvPr>
          <p:cNvSpPr/>
          <p:nvPr/>
        </p:nvSpPr>
        <p:spPr bwMode="gray">
          <a:xfrm>
            <a:off x="12323964" y="1662882"/>
            <a:ext cx="272652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de-DE" sz="600" dirty="0">
                <a:solidFill>
                  <a:schemeClr val="accent1"/>
                </a:solidFill>
              </a:rPr>
              <a:t>4,75</a:t>
            </a:r>
          </a:p>
        </p:txBody>
      </p:sp>
      <p:cxnSp>
        <p:nvCxnSpPr>
          <p:cNvPr id="13" name="Gerade Verbindung 19">
            <a:extLst>
              <a:ext uri="{FF2B5EF4-FFF2-40B4-BE49-F238E27FC236}">
                <a16:creationId xmlns:a16="http://schemas.microsoft.com/office/drawing/2014/main" id="{A1D307EB-275B-5641-982B-F0EEE7226DFC}"/>
              </a:ext>
            </a:extLst>
          </p:cNvPr>
          <p:cNvCxnSpPr/>
          <p:nvPr/>
        </p:nvCxnSpPr>
        <p:spPr bwMode="gray">
          <a:xfrm rot="5400000" flipV="1">
            <a:off x="12236452" y="6210019"/>
            <a:ext cx="0" cy="72000"/>
          </a:xfrm>
          <a:prstGeom prst="line">
            <a:avLst/>
          </a:prstGeom>
          <a:ln w="12700">
            <a:solidFill>
              <a:schemeClr val="accent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23">
            <a:extLst>
              <a:ext uri="{FF2B5EF4-FFF2-40B4-BE49-F238E27FC236}">
                <a16:creationId xmlns:a16="http://schemas.microsoft.com/office/drawing/2014/main" id="{B6E45416-861E-514D-8DDD-2164E97F92A8}"/>
              </a:ext>
            </a:extLst>
          </p:cNvPr>
          <p:cNvSpPr/>
          <p:nvPr/>
        </p:nvSpPr>
        <p:spPr bwMode="gray">
          <a:xfrm>
            <a:off x="12323964" y="6192019"/>
            <a:ext cx="272652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de-DE" sz="600" dirty="0">
                <a:solidFill>
                  <a:schemeClr val="accent1"/>
                </a:solidFill>
              </a:rPr>
              <a:t>7,83</a:t>
            </a:r>
          </a:p>
        </p:txBody>
      </p:sp>
      <p:sp>
        <p:nvSpPr>
          <p:cNvPr id="15" name="Rechteck 34">
            <a:extLst>
              <a:ext uri="{FF2B5EF4-FFF2-40B4-BE49-F238E27FC236}">
                <a16:creationId xmlns:a16="http://schemas.microsoft.com/office/drawing/2014/main" id="{FF8CA943-6EC5-0D46-975A-BBC1D8179FB0}"/>
              </a:ext>
            </a:extLst>
          </p:cNvPr>
          <p:cNvSpPr/>
          <p:nvPr/>
        </p:nvSpPr>
        <p:spPr bwMode="gray">
          <a:xfrm>
            <a:off x="6370120" y="137930"/>
            <a:ext cx="5720279" cy="4970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platzhalter 41">
            <a:extLst>
              <a:ext uri="{FF2B5EF4-FFF2-40B4-BE49-F238E27FC236}">
                <a16:creationId xmlns:a16="http://schemas.microsoft.com/office/drawing/2014/main" id="{25EEB76C-F8A3-7A48-9CF6-1CBECD8694FA}"/>
              </a:ext>
            </a:extLst>
          </p:cNvPr>
          <p:cNvSpPr txBox="1">
            <a:spLocks/>
          </p:cNvSpPr>
          <p:nvPr/>
        </p:nvSpPr>
        <p:spPr bwMode="gray">
          <a:xfrm>
            <a:off x="6477973" y="1210965"/>
            <a:ext cx="5436121" cy="381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l" defTabSz="457200" rtl="0" eaLnBrk="1" latinLnBrk="0" hangingPunct="1">
              <a:lnSpc>
                <a:spcPct val="100000"/>
              </a:lnSpc>
              <a:buFontTx/>
              <a:buNone/>
              <a:defRPr sz="1200" b="1" i="1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5pPr>
            <a:lvl6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8pPr>
            <a:lvl9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In the current situation of increased remote working, having an common, easier to understand medium of communication such as an OpenAPI spec document is indispensable.</a:t>
            </a:r>
          </a:p>
          <a:p>
            <a:endParaRPr lang="de-DE"/>
          </a:p>
          <a:p>
            <a:r>
              <a:rPr lang="de-DE"/>
              <a:t>Things get exciting when this so-called document can serve as a contract, generate clients, servers, documentation, help you build APIs and validate them!</a:t>
            </a:r>
          </a:p>
          <a:p>
            <a:endParaRPr lang="de-DE"/>
          </a:p>
          <a:p>
            <a:r>
              <a:rPr lang="de-DE"/>
              <a:t>When this OpenAPI document can also:</a:t>
            </a:r>
          </a:p>
          <a:p>
            <a:endParaRPr lang="de-DE"/>
          </a:p>
          <a:p>
            <a:r>
              <a:rPr lang="de-DE"/>
              <a:t>- Put your developers, clients and client's developers first!</a:t>
            </a:r>
          </a:p>
          <a:p>
            <a:r>
              <a:rPr lang="de-DE"/>
              <a:t>- Have Automatic, Fail-fast, API Contract Validation!</a:t>
            </a:r>
          </a:p>
          <a:p>
            <a:r>
              <a:rPr lang="de-DE"/>
              <a:t>- Be Cross-Platform and Language Agnostic!</a:t>
            </a:r>
          </a:p>
          <a:p>
            <a:r>
              <a:rPr lang="de-DE"/>
              <a:t>- Generate clients, servers, and documentation from OpenAPI specs in a plethora of languages!</a:t>
            </a:r>
          </a:p>
          <a:p>
            <a:r>
              <a:rPr lang="de-DE"/>
              <a:t>- Simplify communication by means of a common document in YAML or JSON!</a:t>
            </a:r>
          </a:p>
          <a:p>
            <a:r>
              <a:rPr lang="de-DE"/>
              <a:t>- Speed up development, prototyping, R&amp;D, etc.!</a:t>
            </a:r>
          </a:p>
          <a:p>
            <a:r>
              <a:rPr lang="de-DE"/>
              <a:t>- Reduce costs! Using contract tests in conjunction with (or as a replacement for) traditional end-to-end integration tests will be cheaper in the long run.</a:t>
            </a:r>
          </a:p>
          <a:p>
            <a:endParaRPr lang="de-DE"/>
          </a:p>
          <a:p>
            <a:r>
              <a:rPr lang="de-DE"/>
              <a:t>... things get even more interesting... Come at our talk and find out more!</a:t>
            </a:r>
            <a:endParaRPr lang="de-DE" dirty="0"/>
          </a:p>
        </p:txBody>
      </p:sp>
      <p:sp>
        <p:nvSpPr>
          <p:cNvPr id="17" name="Textfeld 3">
            <a:extLst>
              <a:ext uri="{FF2B5EF4-FFF2-40B4-BE49-F238E27FC236}">
                <a16:creationId xmlns:a16="http://schemas.microsoft.com/office/drawing/2014/main" id="{8D7AD65B-6700-FF46-9AF1-F5A74CB375DA}"/>
              </a:ext>
            </a:extLst>
          </p:cNvPr>
          <p:cNvSpPr txBox="1"/>
          <p:nvPr/>
        </p:nvSpPr>
        <p:spPr>
          <a:xfrm>
            <a:off x="6468812" y="237595"/>
            <a:ext cx="5601781" cy="92692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108850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a.k.a</a:t>
            </a:r>
            <a:r>
              <a:rPr kumimoji="0" lang="de-DE" sz="1600" b="1" i="0" u="none" strike="noStrike" kern="1200" cap="all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API-first </a:t>
            </a:r>
            <a:r>
              <a:rPr kumimoji="0" lang="de-DE" sz="16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de-DE" sz="1600" b="1" i="0" u="none" strike="noStrike" kern="1200" cap="all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6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Contract</a:t>
            </a:r>
            <a:r>
              <a:rPr kumimoji="0" lang="de-DE" sz="1600" b="1" i="0" u="none" strike="noStrike" kern="1200" cap="all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-first </a:t>
            </a:r>
            <a:r>
              <a:rPr kumimoji="0" lang="de-DE" sz="16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development</a:t>
            </a:r>
            <a:r>
              <a:rPr kumimoji="0" lang="de-DE" sz="1600" b="1" i="0" u="none" strike="noStrike" kern="1200" cap="all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6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</a:t>
            </a:r>
            <a:r>
              <a:rPr kumimoji="0" lang="de-DE" sz="1600" b="1" i="0" u="none" strike="noStrike" kern="1200" cap="all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6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Automatic</a:t>
            </a:r>
            <a:r>
              <a:rPr kumimoji="0" lang="de-DE" sz="1600" b="1" i="0" u="none" strike="noStrike" kern="1200" cap="all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de-DE" sz="16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Agnostic</a:t>
            </a:r>
            <a:r>
              <a:rPr kumimoji="0" lang="de-DE" sz="1600" b="1" i="0" u="none" strike="noStrike" kern="1200" cap="all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Fail-fast, API </a:t>
            </a:r>
            <a:r>
              <a:rPr kumimoji="0" lang="de-DE" sz="16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Contract</a:t>
            </a:r>
            <a:r>
              <a:rPr kumimoji="0" lang="de-DE" sz="1600" b="1" i="0" u="none" strike="noStrike" kern="1200" cap="all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Validation</a:t>
            </a:r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F5B3A075-4B71-3D47-9043-3FCD83D8B319}"/>
              </a:ext>
            </a:extLst>
          </p:cNvPr>
          <p:cNvSpPr txBox="1">
            <a:spLocks/>
          </p:cNvSpPr>
          <p:nvPr/>
        </p:nvSpPr>
        <p:spPr bwMode="gray">
          <a:xfrm>
            <a:off x="953612" y="2995940"/>
            <a:ext cx="5321649" cy="2868147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5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800" b="1" i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588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88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588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API-first! </a:t>
            </a:r>
          </a:p>
          <a:p>
            <a:r>
              <a:rPr lang="de-DE"/>
              <a:t>Contract-first! </a:t>
            </a:r>
          </a:p>
          <a:p>
            <a:r>
              <a:rPr lang="de-DE"/>
              <a:t>Make backend development great again!</a:t>
            </a:r>
            <a:endParaRPr lang="de-DE" dirty="0"/>
          </a:p>
        </p:txBody>
      </p:sp>
      <p:pic>
        <p:nvPicPr>
          <p:cNvPr id="19" name="Grafik 25">
            <a:extLst>
              <a:ext uri="{FF2B5EF4-FFF2-40B4-BE49-F238E27FC236}">
                <a16:creationId xmlns:a16="http://schemas.microsoft.com/office/drawing/2014/main" id="{1FED924A-D794-EA43-B9FC-3E9370DC15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30" y="1195138"/>
            <a:ext cx="1946478" cy="714052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40C96973-9C66-0A4D-8775-DF41D7EEF7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13" y="61125"/>
            <a:ext cx="1599679" cy="2021485"/>
          </a:xfrm>
          <a:prstGeom prst="rect">
            <a:avLst/>
          </a:prstGeom>
        </p:spPr>
      </p:pic>
      <p:sp>
        <p:nvSpPr>
          <p:cNvPr id="21" name="Rechteck 34">
            <a:extLst>
              <a:ext uri="{FF2B5EF4-FFF2-40B4-BE49-F238E27FC236}">
                <a16:creationId xmlns:a16="http://schemas.microsoft.com/office/drawing/2014/main" id="{33FE097A-2907-AA40-83A5-5A45A342985C}"/>
              </a:ext>
            </a:extLst>
          </p:cNvPr>
          <p:cNvSpPr/>
          <p:nvPr/>
        </p:nvSpPr>
        <p:spPr bwMode="gray">
          <a:xfrm>
            <a:off x="6368322" y="5108088"/>
            <a:ext cx="5678059" cy="1610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platzhalter 41">
            <a:extLst>
              <a:ext uri="{FF2B5EF4-FFF2-40B4-BE49-F238E27FC236}">
                <a16:creationId xmlns:a16="http://schemas.microsoft.com/office/drawing/2014/main" id="{7AAEC7B7-C903-D34E-8D23-0E40F25BFFB9}"/>
              </a:ext>
            </a:extLst>
          </p:cNvPr>
          <p:cNvSpPr txBox="1">
            <a:spLocks/>
          </p:cNvSpPr>
          <p:nvPr/>
        </p:nvSpPr>
        <p:spPr bwMode="gray">
          <a:xfrm>
            <a:off x="6468812" y="5135366"/>
            <a:ext cx="1357376" cy="2934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indent="0" algn="ctr" defTabSz="457200" rtl="0" eaLnBrk="1" latinLnBrk="0" hangingPunct="1">
              <a:lnSpc>
                <a:spcPct val="100000"/>
              </a:lnSpc>
              <a:buFontTx/>
              <a:buNone/>
              <a:defRPr sz="12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5pPr>
            <a:lvl6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8pPr>
            <a:lvl9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About the speaker:</a:t>
            </a:r>
            <a:endParaRPr lang="de-DE" dirty="0"/>
          </a:p>
        </p:txBody>
      </p:sp>
      <p:sp>
        <p:nvSpPr>
          <p:cNvPr id="23" name="Textplatzhalter 41">
            <a:extLst>
              <a:ext uri="{FF2B5EF4-FFF2-40B4-BE49-F238E27FC236}">
                <a16:creationId xmlns:a16="http://schemas.microsoft.com/office/drawing/2014/main" id="{FA9C7EB1-F955-954D-8070-79E2DA4A8A87}"/>
              </a:ext>
            </a:extLst>
          </p:cNvPr>
          <p:cNvSpPr txBox="1">
            <a:spLocks/>
          </p:cNvSpPr>
          <p:nvPr/>
        </p:nvSpPr>
        <p:spPr bwMode="gray">
          <a:xfrm>
            <a:off x="9813046" y="5112568"/>
            <a:ext cx="1176666" cy="29342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12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5pPr>
            <a:lvl6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8pPr>
            <a:lvl9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Currently:</a:t>
            </a:r>
            <a:endParaRPr lang="de-DE" dirty="0"/>
          </a:p>
        </p:txBody>
      </p:sp>
      <p:sp>
        <p:nvSpPr>
          <p:cNvPr id="24" name="Textplatzhalter 41">
            <a:extLst>
              <a:ext uri="{FF2B5EF4-FFF2-40B4-BE49-F238E27FC236}">
                <a16:creationId xmlns:a16="http://schemas.microsoft.com/office/drawing/2014/main" id="{21AA3172-380B-8B46-B4B4-140563E2B33B}"/>
              </a:ext>
            </a:extLst>
          </p:cNvPr>
          <p:cNvSpPr txBox="1">
            <a:spLocks/>
          </p:cNvSpPr>
          <p:nvPr/>
        </p:nvSpPr>
        <p:spPr bwMode="gray">
          <a:xfrm>
            <a:off x="9813046" y="5881477"/>
            <a:ext cx="1176666" cy="29342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12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5pPr>
            <a:lvl6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8pPr>
            <a:lvl9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Previously:</a:t>
            </a:r>
            <a:endParaRPr lang="de-DE" dirty="0"/>
          </a:p>
        </p:txBody>
      </p:sp>
      <p:pic>
        <p:nvPicPr>
          <p:cNvPr id="25" name="Picture 24" descr="A person with a bow tie&#10;&#10;Description automatically generated with medium confidence">
            <a:extLst>
              <a:ext uri="{FF2B5EF4-FFF2-40B4-BE49-F238E27FC236}">
                <a16:creationId xmlns:a16="http://schemas.microsoft.com/office/drawing/2014/main" id="{A59309E4-7CFD-8E48-B95F-CBEF335F7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845" y="5108087"/>
            <a:ext cx="812803" cy="77121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8DA3F58-1BEB-A84A-92EA-E6B0629A7905}"/>
              </a:ext>
            </a:extLst>
          </p:cNvPr>
          <p:cNvSpPr txBox="1"/>
          <p:nvPr/>
        </p:nvSpPr>
        <p:spPr>
          <a:xfrm>
            <a:off x="6400109" y="5750110"/>
            <a:ext cx="32870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hlinkClick r:id="rId6"/>
              </a:rPr>
              <a:t>https://github.com/atkuzmanov</a:t>
            </a:r>
            <a:endParaRPr lang="en-GB" sz="1000" dirty="0"/>
          </a:p>
          <a:p>
            <a:r>
              <a:rPr lang="en-GB" sz="1000" dirty="0">
                <a:hlinkClick r:id="rId7"/>
              </a:rPr>
              <a:t>https://www.linkedin.com/in/atkuzmanov/</a:t>
            </a:r>
            <a:endParaRPr lang="en-GB" sz="1000" dirty="0"/>
          </a:p>
          <a:p>
            <a:r>
              <a:rPr lang="en-GB" sz="1000" dirty="0">
                <a:hlinkClick r:id="rId8"/>
              </a:rPr>
              <a:t>https://twitter.com/atkuzmanov</a:t>
            </a:r>
            <a:endParaRPr lang="en-GB" sz="1000" dirty="0"/>
          </a:p>
          <a:p>
            <a:r>
              <a:rPr lang="en-GB" sz="1000" dirty="0">
                <a:hlinkClick r:id="rId9"/>
              </a:rPr>
              <a:t>https://linktr.ee/atkuzmanov</a:t>
            </a:r>
            <a:br>
              <a:rPr lang="en-GB" sz="1000" dirty="0"/>
            </a:br>
            <a:r>
              <a:rPr lang="en-GB" sz="1000" dirty="0">
                <a:hlinkClick r:id="rId10"/>
              </a:rPr>
              <a:t>https://atkuzmanov.wordpress.com/</a:t>
            </a:r>
            <a:endParaRPr lang="en-GB" sz="1000" dirty="0"/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04094D4-A6A7-5D44-9CE5-9964598332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89712" y="5088334"/>
            <a:ext cx="644126" cy="775753"/>
          </a:xfrm>
          <a:prstGeom prst="rect">
            <a:avLst/>
          </a:prstGeom>
        </p:spPr>
      </p:pic>
      <p:pic>
        <p:nvPicPr>
          <p:cNvPr id="28" name="Picture 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D1572435-117F-9245-A568-9F77CF8048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44911" y="6052995"/>
            <a:ext cx="669183" cy="190299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44433460-4A49-2B45-BCEE-A7C6E05EE2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20588" y="5935220"/>
            <a:ext cx="357468" cy="451910"/>
          </a:xfrm>
          <a:prstGeom prst="rect">
            <a:avLst/>
          </a:prstGeom>
        </p:spPr>
      </p:pic>
      <p:pic>
        <p:nvPicPr>
          <p:cNvPr id="30" name="Picture 29" descr="A picture containing logo&#10;&#10;Description automatically generated">
            <a:extLst>
              <a:ext uri="{FF2B5EF4-FFF2-40B4-BE49-F238E27FC236}">
                <a16:creationId xmlns:a16="http://schemas.microsoft.com/office/drawing/2014/main" id="{48020ECB-84E2-1549-AB78-58A80EB1B50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96398" y="6237734"/>
            <a:ext cx="834272" cy="469278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D9F8D259-CE29-1445-88C8-1E3FB791522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79826" y="6020372"/>
            <a:ext cx="619867" cy="619867"/>
          </a:xfrm>
          <a:prstGeom prst="rect">
            <a:avLst/>
          </a:prstGeom>
        </p:spPr>
      </p:pic>
      <p:pic>
        <p:nvPicPr>
          <p:cNvPr id="32" name="Picture 31" descr="Logo, company name&#10;&#10;Description automatically generated">
            <a:extLst>
              <a:ext uri="{FF2B5EF4-FFF2-40B4-BE49-F238E27FC236}">
                <a16:creationId xmlns:a16="http://schemas.microsoft.com/office/drawing/2014/main" id="{A1CA14CA-A968-624C-95EE-0651B36A7D5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33224" y="6013821"/>
            <a:ext cx="621205" cy="621205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5E22A75-5BD7-0148-A95B-DB0FEEC05DB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85826" y="6021759"/>
            <a:ext cx="616032" cy="616032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DA3D82BA-8986-7C49-A184-1250476F6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62713" y="6020372"/>
            <a:ext cx="641304" cy="641304"/>
          </a:xfrm>
          <a:prstGeom prst="rect">
            <a:avLst/>
          </a:prstGeom>
        </p:spPr>
      </p:pic>
      <p:pic>
        <p:nvPicPr>
          <p:cNvPr id="35" name="Graphic 34" descr="Checkbox Crossed with solid fill">
            <a:extLst>
              <a:ext uri="{FF2B5EF4-FFF2-40B4-BE49-F238E27FC236}">
                <a16:creationId xmlns:a16="http://schemas.microsoft.com/office/drawing/2014/main" id="{880BF814-B446-D042-99E1-377B2BF512D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985794" y="6241555"/>
            <a:ext cx="557697" cy="557697"/>
          </a:xfrm>
          <a:prstGeom prst="rect">
            <a:avLst/>
          </a:prstGeom>
        </p:spPr>
      </p:pic>
      <p:pic>
        <p:nvPicPr>
          <p:cNvPr id="36" name="Graphic 35" descr="Checkbox Ticked with solid fill">
            <a:extLst>
              <a:ext uri="{FF2B5EF4-FFF2-40B4-BE49-F238E27FC236}">
                <a16:creationId xmlns:a16="http://schemas.microsoft.com/office/drawing/2014/main" id="{90D59D28-6988-8740-BAD1-C30AA4FB126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994595" y="5903425"/>
            <a:ext cx="527478" cy="527478"/>
          </a:xfrm>
          <a:prstGeom prst="rect">
            <a:avLst/>
          </a:prstGeom>
        </p:spPr>
      </p:pic>
      <p:pic>
        <p:nvPicPr>
          <p:cNvPr id="37" name="Picture 36" descr="Text&#10;&#10;Description automatically generated">
            <a:extLst>
              <a:ext uri="{FF2B5EF4-FFF2-40B4-BE49-F238E27FC236}">
                <a16:creationId xmlns:a16="http://schemas.microsoft.com/office/drawing/2014/main" id="{D7539034-722D-A049-B2E1-13880C92A69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685707" y="110651"/>
            <a:ext cx="3731593" cy="196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64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111</TotalTime>
  <Words>532</Words>
  <Application>Microsoft Macintosh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49</cp:revision>
  <dcterms:created xsi:type="dcterms:W3CDTF">2021-03-26T08:01:03Z</dcterms:created>
  <dcterms:modified xsi:type="dcterms:W3CDTF">2021-03-26T12:45:22Z</dcterms:modified>
</cp:coreProperties>
</file>