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2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4495-872E-E649-924D-449E20070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CC55-F836-6A4C-8F25-AC2185536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9E4F-F13C-E042-9BAB-F7FCF13C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CA1A-2461-9F49-BB2E-153B7E73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F19F-1E68-0D46-8CDB-BE828F0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93304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7B97-E71E-974D-9CDE-858F22E5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B9E5F-EB2B-F143-B118-CBA62508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40CE-AF55-B04E-99B2-5AF3DB79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E43F-1BD8-6841-AD6D-764BDAA6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BEFD-9A7B-BB4A-B527-F21C0191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467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64F08-29E6-524A-8F47-0C2B39FFC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DA430-68F1-E441-94DC-2D3948A27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8C14-FA5F-014B-9EFD-0CD2847F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4E7A-0F97-E140-882A-85B4E8DD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4AA0-BEE3-A640-95F5-6072CFE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489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C9F1-C516-7445-B902-9DC31CB6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C870-2D75-0241-9FBC-2C4E42C8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B043-11FD-D049-A871-2891C719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7F73-01AF-0D44-A3F6-6DE04E2F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6B79-BE58-5F4B-A1F0-5C1759CB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9928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10E8-AB88-E44C-9014-35A8C47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01FE-1F68-A14B-BE9D-73068544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41D3-2BD3-FB44-9D1F-E14B5C49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7179-2B75-3247-9A8F-20ADA6F2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0DBAA-CFCF-C346-BDF7-C3C929C0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8207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3EC4-3177-7644-9F07-8881230A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DF5E-E4CC-2142-8FE0-0E3559568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0D86A-2DED-7348-9530-2D84C944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9A496-F4A9-9545-9611-1D993524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4FE03-B9F6-6C4B-84D2-22D833B9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2621-C9F1-474F-966D-FC169DA5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890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5854-C4C7-5C46-BD51-23126D5F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C7CA-9A5D-A74C-BCE8-952D8228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3561D-E435-9E4B-B2EF-21CA6426A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DD950-20A8-8043-B797-EEAC620B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A3121-CF49-B842-98C6-B19958F5A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FC08B-DC86-6147-9423-6A372D88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1C181-2636-724A-A305-E565BF97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7190-5D2F-0D49-9C41-F0DAC9A7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4619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93D5-D5FA-C140-9821-E572546A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EA635-1CA0-3345-9D46-F92F8EF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9544-96D7-B940-B6BA-A5063D0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70BEA-A7C3-184B-BFF0-4749018F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1118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511B9-13AA-5945-9C3D-4D2578A1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BD3BD-4AA7-9849-BDE2-3D84F003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2E18-FC33-CD45-9A6D-6A3630C3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8322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3DDB-EEEA-E241-B3EE-662C0F69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4D8A-4054-7143-84DA-8B0BFBE9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153E0-5368-7841-B6EA-718685D0B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43448-9D08-7E4B-9DC0-D488942B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4C1F-0211-7A4C-A107-A5775B6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4E38-A43C-0A48-B8A9-B11F0DC9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9135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7922-F3C1-A34F-A360-891296DB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A3BF5-5AE6-6D4E-98EF-DAFD4F8F1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CAAE6-18AD-C049-8010-98A27BE0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EB429-86FF-EA4C-B7C3-4F6840FE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31E1E-0BDA-C142-95FD-5AAC1400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7AB3-2B30-E94B-8689-8DC07A78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404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2E3A7-229D-2346-9390-74261171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F0E9C-A306-AF4F-8B37-8C1EDC84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DDB7-263F-5049-A87E-65519AE55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C491-71E0-8844-83C0-7E7E3BB6E6A1}" type="datetimeFigureOut">
              <a:rPr lang="en-BG" smtClean="0"/>
              <a:t>21.06.21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7A53-28A4-2840-886A-919B55696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86A0-26C3-9043-B90D-2AFC44BA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4499-73FA-3546-A230-95E3F814E293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6642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atkuzmanov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image" Target="../media/image2.emf"/><Relationship Id="rId21" Type="http://schemas.openxmlformats.org/officeDocument/2006/relationships/image" Target="../media/image15.png"/><Relationship Id="rId7" Type="http://schemas.openxmlformats.org/officeDocument/2006/relationships/hyperlink" Target="https://www.linkedin.com/in/atkuzmanov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svg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tkuzmanov" TargetMode="External"/><Relationship Id="rId11" Type="http://schemas.openxmlformats.org/officeDocument/2006/relationships/image" Target="../media/image5.jp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7.jpeg"/><Relationship Id="rId10" Type="http://schemas.openxmlformats.org/officeDocument/2006/relationships/hyperlink" Target="https://atkuzmanov.wordpress.com/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hyperlink" Target="https://linktr.ee/atkuzmanov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 descr="bg_rauschen_DINA3.jpg">
            <a:extLst>
              <a:ext uri="{FF2B5EF4-FFF2-40B4-BE49-F238E27FC236}">
                <a16:creationId xmlns:a16="http://schemas.microsoft.com/office/drawing/2014/main" id="{DA53477E-9620-3E4E-A743-AD742AA36F7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44032" y="141033"/>
            <a:ext cx="11906756" cy="6577523"/>
          </a:xfrm>
          <a:prstGeom prst="rect">
            <a:avLst/>
          </a:prstGeom>
        </p:spPr>
      </p:pic>
      <p:sp>
        <p:nvSpPr>
          <p:cNvPr id="5" name="Rechteck 18">
            <a:extLst>
              <a:ext uri="{FF2B5EF4-FFF2-40B4-BE49-F238E27FC236}">
                <a16:creationId xmlns:a16="http://schemas.microsoft.com/office/drawing/2014/main" id="{89E5DADE-ED41-1549-9CC0-1088DAAB904B}"/>
              </a:ext>
            </a:extLst>
          </p:cNvPr>
          <p:cNvSpPr/>
          <p:nvPr/>
        </p:nvSpPr>
        <p:spPr bwMode="gray">
          <a:xfrm>
            <a:off x="820738" y="2942627"/>
            <a:ext cx="11231847" cy="3029023"/>
          </a:xfrm>
          <a:prstGeom prst="rect">
            <a:avLst/>
          </a:prstGeom>
          <a:gradFill flip="none" rotWithShape="1">
            <a:gsLst>
              <a:gs pos="100000">
                <a:srgbClr val="A162A7"/>
              </a:gs>
              <a:gs pos="30000">
                <a:srgbClr val="791F82"/>
              </a:gs>
            </a:gsLst>
            <a:lin ang="14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 19">
            <a:extLst>
              <a:ext uri="{FF2B5EF4-FFF2-40B4-BE49-F238E27FC236}">
                <a16:creationId xmlns:a16="http://schemas.microsoft.com/office/drawing/2014/main" id="{0AB78824-0EA3-174C-876D-143D55C06C2A}"/>
              </a:ext>
            </a:extLst>
          </p:cNvPr>
          <p:cNvSpPr/>
          <p:nvPr/>
        </p:nvSpPr>
        <p:spPr bwMode="gray">
          <a:xfrm>
            <a:off x="818526" y="137929"/>
            <a:ext cx="1944682" cy="194468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spcCol="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Gerade Verbindung 19">
            <a:extLst>
              <a:ext uri="{FF2B5EF4-FFF2-40B4-BE49-F238E27FC236}">
                <a16:creationId xmlns:a16="http://schemas.microsoft.com/office/drawing/2014/main" id="{B0EFDD9C-FBE2-7E4E-8987-879E1D6D199B}"/>
              </a:ext>
            </a:extLst>
          </p:cNvPr>
          <p:cNvCxnSpPr/>
          <p:nvPr/>
        </p:nvCxnSpPr>
        <p:spPr bwMode="gray">
          <a:xfrm flipV="1">
            <a:off x="818356" y="-84178"/>
            <a:ext cx="0" cy="72000"/>
          </a:xfrm>
          <a:prstGeom prst="line">
            <a:avLst/>
          </a:prstGeom>
          <a:ln w="127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13">
            <a:extLst>
              <a:ext uri="{FF2B5EF4-FFF2-40B4-BE49-F238E27FC236}">
                <a16:creationId xmlns:a16="http://schemas.microsoft.com/office/drawing/2014/main" id="{153C2211-BEF1-0C41-8876-CD5DA05206D6}"/>
              </a:ext>
            </a:extLst>
          </p:cNvPr>
          <p:cNvSpPr/>
          <p:nvPr/>
        </p:nvSpPr>
        <p:spPr bwMode="gray">
          <a:xfrm>
            <a:off x="684412" y="-219844"/>
            <a:ext cx="272652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600" dirty="0">
                <a:solidFill>
                  <a:schemeClr val="accent1"/>
                </a:solidFill>
              </a:rPr>
              <a:t>14,65</a:t>
            </a:r>
          </a:p>
        </p:txBody>
      </p:sp>
      <p:cxnSp>
        <p:nvCxnSpPr>
          <p:cNvPr id="9" name="Gerade Verbindung 19">
            <a:extLst>
              <a:ext uri="{FF2B5EF4-FFF2-40B4-BE49-F238E27FC236}">
                <a16:creationId xmlns:a16="http://schemas.microsoft.com/office/drawing/2014/main" id="{46E43FAC-8CA1-7843-9BE6-02A2782F7E85}"/>
              </a:ext>
            </a:extLst>
          </p:cNvPr>
          <p:cNvCxnSpPr/>
          <p:nvPr/>
        </p:nvCxnSpPr>
        <p:spPr bwMode="gray">
          <a:xfrm flipV="1">
            <a:off x="11367293" y="-84178"/>
            <a:ext cx="0" cy="72000"/>
          </a:xfrm>
          <a:prstGeom prst="line">
            <a:avLst/>
          </a:prstGeom>
          <a:ln w="127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15">
            <a:extLst>
              <a:ext uri="{FF2B5EF4-FFF2-40B4-BE49-F238E27FC236}">
                <a16:creationId xmlns:a16="http://schemas.microsoft.com/office/drawing/2014/main" id="{195EC463-1806-9B4F-841D-9B588DACC485}"/>
              </a:ext>
            </a:extLst>
          </p:cNvPr>
          <p:cNvSpPr/>
          <p:nvPr/>
        </p:nvSpPr>
        <p:spPr bwMode="gray">
          <a:xfrm>
            <a:off x="11233349" y="-219844"/>
            <a:ext cx="272652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de-DE" sz="600" dirty="0">
                <a:solidFill>
                  <a:schemeClr val="accent1"/>
                </a:solidFill>
              </a:rPr>
              <a:t>14,65</a:t>
            </a:r>
          </a:p>
        </p:txBody>
      </p:sp>
      <p:cxnSp>
        <p:nvCxnSpPr>
          <p:cNvPr id="11" name="Gerade Verbindung 19">
            <a:extLst>
              <a:ext uri="{FF2B5EF4-FFF2-40B4-BE49-F238E27FC236}">
                <a16:creationId xmlns:a16="http://schemas.microsoft.com/office/drawing/2014/main" id="{D981BC33-B8FD-E846-ADEA-7A80867FB00A}"/>
              </a:ext>
            </a:extLst>
          </p:cNvPr>
          <p:cNvCxnSpPr/>
          <p:nvPr/>
        </p:nvCxnSpPr>
        <p:spPr bwMode="gray">
          <a:xfrm rot="5400000" flipV="1">
            <a:off x="12236452" y="1680882"/>
            <a:ext cx="0" cy="72000"/>
          </a:xfrm>
          <a:prstGeom prst="line">
            <a:avLst/>
          </a:prstGeom>
          <a:ln w="127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21">
            <a:extLst>
              <a:ext uri="{FF2B5EF4-FFF2-40B4-BE49-F238E27FC236}">
                <a16:creationId xmlns:a16="http://schemas.microsoft.com/office/drawing/2014/main" id="{5DC60C33-7885-DB4F-A55E-9DCF03603CE0}"/>
              </a:ext>
            </a:extLst>
          </p:cNvPr>
          <p:cNvSpPr/>
          <p:nvPr/>
        </p:nvSpPr>
        <p:spPr bwMode="gray">
          <a:xfrm>
            <a:off x="12323964" y="1662882"/>
            <a:ext cx="272652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de-DE" sz="600" dirty="0">
                <a:solidFill>
                  <a:schemeClr val="accent1"/>
                </a:solidFill>
              </a:rPr>
              <a:t>4,75</a:t>
            </a:r>
          </a:p>
        </p:txBody>
      </p:sp>
      <p:cxnSp>
        <p:nvCxnSpPr>
          <p:cNvPr id="13" name="Gerade Verbindung 19">
            <a:extLst>
              <a:ext uri="{FF2B5EF4-FFF2-40B4-BE49-F238E27FC236}">
                <a16:creationId xmlns:a16="http://schemas.microsoft.com/office/drawing/2014/main" id="{D26368C0-7CE5-7041-8E6F-21916865D5DA}"/>
              </a:ext>
            </a:extLst>
          </p:cNvPr>
          <p:cNvCxnSpPr/>
          <p:nvPr/>
        </p:nvCxnSpPr>
        <p:spPr bwMode="gray">
          <a:xfrm rot="5400000" flipV="1">
            <a:off x="12236452" y="6210019"/>
            <a:ext cx="0" cy="72000"/>
          </a:xfrm>
          <a:prstGeom prst="line">
            <a:avLst/>
          </a:prstGeom>
          <a:ln w="12700">
            <a:solidFill>
              <a:schemeClr val="accent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23">
            <a:extLst>
              <a:ext uri="{FF2B5EF4-FFF2-40B4-BE49-F238E27FC236}">
                <a16:creationId xmlns:a16="http://schemas.microsoft.com/office/drawing/2014/main" id="{EAF87133-14D1-3149-84EB-CFC81D6B5CBE}"/>
              </a:ext>
            </a:extLst>
          </p:cNvPr>
          <p:cNvSpPr/>
          <p:nvPr/>
        </p:nvSpPr>
        <p:spPr bwMode="gray">
          <a:xfrm>
            <a:off x="12323964" y="6192019"/>
            <a:ext cx="272652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de-DE" sz="600" dirty="0">
                <a:solidFill>
                  <a:schemeClr val="accent1"/>
                </a:solidFill>
              </a:rPr>
              <a:t>7,83</a:t>
            </a:r>
          </a:p>
        </p:txBody>
      </p:sp>
      <p:sp>
        <p:nvSpPr>
          <p:cNvPr id="15" name="Rechteck 34">
            <a:extLst>
              <a:ext uri="{FF2B5EF4-FFF2-40B4-BE49-F238E27FC236}">
                <a16:creationId xmlns:a16="http://schemas.microsoft.com/office/drawing/2014/main" id="{B1DDFF01-540A-9047-9E05-1F422300C7E5}"/>
              </a:ext>
            </a:extLst>
          </p:cNvPr>
          <p:cNvSpPr/>
          <p:nvPr/>
        </p:nvSpPr>
        <p:spPr bwMode="gray">
          <a:xfrm>
            <a:off x="5925406" y="324499"/>
            <a:ext cx="5720279" cy="4744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41">
            <a:extLst>
              <a:ext uri="{FF2B5EF4-FFF2-40B4-BE49-F238E27FC236}">
                <a16:creationId xmlns:a16="http://schemas.microsoft.com/office/drawing/2014/main" id="{A37A0912-C5C9-9048-B680-66BF511DBBC3}"/>
              </a:ext>
            </a:extLst>
          </p:cNvPr>
          <p:cNvSpPr txBox="1">
            <a:spLocks/>
          </p:cNvSpPr>
          <p:nvPr/>
        </p:nvSpPr>
        <p:spPr bwMode="gray">
          <a:xfrm>
            <a:off x="6033260" y="1171820"/>
            <a:ext cx="4766938" cy="3818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l" defTabSz="457200" rtl="0" eaLnBrk="1" latinLnBrk="0" hangingPunct="1">
              <a:lnSpc>
                <a:spcPct val="100000"/>
              </a:lnSpc>
              <a:buFontTx/>
              <a:buNone/>
              <a:defRPr sz="1200" b="1" i="1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/>
              <a:t>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current</a:t>
            </a:r>
            <a:r>
              <a:rPr lang="de-DE" sz="1100" dirty="0"/>
              <a:t> </a:t>
            </a:r>
            <a:r>
              <a:rPr lang="de-DE" sz="1100" dirty="0" err="1"/>
              <a:t>situation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increased</a:t>
            </a:r>
            <a:r>
              <a:rPr lang="de-DE" sz="1100" dirty="0"/>
              <a:t> remote </a:t>
            </a:r>
            <a:r>
              <a:rPr lang="de-DE" sz="1100" dirty="0" err="1"/>
              <a:t>working</a:t>
            </a:r>
            <a:r>
              <a:rPr lang="de-DE" sz="1100" dirty="0"/>
              <a:t>, </a:t>
            </a:r>
            <a:r>
              <a:rPr lang="de-DE" sz="1100" dirty="0" err="1"/>
              <a:t>having</a:t>
            </a:r>
            <a:r>
              <a:rPr lang="de-DE" sz="1100" dirty="0"/>
              <a:t> a </a:t>
            </a:r>
            <a:r>
              <a:rPr lang="de-DE" sz="1100" dirty="0" err="1"/>
              <a:t>common</a:t>
            </a:r>
            <a:r>
              <a:rPr lang="de-DE" sz="1100" dirty="0"/>
              <a:t>, </a:t>
            </a:r>
            <a:r>
              <a:rPr lang="de-DE" sz="1100" dirty="0" err="1"/>
              <a:t>easier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understand</a:t>
            </a:r>
            <a:r>
              <a:rPr lang="de-DE" sz="1100" dirty="0"/>
              <a:t> medium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communication</a:t>
            </a:r>
            <a:r>
              <a:rPr lang="de-DE" sz="1100" dirty="0"/>
              <a:t> such </a:t>
            </a:r>
            <a:r>
              <a:rPr lang="de-DE" sz="1100" dirty="0" err="1"/>
              <a:t>as</a:t>
            </a:r>
            <a:r>
              <a:rPr lang="de-DE" sz="1100" dirty="0"/>
              <a:t> an </a:t>
            </a:r>
            <a:r>
              <a:rPr lang="de-DE" sz="1100" dirty="0" err="1"/>
              <a:t>OpenAPI</a:t>
            </a:r>
            <a:r>
              <a:rPr lang="de-DE" sz="1100" dirty="0"/>
              <a:t> </a:t>
            </a:r>
            <a:r>
              <a:rPr lang="de-DE" sz="1100" dirty="0" err="1"/>
              <a:t>spec</a:t>
            </a:r>
            <a:r>
              <a:rPr lang="de-DE" sz="1100" dirty="0"/>
              <a:t> </a:t>
            </a:r>
            <a:r>
              <a:rPr lang="de-DE" sz="1100" dirty="0" err="1"/>
              <a:t>document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indispensable.</a:t>
            </a:r>
          </a:p>
          <a:p>
            <a:endParaRPr lang="de-DE" sz="1100" dirty="0"/>
          </a:p>
          <a:p>
            <a:r>
              <a:rPr lang="de-DE" sz="1100" dirty="0"/>
              <a:t>Things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exciting</a:t>
            </a:r>
            <a:r>
              <a:rPr lang="de-DE" sz="1100" dirty="0"/>
              <a:t> </a:t>
            </a:r>
            <a:r>
              <a:rPr lang="de-DE" sz="1100" dirty="0" err="1"/>
              <a:t>when</a:t>
            </a:r>
            <a:r>
              <a:rPr lang="de-DE" sz="1100" dirty="0"/>
              <a:t> </a:t>
            </a:r>
            <a:r>
              <a:rPr lang="de-DE" sz="1100" dirty="0" err="1"/>
              <a:t>this</a:t>
            </a:r>
            <a:r>
              <a:rPr lang="de-DE" sz="1100" dirty="0"/>
              <a:t> so-</a:t>
            </a:r>
            <a:r>
              <a:rPr lang="de-DE" sz="1100" dirty="0" err="1"/>
              <a:t>called</a:t>
            </a:r>
            <a:r>
              <a:rPr lang="de-DE" sz="1100" dirty="0"/>
              <a:t> </a:t>
            </a:r>
            <a:r>
              <a:rPr lang="de-DE" sz="1100" dirty="0" err="1"/>
              <a:t>document</a:t>
            </a:r>
            <a:r>
              <a:rPr lang="de-DE" sz="1100" dirty="0"/>
              <a:t>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serve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a </a:t>
            </a:r>
            <a:r>
              <a:rPr lang="de-DE" sz="1100" dirty="0" err="1"/>
              <a:t>contract</a:t>
            </a:r>
            <a:r>
              <a:rPr lang="de-DE" sz="1100" dirty="0"/>
              <a:t>, </a:t>
            </a:r>
            <a:r>
              <a:rPr lang="de-DE" sz="1100" dirty="0" err="1"/>
              <a:t>generate</a:t>
            </a:r>
            <a:r>
              <a:rPr lang="de-DE" sz="1100" dirty="0"/>
              <a:t> </a:t>
            </a:r>
            <a:r>
              <a:rPr lang="de-DE" sz="1100" dirty="0" err="1"/>
              <a:t>clients</a:t>
            </a:r>
            <a:r>
              <a:rPr lang="de-DE" sz="1100" dirty="0"/>
              <a:t>, </a:t>
            </a:r>
            <a:r>
              <a:rPr lang="de-DE" sz="1100" dirty="0" err="1"/>
              <a:t>servers</a:t>
            </a:r>
            <a:r>
              <a:rPr lang="de-DE" sz="1100" dirty="0"/>
              <a:t>, </a:t>
            </a:r>
            <a:r>
              <a:rPr lang="de-DE" sz="1100" dirty="0" err="1"/>
              <a:t>documentation</a:t>
            </a:r>
            <a:r>
              <a:rPr lang="de-DE" sz="1100" dirty="0"/>
              <a:t>, </a:t>
            </a:r>
            <a:r>
              <a:rPr lang="de-DE" sz="1100" dirty="0" err="1"/>
              <a:t>help</a:t>
            </a:r>
            <a:r>
              <a:rPr lang="de-DE" sz="1100" dirty="0"/>
              <a:t> </a:t>
            </a:r>
            <a:r>
              <a:rPr lang="de-DE" sz="1100" dirty="0" err="1"/>
              <a:t>you</a:t>
            </a:r>
            <a:r>
              <a:rPr lang="de-DE" sz="1100" dirty="0"/>
              <a:t> </a:t>
            </a:r>
            <a:r>
              <a:rPr lang="de-DE" sz="1100" dirty="0" err="1"/>
              <a:t>build</a:t>
            </a:r>
            <a:r>
              <a:rPr lang="de-DE" sz="1100" dirty="0"/>
              <a:t> APIs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validate</a:t>
            </a:r>
            <a:r>
              <a:rPr lang="de-DE" sz="1100" dirty="0"/>
              <a:t> </a:t>
            </a:r>
            <a:r>
              <a:rPr lang="de-DE" sz="1100" dirty="0" err="1"/>
              <a:t>them</a:t>
            </a:r>
            <a:r>
              <a:rPr lang="de-DE" sz="1100" dirty="0"/>
              <a:t>!</a:t>
            </a:r>
          </a:p>
          <a:p>
            <a:endParaRPr lang="de-DE" sz="1100" dirty="0"/>
          </a:p>
          <a:p>
            <a:r>
              <a:rPr lang="de-DE" sz="1100" dirty="0" err="1"/>
              <a:t>When</a:t>
            </a:r>
            <a:r>
              <a:rPr lang="de-DE" sz="1100" dirty="0"/>
              <a:t>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OpenAPI</a:t>
            </a:r>
            <a:r>
              <a:rPr lang="de-DE" sz="1100" dirty="0"/>
              <a:t> </a:t>
            </a:r>
            <a:r>
              <a:rPr lang="de-DE" sz="1100" dirty="0" err="1"/>
              <a:t>document</a:t>
            </a:r>
            <a:r>
              <a:rPr lang="de-DE" sz="1100" dirty="0"/>
              <a:t> </a:t>
            </a:r>
            <a:r>
              <a:rPr lang="de-DE" sz="1100" dirty="0" err="1"/>
              <a:t>can</a:t>
            </a:r>
            <a:r>
              <a:rPr lang="de-DE" sz="1100" dirty="0"/>
              <a:t> also:</a:t>
            </a:r>
          </a:p>
          <a:p>
            <a:endParaRPr lang="de-DE" sz="1100" dirty="0"/>
          </a:p>
          <a:p>
            <a:r>
              <a:rPr lang="de-DE" sz="1100" dirty="0"/>
              <a:t>- </a:t>
            </a:r>
            <a:r>
              <a:rPr lang="de-DE" sz="1100" dirty="0" err="1"/>
              <a:t>Put</a:t>
            </a:r>
            <a:r>
              <a:rPr lang="de-DE" sz="1100" dirty="0"/>
              <a:t> </a:t>
            </a:r>
            <a:r>
              <a:rPr lang="de-DE" sz="1100" dirty="0" err="1"/>
              <a:t>your</a:t>
            </a:r>
            <a:r>
              <a:rPr lang="de-DE" sz="1100" dirty="0"/>
              <a:t> </a:t>
            </a:r>
            <a:r>
              <a:rPr lang="de-DE" sz="1100" dirty="0" err="1"/>
              <a:t>developers</a:t>
            </a:r>
            <a:r>
              <a:rPr lang="de-DE" sz="1100" dirty="0"/>
              <a:t>, </a:t>
            </a:r>
            <a:r>
              <a:rPr lang="de-DE" sz="1100" dirty="0" err="1"/>
              <a:t>clients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client's</a:t>
            </a:r>
            <a:r>
              <a:rPr lang="de-DE" sz="1100" dirty="0"/>
              <a:t> </a:t>
            </a:r>
            <a:r>
              <a:rPr lang="de-DE" sz="1100" dirty="0" err="1"/>
              <a:t>developers</a:t>
            </a:r>
            <a:r>
              <a:rPr lang="de-DE" sz="1100" dirty="0"/>
              <a:t> </a:t>
            </a:r>
            <a:r>
              <a:rPr lang="de-DE" sz="1100" dirty="0" err="1"/>
              <a:t>first</a:t>
            </a:r>
            <a:r>
              <a:rPr lang="de-DE" sz="1100" dirty="0"/>
              <a:t>!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Automatic</a:t>
            </a:r>
            <a:r>
              <a:rPr lang="de-DE" sz="1100" dirty="0"/>
              <a:t>, Fail-fast, API </a:t>
            </a:r>
            <a:r>
              <a:rPr lang="de-DE" sz="1100" dirty="0" err="1"/>
              <a:t>Contract</a:t>
            </a:r>
            <a:r>
              <a:rPr lang="de-DE" sz="1100" dirty="0"/>
              <a:t> Validation!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Be</a:t>
            </a:r>
            <a:r>
              <a:rPr lang="de-DE" sz="1100" dirty="0"/>
              <a:t> Cross-</a:t>
            </a:r>
            <a:r>
              <a:rPr lang="de-DE" sz="1100" dirty="0" err="1"/>
              <a:t>Platform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Language </a:t>
            </a:r>
            <a:r>
              <a:rPr lang="de-DE" sz="1100" dirty="0" err="1"/>
              <a:t>Agnostic</a:t>
            </a:r>
            <a:r>
              <a:rPr lang="de-DE" sz="1100" dirty="0"/>
              <a:t>!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Generate</a:t>
            </a:r>
            <a:r>
              <a:rPr lang="de-DE" sz="1100" dirty="0"/>
              <a:t> </a:t>
            </a:r>
            <a:r>
              <a:rPr lang="de-DE" sz="1100" dirty="0" err="1"/>
              <a:t>clients</a:t>
            </a:r>
            <a:r>
              <a:rPr lang="de-DE" sz="1100" dirty="0"/>
              <a:t>, </a:t>
            </a:r>
            <a:r>
              <a:rPr lang="de-DE" sz="1100" dirty="0" err="1"/>
              <a:t>servers</a:t>
            </a:r>
            <a:r>
              <a:rPr lang="de-DE" sz="1100" dirty="0"/>
              <a:t>,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documentation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OpenAPI</a:t>
            </a:r>
            <a:r>
              <a:rPr lang="de-DE" sz="1100" dirty="0"/>
              <a:t> </a:t>
            </a:r>
            <a:r>
              <a:rPr lang="de-DE" sz="1100" dirty="0" err="1"/>
              <a:t>specs</a:t>
            </a:r>
            <a:r>
              <a:rPr lang="de-DE" sz="1100" dirty="0"/>
              <a:t> in a </a:t>
            </a:r>
            <a:r>
              <a:rPr lang="de-DE" sz="1100" dirty="0" err="1"/>
              <a:t>plethora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languages</a:t>
            </a:r>
            <a:r>
              <a:rPr lang="de-DE" sz="1100" dirty="0"/>
              <a:t>!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Simplify</a:t>
            </a:r>
            <a:r>
              <a:rPr lang="de-DE" sz="1100" dirty="0"/>
              <a:t> </a:t>
            </a:r>
            <a:r>
              <a:rPr lang="de-DE" sz="1100" dirty="0" err="1"/>
              <a:t>communication</a:t>
            </a:r>
            <a:r>
              <a:rPr lang="de-DE" sz="1100" dirty="0"/>
              <a:t> </a:t>
            </a:r>
            <a:r>
              <a:rPr lang="de-DE" sz="1100" dirty="0" err="1"/>
              <a:t>by</a:t>
            </a:r>
            <a:r>
              <a:rPr lang="de-DE" sz="1100" dirty="0"/>
              <a:t> </a:t>
            </a:r>
            <a:r>
              <a:rPr lang="de-DE" sz="1100" dirty="0" err="1"/>
              <a:t>means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 </a:t>
            </a:r>
            <a:r>
              <a:rPr lang="de-DE" sz="1100" dirty="0" err="1"/>
              <a:t>common</a:t>
            </a:r>
            <a:r>
              <a:rPr lang="de-DE" sz="1100" dirty="0"/>
              <a:t> </a:t>
            </a:r>
            <a:r>
              <a:rPr lang="de-DE" sz="1100" dirty="0" err="1"/>
              <a:t>document</a:t>
            </a:r>
            <a:r>
              <a:rPr lang="de-DE" sz="1100" dirty="0"/>
              <a:t> in YAML </a:t>
            </a:r>
            <a:r>
              <a:rPr lang="de-DE" sz="1100" dirty="0" err="1"/>
              <a:t>or</a:t>
            </a:r>
            <a:r>
              <a:rPr lang="de-DE" sz="1100" dirty="0"/>
              <a:t> JSON!</a:t>
            </a:r>
          </a:p>
          <a:p>
            <a:r>
              <a:rPr lang="de-DE" sz="1100" dirty="0"/>
              <a:t>- Speed </a:t>
            </a:r>
            <a:r>
              <a:rPr lang="de-DE" sz="1100" dirty="0" err="1"/>
              <a:t>up</a:t>
            </a:r>
            <a:r>
              <a:rPr lang="de-DE" sz="1100" dirty="0"/>
              <a:t> </a:t>
            </a:r>
            <a:r>
              <a:rPr lang="de-DE" sz="1100" dirty="0" err="1"/>
              <a:t>development</a:t>
            </a:r>
            <a:r>
              <a:rPr lang="de-DE" sz="1100" dirty="0"/>
              <a:t>, </a:t>
            </a:r>
            <a:r>
              <a:rPr lang="de-DE" sz="1100" dirty="0" err="1"/>
              <a:t>prototyping</a:t>
            </a:r>
            <a:r>
              <a:rPr lang="de-DE" sz="1100" dirty="0"/>
              <a:t>, R&amp;D, etc.!</a:t>
            </a:r>
          </a:p>
          <a:p>
            <a:r>
              <a:rPr lang="de-DE" sz="1100" dirty="0"/>
              <a:t>- </a:t>
            </a:r>
            <a:r>
              <a:rPr lang="de-DE" sz="1100" dirty="0" err="1"/>
              <a:t>Reduce</a:t>
            </a:r>
            <a:r>
              <a:rPr lang="de-DE" sz="1100" dirty="0"/>
              <a:t> </a:t>
            </a:r>
            <a:r>
              <a:rPr lang="de-DE" sz="1100" dirty="0" err="1"/>
              <a:t>costs</a:t>
            </a:r>
            <a:r>
              <a:rPr lang="de-DE" sz="1100" dirty="0"/>
              <a:t>!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contract</a:t>
            </a:r>
            <a:r>
              <a:rPr lang="de-DE" sz="1100" dirty="0"/>
              <a:t> </a:t>
            </a:r>
            <a:r>
              <a:rPr lang="de-DE" sz="1100" dirty="0" err="1"/>
              <a:t>tests</a:t>
            </a:r>
            <a:r>
              <a:rPr lang="de-DE" sz="1100" dirty="0"/>
              <a:t> in </a:t>
            </a:r>
            <a:r>
              <a:rPr lang="de-DE" sz="1100" dirty="0" err="1"/>
              <a:t>conjunction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(</a:t>
            </a:r>
            <a:r>
              <a:rPr lang="de-DE" sz="1100" dirty="0" err="1"/>
              <a:t>or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a </a:t>
            </a:r>
            <a:r>
              <a:rPr lang="de-DE" sz="1100" dirty="0" err="1"/>
              <a:t>replacement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) traditional end-</a:t>
            </a:r>
            <a:r>
              <a:rPr lang="de-DE" sz="1100" dirty="0" err="1"/>
              <a:t>to</a:t>
            </a:r>
            <a:r>
              <a:rPr lang="de-DE" sz="1100" dirty="0"/>
              <a:t>-end </a:t>
            </a:r>
            <a:r>
              <a:rPr lang="de-DE" sz="1100" dirty="0" err="1"/>
              <a:t>integration</a:t>
            </a:r>
            <a:r>
              <a:rPr lang="de-DE" sz="1100" dirty="0"/>
              <a:t> </a:t>
            </a:r>
            <a:r>
              <a:rPr lang="de-DE" sz="1100" dirty="0" err="1"/>
              <a:t>tests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cheaper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long</a:t>
            </a:r>
            <a:r>
              <a:rPr lang="de-DE" sz="1100" dirty="0"/>
              <a:t> </a:t>
            </a:r>
            <a:r>
              <a:rPr lang="de-DE" sz="1100" dirty="0" err="1"/>
              <a:t>run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/>
              <a:t>... </a:t>
            </a:r>
            <a:r>
              <a:rPr lang="de-DE" sz="1100" dirty="0" err="1"/>
              <a:t>things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even</a:t>
            </a:r>
            <a:r>
              <a:rPr lang="de-DE" sz="1100" dirty="0"/>
              <a:t> </a:t>
            </a:r>
            <a:r>
              <a:rPr lang="de-DE" sz="1100" dirty="0" err="1"/>
              <a:t>more</a:t>
            </a:r>
            <a:r>
              <a:rPr lang="de-DE" sz="1100" dirty="0"/>
              <a:t> </a:t>
            </a:r>
            <a:r>
              <a:rPr lang="de-DE" sz="1100" dirty="0" err="1"/>
              <a:t>interesting</a:t>
            </a:r>
            <a:r>
              <a:rPr lang="de-DE" sz="1100" dirty="0"/>
              <a:t>... </a:t>
            </a:r>
            <a:r>
              <a:rPr lang="de-DE" sz="1100" dirty="0" err="1"/>
              <a:t>Come</a:t>
            </a:r>
            <a:r>
              <a:rPr lang="de-DE" sz="1100" dirty="0"/>
              <a:t> at </a:t>
            </a:r>
            <a:r>
              <a:rPr lang="de-DE" sz="1100" dirty="0" err="1"/>
              <a:t>our</a:t>
            </a:r>
            <a:r>
              <a:rPr lang="de-DE" sz="1100" dirty="0"/>
              <a:t> </a:t>
            </a:r>
            <a:r>
              <a:rPr lang="de-DE" sz="1100" dirty="0" err="1"/>
              <a:t>talk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find out </a:t>
            </a:r>
            <a:r>
              <a:rPr lang="de-DE" sz="1100" dirty="0" err="1"/>
              <a:t>more</a:t>
            </a:r>
            <a:r>
              <a:rPr lang="de-DE" sz="1100" dirty="0"/>
              <a:t>!</a:t>
            </a:r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533A2D29-BEDB-D143-99CD-84A8C7D59D01}"/>
              </a:ext>
            </a:extLst>
          </p:cNvPr>
          <p:cNvSpPr txBox="1"/>
          <p:nvPr/>
        </p:nvSpPr>
        <p:spPr>
          <a:xfrm>
            <a:off x="6024098" y="511099"/>
            <a:ext cx="5601781" cy="61427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108850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a.k.a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API-first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Contract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-first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Agnostic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Fail-fast, API </a:t>
            </a:r>
            <a:r>
              <a:rPr kumimoji="0" lang="de-DE" sz="1600" b="1" i="0" u="none" strike="noStrike" kern="1200" cap="all" spc="0" normalizeH="0" baseline="0" noProof="0" dirty="0" err="1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Contract</a:t>
            </a:r>
            <a:r>
              <a:rPr kumimoji="0" lang="de-DE" sz="1600" b="1" i="0" u="none" strike="noStrike" kern="1200" cap="all" spc="0" normalizeH="0" baseline="0" noProof="0" dirty="0">
                <a:ln>
                  <a:noFill/>
                </a:ln>
                <a:solidFill>
                  <a:srgbClr val="7026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Validation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922D3280-E6E0-674B-A4DD-0D7A0B6C040D}"/>
              </a:ext>
            </a:extLst>
          </p:cNvPr>
          <p:cNvSpPr txBox="1">
            <a:spLocks/>
          </p:cNvSpPr>
          <p:nvPr/>
        </p:nvSpPr>
        <p:spPr bwMode="gray">
          <a:xfrm>
            <a:off x="953612" y="2995940"/>
            <a:ext cx="5321649" cy="2868147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5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800" b="1" i="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88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88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88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API-first! </a:t>
            </a:r>
          </a:p>
          <a:p>
            <a:r>
              <a:rPr lang="de-DE" dirty="0" err="1"/>
              <a:t>Contract</a:t>
            </a:r>
            <a:r>
              <a:rPr lang="de-DE" dirty="0"/>
              <a:t>-first! </a:t>
            </a:r>
          </a:p>
          <a:p>
            <a:r>
              <a:rPr lang="de-DE" dirty="0" err="1"/>
              <a:t>Make</a:t>
            </a:r>
            <a:r>
              <a:rPr lang="de-DE" dirty="0"/>
              <a:t> API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great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!</a:t>
            </a:r>
          </a:p>
        </p:txBody>
      </p:sp>
      <p:pic>
        <p:nvPicPr>
          <p:cNvPr id="19" name="Grafik 25">
            <a:extLst>
              <a:ext uri="{FF2B5EF4-FFF2-40B4-BE49-F238E27FC236}">
                <a16:creationId xmlns:a16="http://schemas.microsoft.com/office/drawing/2014/main" id="{D5792338-6627-6247-9879-FD1ECF9D2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30" y="1195138"/>
            <a:ext cx="1946478" cy="714052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DE835BB6-D364-6047-9E16-EEDE242D7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3" y="61125"/>
            <a:ext cx="1651042" cy="2021485"/>
          </a:xfrm>
          <a:prstGeom prst="rect">
            <a:avLst/>
          </a:prstGeom>
        </p:spPr>
      </p:pic>
      <p:sp>
        <p:nvSpPr>
          <p:cNvPr id="21" name="Rechteck 34">
            <a:extLst>
              <a:ext uri="{FF2B5EF4-FFF2-40B4-BE49-F238E27FC236}">
                <a16:creationId xmlns:a16="http://schemas.microsoft.com/office/drawing/2014/main" id="{3B1A077B-AA54-9F4B-A96B-AA299F71B39C}"/>
              </a:ext>
            </a:extLst>
          </p:cNvPr>
          <p:cNvSpPr/>
          <p:nvPr/>
        </p:nvSpPr>
        <p:spPr bwMode="gray">
          <a:xfrm>
            <a:off x="5923608" y="5020437"/>
            <a:ext cx="5720279" cy="153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platzhalter 41">
            <a:extLst>
              <a:ext uri="{FF2B5EF4-FFF2-40B4-BE49-F238E27FC236}">
                <a16:creationId xmlns:a16="http://schemas.microsoft.com/office/drawing/2014/main" id="{B075BF17-DC05-484A-84BC-75EB235210B0}"/>
              </a:ext>
            </a:extLst>
          </p:cNvPr>
          <p:cNvSpPr txBox="1">
            <a:spLocks/>
          </p:cNvSpPr>
          <p:nvPr/>
        </p:nvSpPr>
        <p:spPr bwMode="gray">
          <a:xfrm>
            <a:off x="6031462" y="4984353"/>
            <a:ext cx="1625907" cy="340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indent="0" algn="ctr" defTabSz="457200" rtl="0" eaLnBrk="1" latinLnBrk="0" hangingPunct="1">
              <a:lnSpc>
                <a:spcPct val="100000"/>
              </a:lnSpc>
              <a:buFontTx/>
              <a:buNone/>
              <a:defRPr sz="12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buFontTx/>
              <a:buNone/>
              <a:defRPr sz="200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:</a:t>
            </a:r>
          </a:p>
        </p:txBody>
      </p:sp>
      <p:sp>
        <p:nvSpPr>
          <p:cNvPr id="23" name="Textplatzhalter 41">
            <a:extLst>
              <a:ext uri="{FF2B5EF4-FFF2-40B4-BE49-F238E27FC236}">
                <a16:creationId xmlns:a16="http://schemas.microsoft.com/office/drawing/2014/main" id="{1526F455-3E61-8B48-BDA6-1EA9E22E8CAE}"/>
              </a:ext>
            </a:extLst>
          </p:cNvPr>
          <p:cNvSpPr txBox="1">
            <a:spLocks/>
          </p:cNvSpPr>
          <p:nvPr/>
        </p:nvSpPr>
        <p:spPr bwMode="gray">
          <a:xfrm>
            <a:off x="9328044" y="5026991"/>
            <a:ext cx="1176666" cy="2934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2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Currently</a:t>
            </a:r>
            <a:r>
              <a:rPr lang="de-DE" dirty="0"/>
              <a:t>:</a:t>
            </a:r>
          </a:p>
        </p:txBody>
      </p:sp>
      <p:sp>
        <p:nvSpPr>
          <p:cNvPr id="24" name="Textplatzhalter 41">
            <a:extLst>
              <a:ext uri="{FF2B5EF4-FFF2-40B4-BE49-F238E27FC236}">
                <a16:creationId xmlns:a16="http://schemas.microsoft.com/office/drawing/2014/main" id="{3499E09B-834B-6B4D-B551-1116F9D15147}"/>
              </a:ext>
            </a:extLst>
          </p:cNvPr>
          <p:cNvSpPr txBox="1">
            <a:spLocks/>
          </p:cNvSpPr>
          <p:nvPr/>
        </p:nvSpPr>
        <p:spPr bwMode="gray">
          <a:xfrm>
            <a:off x="9331274" y="5850714"/>
            <a:ext cx="1176666" cy="2934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12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5pPr>
            <a:lvl6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6pPr>
            <a:lvl7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7pPr>
            <a:lvl8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8pPr>
            <a:lvl9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defRPr sz="2000" b="0" i="0" kern="1200">
                <a:solidFill>
                  <a:srgbClr val="965AA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Previously</a:t>
            </a:r>
            <a:r>
              <a:rPr lang="de-DE" dirty="0"/>
              <a:t>:</a:t>
            </a:r>
          </a:p>
        </p:txBody>
      </p:sp>
      <p:pic>
        <p:nvPicPr>
          <p:cNvPr id="25" name="Picture 24" descr="A person with a bow tie&#10;&#10;Description automatically generated with medium confidence">
            <a:extLst>
              <a:ext uri="{FF2B5EF4-FFF2-40B4-BE49-F238E27FC236}">
                <a16:creationId xmlns:a16="http://schemas.microsoft.com/office/drawing/2014/main" id="{62493AB7-D4A8-1441-BD98-F80CE434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131" y="5068942"/>
            <a:ext cx="812803" cy="7712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3AA5A6-C3A1-F048-B583-343D551FE9D3}"/>
              </a:ext>
            </a:extLst>
          </p:cNvPr>
          <p:cNvSpPr txBox="1"/>
          <p:nvPr/>
        </p:nvSpPr>
        <p:spPr>
          <a:xfrm>
            <a:off x="6135301" y="5623855"/>
            <a:ext cx="2760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70267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https://github.com/atkuzmanov</a:t>
            </a:r>
            <a:endParaRPr lang="en-GB" sz="1000" dirty="0">
              <a:solidFill>
                <a:srgbClr val="70267D"/>
              </a:solidFill>
            </a:endParaRPr>
          </a:p>
          <a:p>
            <a:r>
              <a:rPr lang="en-GB" sz="1000" dirty="0">
                <a:solidFill>
                  <a:srgbClr val="70267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https://www.linkedin.com/in/atkuzmanov/</a:t>
            </a:r>
            <a:endParaRPr lang="en-GB" sz="1000" dirty="0">
              <a:solidFill>
                <a:srgbClr val="70267D"/>
              </a:solidFill>
            </a:endParaRPr>
          </a:p>
          <a:p>
            <a:r>
              <a:rPr lang="en-GB" sz="1000" dirty="0">
                <a:solidFill>
                  <a:srgbClr val="70267D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https://twitter.com/atkuzmanov</a:t>
            </a:r>
            <a:endParaRPr lang="en-GB" sz="1000" dirty="0">
              <a:solidFill>
                <a:srgbClr val="70267D"/>
              </a:solidFill>
            </a:endParaRPr>
          </a:p>
          <a:p>
            <a:r>
              <a:rPr lang="en-GB" sz="1000" dirty="0">
                <a:solidFill>
                  <a:srgbClr val="70267D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https://linktr.ee/atkuzmanov</a:t>
            </a:r>
            <a:br>
              <a:rPr lang="en-GB" sz="1000" dirty="0">
                <a:solidFill>
                  <a:srgbClr val="70267D"/>
                </a:solidFill>
              </a:rPr>
            </a:br>
            <a:r>
              <a:rPr lang="en-GB" sz="1000" dirty="0">
                <a:solidFill>
                  <a:srgbClr val="70267D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https://atkuzmanov.wordpress.com/</a:t>
            </a:r>
            <a:endParaRPr lang="en-GB" sz="1000" dirty="0">
              <a:solidFill>
                <a:srgbClr val="70267D"/>
              </a:solidFill>
            </a:endParaRPr>
          </a:p>
        </p:txBody>
      </p:sp>
      <p:pic>
        <p:nvPicPr>
          <p:cNvPr id="27" name="Picture 2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507985C-5838-3746-AE6C-DFA68A3A60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2647" y="4927476"/>
            <a:ext cx="644126" cy="775753"/>
          </a:xfrm>
          <a:prstGeom prst="rect">
            <a:avLst/>
          </a:prstGeom>
        </p:spPr>
      </p:pic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A50853A-43BD-8347-BE1D-FD76473E48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9130" y="5955892"/>
            <a:ext cx="669183" cy="190299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9EA7A738-80A1-8A44-8EFE-E4D05C71F3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74807" y="5838117"/>
            <a:ext cx="357468" cy="451910"/>
          </a:xfrm>
          <a:prstGeom prst="rect">
            <a:avLst/>
          </a:prstGeom>
        </p:spPr>
      </p:pic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AB5DC73C-FFC7-D345-9C10-DD11BE74FE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0617" y="6140631"/>
            <a:ext cx="834272" cy="469278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817109B2-1569-D54D-9953-37E4C3789C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7563" y="2012319"/>
            <a:ext cx="619867" cy="619867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ABE8126B-CA7F-1B44-80BD-1E0DBAE6D5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82390" y="3440140"/>
            <a:ext cx="621205" cy="621205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C8DE5D2E-185E-AD4B-9256-B1071DDB4F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87563" y="2778102"/>
            <a:ext cx="616032" cy="61603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C5EF6FB0-0DD5-3E41-9564-92EB1663A5C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53348" y="1314347"/>
            <a:ext cx="616032" cy="616032"/>
          </a:xfrm>
          <a:prstGeom prst="rect">
            <a:avLst/>
          </a:prstGeom>
        </p:spPr>
      </p:pic>
      <p:pic>
        <p:nvPicPr>
          <p:cNvPr id="35" name="Graphic 34" descr="Checkbox Crossed with solid fill">
            <a:extLst>
              <a:ext uri="{FF2B5EF4-FFF2-40B4-BE49-F238E27FC236}">
                <a16:creationId xmlns:a16="http://schemas.microsoft.com/office/drawing/2014/main" id="{C4C0E28F-CE4D-6E4F-BA56-1FE40120EC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65839" y="4353226"/>
            <a:ext cx="440234" cy="440234"/>
          </a:xfrm>
          <a:prstGeom prst="rect">
            <a:avLst/>
          </a:prstGeom>
        </p:spPr>
      </p:pic>
      <p:pic>
        <p:nvPicPr>
          <p:cNvPr id="36" name="Graphic 35" descr="Checkbox Ticked with solid fill">
            <a:extLst>
              <a:ext uri="{FF2B5EF4-FFF2-40B4-BE49-F238E27FC236}">
                <a16:creationId xmlns:a16="http://schemas.microsoft.com/office/drawing/2014/main" id="{2D918CE6-BC97-A747-844C-0A39FD5CFFA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965840" y="4053911"/>
            <a:ext cx="440233" cy="440233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95DFA327-B557-1748-8104-66F6F9A0C6A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6730" y="2062401"/>
            <a:ext cx="1948086" cy="7351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86C9D88-E055-3C47-B1E0-05E86E7BE5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362468" y="2863815"/>
            <a:ext cx="435264" cy="8250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9CC814-95C6-6B43-A746-B72FF3A87B2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398863" y="2445266"/>
            <a:ext cx="362474" cy="3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2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263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Atanas Kuzmanov (Атанас Кузманов)</dc:creator>
  <cp:lastModifiedBy>Atanas Kuzmanov (Атанас Кузманов)</cp:lastModifiedBy>
  <cp:revision>22</cp:revision>
  <dcterms:created xsi:type="dcterms:W3CDTF">2021-03-26T12:46:16Z</dcterms:created>
  <dcterms:modified xsi:type="dcterms:W3CDTF">2021-06-21T07:19:26Z</dcterms:modified>
</cp:coreProperties>
</file>