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04" r:id="rId4"/>
    <p:sldId id="303" r:id="rId5"/>
    <p:sldId id="305" r:id="rId6"/>
    <p:sldId id="306" r:id="rId7"/>
    <p:sldId id="307" r:id="rId8"/>
    <p:sldId id="260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17/07/17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fluence.dev.bbc.co.uk/display/cps/CPS+Team+Scala+Coding+Conventions+and+Best+Practices+Gui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stqbexamcertification.com/what-is-test-coverage-in-software-testing-its-advantages-and-disadvantages/" TargetMode="External"/><Relationship Id="rId4" Type="http://schemas.openxmlformats.org/officeDocument/2006/relationships/hyperlink" Target="https://github.com/scoverage" TargetMode="External"/><Relationship Id="rId5" Type="http://schemas.openxmlformats.org/officeDocument/2006/relationships/hyperlink" Target="http://www.scalastyle.org/" TargetMode="External"/><Relationship Id="rId6" Type="http://schemas.openxmlformats.org/officeDocument/2006/relationships/hyperlink" Target="http://en.wikipedia.org/wiki/Checkstyle" TargetMode="External"/><Relationship Id="rId7" Type="http://schemas.openxmlformats.org/officeDocument/2006/relationships/hyperlink" Target="http://www.chrome-allow-file-access-from-file.com/" TargetMode="External"/><Relationship Id="rId8" Type="http://schemas.openxmlformats.org/officeDocument/2006/relationships/hyperlink" Target="https://confluence.dev.bbc.co.uk/display/cps/CPS+Team+Scala+Coding+Conventions+and+Best+Practices+Gui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Code_coverag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Scala</a:t>
            </a:r>
            <a:r>
              <a:rPr lang="en-US" sz="5400" dirty="0" smtClean="0"/>
              <a:t> Code Coverage &amp; </a:t>
            </a:r>
            <a:r>
              <a:rPr lang="en-US" sz="5400" dirty="0" err="1" smtClean="0"/>
              <a:t>Scala</a:t>
            </a:r>
            <a:r>
              <a:rPr lang="en-US" sz="5400" dirty="0" smtClean="0"/>
              <a:t> Style Checker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Atanas </a:t>
            </a:r>
            <a:r>
              <a:rPr lang="en-US" dirty="0" smtClean="0"/>
              <a:t>Kuzmanov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7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611328"/>
            <a:ext cx="6781800" cy="56087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Scoverage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28824"/>
            <a:ext cx="7543800" cy="5182504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000" b="1" dirty="0" smtClean="0"/>
              <a:t>What is code coverage?</a:t>
            </a:r>
          </a:p>
          <a:p>
            <a:pPr lvl="1"/>
            <a:r>
              <a:rPr lang="en-US" sz="1800" dirty="0" smtClean="0"/>
              <a:t>Code </a:t>
            </a:r>
            <a:r>
              <a:rPr lang="en-US" sz="1800" dirty="0"/>
              <a:t>coverage is a measure used to describe the degree to which the source code of a program is tested by a particular test suite</a:t>
            </a:r>
            <a:r>
              <a:rPr lang="en-US" sz="1800" dirty="0" smtClean="0"/>
              <a:t>.</a:t>
            </a:r>
          </a:p>
          <a:p>
            <a:pPr lvl="1"/>
            <a:endParaRPr lang="en-US" sz="1800" dirty="0"/>
          </a:p>
          <a:p>
            <a:pPr marL="320040" lvl="1" indent="0">
              <a:buNone/>
            </a:pPr>
            <a:endParaRPr lang="en-US" sz="1800" dirty="0" smtClean="0"/>
          </a:p>
          <a:p>
            <a:r>
              <a:rPr lang="en-US" sz="2000" b="1" dirty="0" smtClean="0"/>
              <a:t>Benefits</a:t>
            </a:r>
          </a:p>
          <a:p>
            <a:pPr lvl="1"/>
            <a:r>
              <a:rPr lang="en-US" sz="1800" dirty="0" smtClean="0"/>
              <a:t>Tells </a:t>
            </a:r>
            <a:r>
              <a:rPr lang="en-US" sz="1800" dirty="0"/>
              <a:t>you which parts of your codebase have not been covered by unit tests, thus helping you avoid potential bugs in </a:t>
            </a:r>
            <a:r>
              <a:rPr lang="en-US" sz="1800" dirty="0" smtClean="0"/>
              <a:t>production.</a:t>
            </a:r>
          </a:p>
          <a:p>
            <a:pPr lvl="1"/>
            <a:r>
              <a:rPr lang="en-US" sz="1800" dirty="0" smtClean="0"/>
              <a:t>Platform independent</a:t>
            </a:r>
          </a:p>
          <a:p>
            <a:pPr lvl="1"/>
            <a:r>
              <a:rPr lang="en-US" sz="1800" dirty="0" smtClean="0"/>
              <a:t>Not </a:t>
            </a:r>
            <a:r>
              <a:rPr lang="en-US" sz="1800" dirty="0"/>
              <a:t>IDE specific</a:t>
            </a:r>
            <a:endParaRPr lang="en-US" sz="1800" dirty="0" smtClean="0"/>
          </a:p>
          <a:p>
            <a:r>
              <a:rPr lang="en-US" sz="2000" b="1" dirty="0" smtClean="0"/>
              <a:t>It’s not a cure for all!</a:t>
            </a:r>
          </a:p>
          <a:p>
            <a:pPr lvl="1"/>
            <a:r>
              <a:rPr lang="en-US" sz="1800" dirty="0"/>
              <a:t>Covered code does not mean good code. Code coverage does not tell you anything about the quality of the </a:t>
            </a:r>
            <a:r>
              <a:rPr lang="en-US" sz="1800" dirty="0" smtClean="0"/>
              <a:t>code.</a:t>
            </a:r>
          </a:p>
          <a:p>
            <a:pPr lvl="1"/>
            <a:r>
              <a:rPr lang="en-US" sz="1800" dirty="0" smtClean="0"/>
              <a:t>100</a:t>
            </a:r>
            <a:r>
              <a:rPr lang="en-US" sz="1800" dirty="0"/>
              <a:t>% coverage does not mean 100% </a:t>
            </a:r>
            <a:r>
              <a:rPr lang="en-US" sz="1800" dirty="0" smtClean="0"/>
              <a:t>tested. </a:t>
            </a:r>
            <a:r>
              <a:rPr lang="en-US" sz="1800" dirty="0"/>
              <a:t>Two different test cases may achieve exactly the same coverage but the input data of one may find an error that the input data of the other doesn’t</a:t>
            </a:r>
            <a:r>
              <a:rPr lang="en-US" sz="1800" dirty="0" smtClean="0"/>
              <a:t>.</a:t>
            </a:r>
          </a:p>
          <a:p>
            <a:r>
              <a:rPr lang="en-US" sz="2000" b="1" dirty="0" err="1" smtClean="0"/>
              <a:t>Scoverage</a:t>
            </a:r>
            <a:r>
              <a:rPr lang="en-US" sz="2000" b="1" dirty="0" smtClean="0"/>
              <a:t> vs. SCCT</a:t>
            </a:r>
          </a:p>
          <a:p>
            <a:pPr lvl="1"/>
            <a:r>
              <a:rPr lang="en-US" sz="1800" dirty="0" err="1"/>
              <a:t>Scoverage</a:t>
            </a:r>
            <a:r>
              <a:rPr lang="en-US" sz="1800" dirty="0"/>
              <a:t> has more contributors and </a:t>
            </a:r>
            <a:r>
              <a:rPr lang="en-US" sz="1800" dirty="0" smtClean="0"/>
              <a:t>support</a:t>
            </a:r>
          </a:p>
          <a:p>
            <a:pPr lvl="1"/>
            <a:r>
              <a:rPr lang="en-US" sz="1800" dirty="0" smtClean="0"/>
              <a:t>SCCT has a problem with Chrome</a:t>
            </a:r>
          </a:p>
          <a:p>
            <a:pPr lvl="2"/>
            <a:r>
              <a:rPr lang="en-US" sz="1600" dirty="0" smtClean="0"/>
              <a:t>If you are trying to develop and test your application in Google Chrome on your local machine, an AJAX application using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or offline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/html applications, Google Chrome browser will not load local file by default due to security reason.</a:t>
            </a:r>
          </a:p>
          <a:p>
            <a:pPr lvl="2"/>
            <a:r>
              <a:rPr lang="en-US" sz="1600" dirty="0" smtClean="0"/>
              <a:t>To get around you will need to start </a:t>
            </a:r>
            <a:r>
              <a:rPr lang="en-US" sz="1600" dirty="0" err="1" smtClean="0"/>
              <a:t>Chrom</a:t>
            </a:r>
            <a:r>
              <a:rPr lang="en-US" sz="1600" dirty="0" smtClean="0"/>
              <a:t> with this</a:t>
            </a:r>
            <a:r>
              <a:rPr lang="en-US" sz="1600" dirty="0"/>
              <a:t> flag: </a:t>
            </a:r>
            <a:r>
              <a:rPr lang="en-US" sz="1600" b="1" dirty="0"/>
              <a:t>--allow-file-access-from-files</a:t>
            </a:r>
            <a:endParaRPr lang="en-US" sz="1600" b="1" dirty="0" smtClean="0"/>
          </a:p>
        </p:txBody>
      </p:sp>
      <p:pic>
        <p:nvPicPr>
          <p:cNvPr id="5" name="Picture 4" descr="Screen Shot 2014-03-24 at 16.57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75" y="1112851"/>
            <a:ext cx="3834640" cy="7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3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69684"/>
            <a:ext cx="6781800" cy="602515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Scoverage</a:t>
            </a:r>
            <a:r>
              <a:rPr lang="en-US" sz="3200" dirty="0" smtClean="0"/>
              <a:t> Screenshot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28824"/>
            <a:ext cx="7543800" cy="5140859"/>
          </a:xfrm>
        </p:spPr>
        <p:txBody>
          <a:bodyPr anchor="t">
            <a:normAutofit/>
          </a:bodyPr>
          <a:lstStyle/>
          <a:p>
            <a:endParaRPr lang="en-US" sz="2000" dirty="0"/>
          </a:p>
        </p:txBody>
      </p:sp>
      <p:pic>
        <p:nvPicPr>
          <p:cNvPr id="5" name="Picture 4" descr="Screen Shot 2014-03-24 at 16.3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53" y="428824"/>
            <a:ext cx="8279138" cy="51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80096"/>
            <a:ext cx="6781800" cy="592104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Scala</a:t>
            </a:r>
            <a:r>
              <a:rPr lang="en-US" sz="3200" dirty="0" smtClean="0"/>
              <a:t> Style Checker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28824"/>
            <a:ext cx="7543800" cy="5151271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 err="1"/>
              <a:t>Scalastyle</a:t>
            </a:r>
            <a:r>
              <a:rPr lang="en-US" sz="2000" dirty="0"/>
              <a:t> examines your </a:t>
            </a:r>
            <a:r>
              <a:rPr lang="en-US" sz="2000" dirty="0" err="1"/>
              <a:t>Scala</a:t>
            </a:r>
            <a:r>
              <a:rPr lang="en-US" sz="2000" dirty="0"/>
              <a:t> code and indicates potential problems with it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Benefits</a:t>
            </a:r>
          </a:p>
          <a:p>
            <a:pPr lvl="1"/>
            <a:r>
              <a:rPr lang="en-US" sz="1800" dirty="0" smtClean="0"/>
              <a:t>Can </a:t>
            </a:r>
            <a:r>
              <a:rPr lang="en-US" sz="1800" dirty="0"/>
              <a:t>be used to help good code writing </a:t>
            </a:r>
            <a:r>
              <a:rPr lang="en-US" sz="1800" dirty="0" smtClean="0"/>
              <a:t>style</a:t>
            </a:r>
            <a:endParaRPr lang="en-US" sz="1800" dirty="0"/>
          </a:p>
          <a:p>
            <a:pPr lvl="1"/>
            <a:r>
              <a:rPr lang="en-US" sz="1800" dirty="0" smtClean="0"/>
              <a:t>Ability </a:t>
            </a:r>
            <a:r>
              <a:rPr lang="en-US" sz="1800" dirty="0"/>
              <a:t>of creating your custom  own rules. This can be synchronized with the "</a:t>
            </a:r>
            <a:r>
              <a:rPr lang="en-US" sz="1800" dirty="0">
                <a:hlinkClick r:id="rId2"/>
              </a:rPr>
              <a:t>CPS Team </a:t>
            </a:r>
            <a:r>
              <a:rPr lang="en-US" sz="1800" dirty="0" err="1">
                <a:hlinkClick r:id="rId2"/>
              </a:rPr>
              <a:t>Scala</a:t>
            </a:r>
            <a:r>
              <a:rPr lang="en-US" sz="1800" dirty="0">
                <a:hlinkClick r:id="rId2"/>
              </a:rPr>
              <a:t> Coding Conventions and Best Practices Guide</a:t>
            </a:r>
            <a:r>
              <a:rPr lang="en-US" sz="1800" dirty="0"/>
              <a:t>" to help to comply with good programming practices which improve the code quality, readability, re-</a:t>
            </a:r>
            <a:r>
              <a:rPr lang="en-US" sz="1800" dirty="0" smtClean="0"/>
              <a:t>usability, </a:t>
            </a:r>
            <a:r>
              <a:rPr lang="en-US" sz="1800" dirty="0"/>
              <a:t>and in an indirect way reduce the cost of </a:t>
            </a:r>
            <a:r>
              <a:rPr lang="en-US" sz="1800" dirty="0" smtClean="0"/>
              <a:t>development.</a:t>
            </a:r>
          </a:p>
          <a:p>
            <a:pPr lvl="1"/>
            <a:r>
              <a:rPr lang="en-US" sz="1800" dirty="0" smtClean="0"/>
              <a:t>Cross</a:t>
            </a:r>
            <a:r>
              <a:rPr lang="en-US" sz="1800" dirty="0"/>
              <a:t>-</a:t>
            </a:r>
            <a:r>
              <a:rPr lang="en-US" sz="1800" dirty="0" smtClean="0"/>
              <a:t>platform</a:t>
            </a:r>
            <a:endParaRPr lang="en-US" sz="1800" dirty="0"/>
          </a:p>
          <a:p>
            <a:pPr lvl="1"/>
            <a:r>
              <a:rPr lang="en-US" sz="1800" dirty="0" smtClean="0"/>
              <a:t>Not </a:t>
            </a:r>
            <a:r>
              <a:rPr lang="en-US" sz="1800" dirty="0"/>
              <a:t>IDE </a:t>
            </a:r>
            <a:r>
              <a:rPr lang="en-US" sz="1800" dirty="0" smtClean="0"/>
              <a:t>specific</a:t>
            </a:r>
          </a:p>
          <a:p>
            <a:r>
              <a:rPr lang="en-US" sz="2000" b="1" dirty="0" smtClean="0"/>
              <a:t>Things to keep in mind</a:t>
            </a:r>
          </a:p>
          <a:p>
            <a:pPr lvl="1"/>
            <a:r>
              <a:rPr lang="en-US" sz="1800" dirty="0" smtClean="0"/>
              <a:t>Performed </a:t>
            </a:r>
            <a:r>
              <a:rPr lang="en-US" sz="1800" dirty="0"/>
              <a:t>checks mainly limit themselves to the presentation and don't analyze content, and do not confirm the correctness or completeness of the program</a:t>
            </a:r>
            <a:r>
              <a:rPr lang="en-US" sz="1800" dirty="0" smtClean="0"/>
              <a:t>.</a:t>
            </a:r>
            <a:endParaRPr lang="en-US" sz="1800" dirty="0"/>
          </a:p>
          <a:p>
            <a:pPr lvl="1"/>
            <a:r>
              <a:rPr lang="en-US" sz="1800" dirty="0" smtClean="0"/>
              <a:t>It </a:t>
            </a:r>
            <a:r>
              <a:rPr lang="en-US" sz="1800" dirty="0"/>
              <a:t>can be tedious to comply with all the style constraints, some of which could possibly harm the programming dynamic; so, it may be useful to determine what level of check is needed. </a:t>
            </a:r>
            <a:endParaRPr lang="en-US" sz="1800" dirty="0" smtClean="0"/>
          </a:p>
          <a:p>
            <a:pPr lvl="1"/>
            <a:r>
              <a:rPr lang="en-US" sz="1800" dirty="0" smtClean="0"/>
              <a:t>Do </a:t>
            </a:r>
            <a:r>
              <a:rPr lang="en-US" sz="1800" dirty="0"/>
              <a:t>not overdo it, as it can have the opposite effect, moderation is the key.</a:t>
            </a:r>
          </a:p>
        </p:txBody>
      </p:sp>
    </p:spTree>
    <p:extLst>
      <p:ext uri="{BB962C8B-B14F-4D97-AF65-F5344CB8AC3E}">
        <p14:creationId xmlns:p14="http://schemas.microsoft.com/office/powerpoint/2010/main" val="113132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69684"/>
            <a:ext cx="6781800" cy="602515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Scala</a:t>
            </a:r>
            <a:r>
              <a:rPr lang="en-US" sz="3200" dirty="0" smtClean="0"/>
              <a:t> Style Checker Screenshot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28824"/>
            <a:ext cx="7543800" cy="5140859"/>
          </a:xfrm>
        </p:spPr>
        <p:txBody>
          <a:bodyPr anchor="t">
            <a:normAutofit/>
          </a:bodyPr>
          <a:lstStyle/>
          <a:p>
            <a:endParaRPr lang="en-US" sz="2000" dirty="0"/>
          </a:p>
        </p:txBody>
      </p:sp>
      <p:pic>
        <p:nvPicPr>
          <p:cNvPr id="6" name="Picture 5" descr="Screen Shot 2014-03-24 at 16.42.43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0" y="428824"/>
            <a:ext cx="8458835" cy="52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69684"/>
            <a:ext cx="6781800" cy="602515"/>
          </a:xfrm>
        </p:spPr>
        <p:txBody>
          <a:bodyPr>
            <a:noAutofit/>
          </a:bodyPr>
          <a:lstStyle/>
          <a:p>
            <a:r>
              <a:rPr lang="en-US" sz="3200" dirty="0" smtClean="0"/>
              <a:t>Vivo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28824"/>
            <a:ext cx="7543800" cy="5140859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Currently integrated with Preview-API and CPS-Rendering Library</a:t>
            </a:r>
          </a:p>
          <a:p>
            <a:r>
              <a:rPr lang="en-US" sz="2000" b="1" dirty="0" smtClean="0"/>
              <a:t>But why integrate with Vivo, new technology, just for the sake of new technology is not always a good thing?</a:t>
            </a:r>
          </a:p>
          <a:p>
            <a:r>
              <a:rPr lang="en-US" sz="2000" b="1" dirty="0" smtClean="0"/>
              <a:t>Benefits for Vivo</a:t>
            </a:r>
          </a:p>
          <a:p>
            <a:pPr lvl="1"/>
            <a:r>
              <a:rPr lang="en-US" sz="1800" dirty="0" smtClean="0"/>
              <a:t>If integrated with </a:t>
            </a:r>
            <a:r>
              <a:rPr lang="en-US" sz="1800" dirty="0"/>
              <a:t>Vivo sooner rather than later, </a:t>
            </a:r>
            <a:r>
              <a:rPr lang="en-US" sz="1800" dirty="0" smtClean="0"/>
              <a:t>these technologies will help</a:t>
            </a:r>
          </a:p>
          <a:p>
            <a:pPr lvl="2"/>
            <a:r>
              <a:rPr lang="en-US" sz="1600" dirty="0" smtClean="0"/>
              <a:t>Give </a:t>
            </a:r>
            <a:r>
              <a:rPr lang="en-US" sz="1600" dirty="0"/>
              <a:t>visibility to potential </a:t>
            </a:r>
            <a:r>
              <a:rPr lang="en-US" sz="1600" dirty="0" smtClean="0"/>
              <a:t>problems</a:t>
            </a:r>
          </a:p>
          <a:p>
            <a:pPr lvl="2"/>
            <a:r>
              <a:rPr lang="en-US" sz="1600" dirty="0" smtClean="0"/>
              <a:t>Add </a:t>
            </a:r>
            <a:r>
              <a:rPr lang="en-US" sz="1600" dirty="0"/>
              <a:t>the </a:t>
            </a:r>
            <a:r>
              <a:rPr lang="en-US" sz="1600" dirty="0" smtClean="0"/>
              <a:t>previously stated benefits </a:t>
            </a:r>
            <a:r>
              <a:rPr lang="en-US" sz="1600" dirty="0"/>
              <a:t>early </a:t>
            </a:r>
            <a:r>
              <a:rPr lang="en-US" sz="1600" dirty="0" smtClean="0"/>
              <a:t>on</a:t>
            </a:r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t </a:t>
            </a:r>
            <a:r>
              <a:rPr lang="en-US" sz="1600" dirty="0"/>
              <a:t>will be easier to catch up with the code base before it has </a:t>
            </a:r>
            <a:r>
              <a:rPr lang="en-US" sz="1600" dirty="0" smtClean="0"/>
              <a:t>grown significantly</a:t>
            </a:r>
          </a:p>
          <a:p>
            <a:endParaRPr lang="en-US" sz="2000" dirty="0"/>
          </a:p>
        </p:txBody>
      </p:sp>
      <p:pic>
        <p:nvPicPr>
          <p:cNvPr id="6" name="Picture 5" descr="Screen Shot 2014-03-24 at 16.44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45" y="3483824"/>
            <a:ext cx="1530340" cy="940876"/>
          </a:xfrm>
          <a:prstGeom prst="rect">
            <a:avLst/>
          </a:prstGeom>
        </p:spPr>
      </p:pic>
      <p:pic>
        <p:nvPicPr>
          <p:cNvPr id="7" name="Picture 6" descr="Screen Shot 2014-03-24 at 16.43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18" y="4527493"/>
            <a:ext cx="6160067" cy="1124660"/>
          </a:xfrm>
          <a:prstGeom prst="rect">
            <a:avLst/>
          </a:prstGeom>
        </p:spPr>
      </p:pic>
      <p:pic>
        <p:nvPicPr>
          <p:cNvPr id="8" name="Picture 7" descr="Screen Shot 2014-03-24 at 16.44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60" y="3479192"/>
            <a:ext cx="2158225" cy="9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8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85514"/>
            <a:ext cx="6781800" cy="58668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Further information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28825"/>
            <a:ext cx="7543800" cy="515669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Further details and discussions will be held in the developer meetings on:</a:t>
            </a:r>
          </a:p>
          <a:p>
            <a:pPr lvl="1"/>
            <a:r>
              <a:rPr lang="en-US" sz="1800" b="1" dirty="0" smtClean="0"/>
              <a:t>Code Coverage – </a:t>
            </a:r>
            <a:r>
              <a:rPr lang="en-US" sz="1800" b="1" dirty="0" err="1" smtClean="0"/>
              <a:t>Scoverage</a:t>
            </a:r>
            <a:endParaRPr lang="en-US" sz="1800" b="1" dirty="0" smtClean="0"/>
          </a:p>
          <a:p>
            <a:pPr lvl="1"/>
            <a:r>
              <a:rPr lang="en-US" sz="1800" b="1" dirty="0" err="1" smtClean="0"/>
              <a:t>Scala</a:t>
            </a:r>
            <a:r>
              <a:rPr lang="en-US" sz="1800" b="1" dirty="0" smtClean="0"/>
              <a:t> Style Checker</a:t>
            </a:r>
          </a:p>
          <a:p>
            <a:pPr lvl="1"/>
            <a:r>
              <a:rPr lang="en-US" sz="1800" b="1" dirty="0"/>
              <a:t>CPS Team </a:t>
            </a:r>
            <a:r>
              <a:rPr lang="en-US" sz="1800" b="1" dirty="0" err="1"/>
              <a:t>Scala</a:t>
            </a:r>
            <a:r>
              <a:rPr lang="en-US" sz="1800" b="1" dirty="0"/>
              <a:t> Coding </a:t>
            </a:r>
            <a:r>
              <a:rPr lang="en-US" sz="1800" b="1" dirty="0" smtClean="0"/>
              <a:t>Conventions </a:t>
            </a:r>
            <a:r>
              <a:rPr lang="en-US" sz="1800" b="1" dirty="0"/>
              <a:t>and Best Practices Guide</a:t>
            </a:r>
          </a:p>
        </p:txBody>
      </p:sp>
    </p:spTree>
    <p:extLst>
      <p:ext uri="{BB962C8B-B14F-4D97-AF65-F5344CB8AC3E}">
        <p14:creationId xmlns:p14="http://schemas.microsoft.com/office/powerpoint/2010/main" val="154924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85514"/>
            <a:ext cx="6781800" cy="58668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References &amp; Resources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28825"/>
            <a:ext cx="7543800" cy="5156690"/>
          </a:xfrm>
        </p:spPr>
        <p:txBody>
          <a:bodyPr anchor="t">
            <a:normAutofit/>
          </a:bodyPr>
          <a:lstStyle/>
          <a:p>
            <a:r>
              <a:rPr lang="en-US" sz="2000" dirty="0">
                <a:hlinkClick r:id="rId2"/>
              </a:rPr>
              <a:t>http://en.wikipedia.org/wiki/</a:t>
            </a:r>
            <a:r>
              <a:rPr lang="en-US" sz="2000" dirty="0" smtClean="0">
                <a:hlinkClick r:id="rId2"/>
              </a:rPr>
              <a:t>Code_coverage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http://istqbexamcertification.com/what-is-test-coverage-in-software-testing-its-advantages-and-disadvantages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scoverage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http://www.scalastyle.org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http://en.wikipedia.org/wiki/</a:t>
            </a:r>
            <a:r>
              <a:rPr lang="en-US" sz="2000" dirty="0" smtClean="0">
                <a:hlinkClick r:id="rId6"/>
              </a:rPr>
              <a:t>Checkstyle</a:t>
            </a:r>
            <a:endParaRPr lang="en-US" sz="2000" dirty="0" smtClean="0"/>
          </a:p>
          <a:p>
            <a:r>
              <a:rPr lang="en-US" sz="2000" dirty="0">
                <a:hlinkClick r:id="rId7"/>
              </a:rPr>
              <a:t>http://www.chrome-allow-file-access-from-file.com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8"/>
              </a:rPr>
              <a:t>https://confluence.dev.bbc.co.uk/display/cps/CPS+Team+Scala+Coding+Conventions+and+Best+Practices+</a:t>
            </a:r>
            <a:r>
              <a:rPr lang="en-US" sz="2000" dirty="0" smtClean="0">
                <a:hlinkClick r:id="rId8"/>
              </a:rPr>
              <a:t>Guide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821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85514"/>
            <a:ext cx="6781800" cy="58668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END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28825"/>
            <a:ext cx="7543800" cy="51566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Thank you!</a:t>
            </a:r>
          </a:p>
          <a:p>
            <a:pPr marL="0" indent="0" algn="ctr">
              <a:buNone/>
            </a:pPr>
            <a:r>
              <a:rPr lang="en-US" sz="4800" smtClean="0">
                <a:solidFill>
                  <a:srgbClr val="FF0000"/>
                </a:solidFill>
              </a:rPr>
              <a:t>Questions?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7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567</TotalTime>
  <Words>625</Words>
  <Application>Microsoft Macintosh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Newsprint</vt:lpstr>
      <vt:lpstr>Scala Code Coverage &amp; Scala Style Checker</vt:lpstr>
      <vt:lpstr>Scoverage</vt:lpstr>
      <vt:lpstr>Scoverage Screenshot</vt:lpstr>
      <vt:lpstr>Scala Style Checker</vt:lpstr>
      <vt:lpstr>Scala Style Checker Screenshot</vt:lpstr>
      <vt:lpstr>Vivo</vt:lpstr>
      <vt:lpstr>Further information</vt:lpstr>
      <vt:lpstr>References &amp; Resources</vt:lpstr>
      <vt:lpstr>THE END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BBC</dc:creator>
  <cp:lastModifiedBy>Atanas Kuzmanov</cp:lastModifiedBy>
  <cp:revision>273</cp:revision>
  <dcterms:created xsi:type="dcterms:W3CDTF">2014-03-23T14:21:41Z</dcterms:created>
  <dcterms:modified xsi:type="dcterms:W3CDTF">2017-07-17T18:04:19Z</dcterms:modified>
</cp:coreProperties>
</file>