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67" r:id="rId6"/>
    <p:sldId id="274" r:id="rId7"/>
    <p:sldId id="279" r:id="rId8"/>
    <p:sldId id="271" r:id="rId9"/>
    <p:sldId id="273" r:id="rId10"/>
    <p:sldId id="272" r:id="rId11"/>
    <p:sldId id="278" r:id="rId12"/>
    <p:sldId id="275" r:id="rId13"/>
    <p:sldId id="280" r:id="rId14"/>
    <p:sldId id="281" r:id="rId15"/>
    <p:sldId id="282" r:id="rId16"/>
    <p:sldId id="268" r:id="rId17"/>
    <p:sldId id="277" r:id="rId18"/>
    <p:sldId id="266" r:id="rId19"/>
    <p:sldId id="262" r:id="rId20"/>
    <p:sldId id="276" r:id="rId2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/>
    <p:restoredTop sz="94645"/>
  </p:normalViewPr>
  <p:slideViewPr>
    <p:cSldViewPr snapToGrid="0" snapToObjects="1">
      <p:cViewPr varScale="1">
        <p:scale>
          <a:sx n="148" d="100"/>
          <a:sy n="148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dubooks.b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onarqube-part-2-features-of-sonarqube-installation-and-some-practice-on-sonarqube-d523ae9a998a" TargetMode="External"/><Relationship Id="rId13" Type="http://schemas.openxmlformats.org/officeDocument/2006/relationships/hyperlink" Target="https://www.taringamberini.com/images/2016-03-02-ready-to-use-java-dependencies-vulnerability-checker/dependencies_graph_rampart-core-1.3.png" TargetMode="External"/><Relationship Id="rId3" Type="http://schemas.openxmlformats.org/officeDocument/2006/relationships/hyperlink" Target="https://us.norton.com/internetsecurity-emerging-threats-how-do-zero-day-vulnerabilities-work.html" TargetMode="External"/><Relationship Id="rId7" Type="http://schemas.openxmlformats.org/officeDocument/2006/relationships/hyperlink" Target="https://maven.apache.org/images/maven-logo-black-on-white.png" TargetMode="External"/><Relationship Id="rId12" Type="http://schemas.openxmlformats.org/officeDocument/2006/relationships/hyperlink" Target="https://www.taringamberini.com/en/blog/java/ready-to-use-java-dependencies-vulnerability-checker/" TargetMode="External"/><Relationship Id="rId17" Type="http://schemas.openxmlformats.org/officeDocument/2006/relationships/hyperlink" Target="https://en.wikipedia.org/wiki/United_States_Department_of_Homeland_Security" TargetMode="External"/><Relationship Id="rId2" Type="http://schemas.openxmlformats.org/officeDocument/2006/relationships/hyperlink" Target="https://www.imperva.com/learn/application-security/zero-day-exploit/" TargetMode="External"/><Relationship Id="rId16" Type="http://schemas.openxmlformats.org/officeDocument/2006/relationships/hyperlink" Target="https://en.wikipedia.org/wiki/Cybersecurity_and_Infrastructure_Security_Agenc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ro.medium.com/max/650/1*zzvdRmHGGXONZpuQ2FeqsQ.png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d7umqicpi7263.cloudfront.net/img/product/a55efc60-f377-4559-8422-5e828ac7d5fc/1e42c890-e4fd-4bd8-9845-f028dccf0cf8.png" TargetMode="External"/><Relationship Id="rId15" Type="http://schemas.openxmlformats.org/officeDocument/2006/relationships/hyperlink" Target="https://www.cisa.gov/uscert/apache-log4j-vulnerability-guidance" TargetMode="External"/><Relationship Id="rId10" Type="http://schemas.openxmlformats.org/officeDocument/2006/relationships/hyperlink" Target="https://www.sonarqube.org/" TargetMode="External"/><Relationship Id="rId4" Type="http://schemas.openxmlformats.org/officeDocument/2006/relationships/hyperlink" Target="https://thesecmaster.com/how-does-the-log4j-vulnerability-work-in-practical/" TargetMode="External"/><Relationship Id="rId9" Type="http://schemas.openxmlformats.org/officeDocument/2006/relationships/hyperlink" Target="https://www.sonarqube.org/index/sq-homepage-og-image.png" TargetMode="External"/><Relationship Id="rId14" Type="http://schemas.openxmlformats.org/officeDocument/2006/relationships/hyperlink" Target="https://openclipart.org/detail/288357/anonymous-hacker-behind-p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cmaster.com/how-does-the-log4j-vulnerability-work-in-practic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master.com/how-does-the-log4j-vulnerability-work-in-practic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uscert/apache-log4j-vulnerability-guid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thumb/6/6d/Seal_of_Cybersecurity_and_Infrastructure_Security_Agency.svg/300px-Seal_of_Cybersecurity_and_Infrastructure_Security_Agency.svg.png" TargetMode="External"/><Relationship Id="rId4" Type="http://schemas.openxmlformats.org/officeDocument/2006/relationships/hyperlink" Target="https://en.wikipedia.org/wiki/File:Seal_of_the_United_States_Department_of_Homeland_Security.sv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03" y="2602646"/>
            <a:ext cx="9144000" cy="3928537"/>
          </a:xfrm>
        </p:spPr>
        <p:txBody>
          <a:bodyPr>
            <a:noAutofit/>
          </a:bodyPr>
          <a:lstStyle/>
          <a:p>
            <a:r>
              <a:rPr lang="bg-BG" sz="1800" dirty="0"/>
              <a:t>Презентация</a:t>
            </a:r>
            <a:br>
              <a:rPr lang="bg-BG" sz="1800" dirty="0"/>
            </a:br>
            <a:br>
              <a:rPr lang="bg-BG" sz="1800" dirty="0"/>
            </a:br>
            <a:r>
              <a:rPr lang="en-GB" sz="1800" dirty="0"/>
              <a:t>SCTM-146 </a:t>
            </a:r>
            <a:r>
              <a:rPr lang="bg-BG" sz="1800" dirty="0"/>
              <a:t>Проект: Управление на риска в </a:t>
            </a:r>
            <a:r>
              <a:rPr lang="bg-BG" sz="1800" dirty="0" err="1"/>
              <a:t>киберсигурността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Програма </a:t>
            </a:r>
            <a:r>
              <a:rPr lang="bg-BG" sz="1800" dirty="0" err="1"/>
              <a:t>Киберсигурност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Департамент по Национална и Международна Сигурност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Нов Български Университет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07.04.2022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Разработил: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Атанас </a:t>
            </a:r>
            <a:r>
              <a:rPr lang="bg-BG" sz="1800" dirty="0" err="1"/>
              <a:t>Лъчезаров</a:t>
            </a:r>
            <a:r>
              <a:rPr lang="bg-BG" sz="1800" dirty="0"/>
              <a:t> Кузманов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Проверяващ:</a:t>
            </a:r>
            <a:br>
              <a:rPr lang="bg-BG" sz="1800" dirty="0"/>
            </a:br>
            <a:br>
              <a:rPr lang="bg-BG" sz="1800" dirty="0"/>
            </a:br>
            <a:r>
              <a:rPr lang="bg-BG" sz="1800" dirty="0"/>
              <a:t>проф. д-р Венелин Георгиев</a:t>
            </a:r>
            <a:endParaRPr lang="en-GB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C5CB66-EEE7-6B46-87E2-4839C7E07FFC}"/>
              </a:ext>
            </a:extLst>
          </p:cNvPr>
          <p:cNvSpPr txBox="1">
            <a:spLocks/>
          </p:cNvSpPr>
          <p:nvPr/>
        </p:nvSpPr>
        <p:spPr>
          <a:xfrm>
            <a:off x="1524000" y="326816"/>
            <a:ext cx="9144000" cy="1699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Разработване на модел на система за управление на риска във фирма работеща с </a:t>
            </a:r>
            <a:r>
              <a:rPr lang="en-GB" sz="3200" dirty="0"/>
              <a:t>JAVA </a:t>
            </a:r>
            <a:r>
              <a:rPr lang="bg-BG" sz="3200" dirty="0"/>
              <a:t>при </a:t>
            </a:r>
            <a:r>
              <a:rPr lang="en-GB" sz="3200" dirty="0"/>
              <a:t>e</a:t>
            </a:r>
            <a:r>
              <a:rPr lang="bg-BG" sz="3200" dirty="0" err="1"/>
              <a:t>ксплойт</a:t>
            </a:r>
            <a:r>
              <a:rPr lang="bg-BG" sz="3200" dirty="0"/>
              <a:t> "нулев ден" (0</a:t>
            </a:r>
            <a:r>
              <a:rPr lang="en-GB" sz="3200" dirty="0"/>
              <a:t>day)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83AE707E-5960-B349-895E-8DB3531A0ACD}"/>
              </a:ext>
            </a:extLst>
          </p:cNvPr>
          <p:cNvSpPr/>
          <p:nvPr/>
        </p:nvSpPr>
        <p:spPr>
          <a:xfrm>
            <a:off x="1392256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A151DF3E-E06D-0348-A204-81ACA9862DAF}"/>
              </a:ext>
            </a:extLst>
          </p:cNvPr>
          <p:cNvSpPr/>
          <p:nvPr/>
        </p:nvSpPr>
        <p:spPr>
          <a:xfrm>
            <a:off x="9546555" y="128656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90A73293-8A06-0949-B82A-17FA6B5980A5}"/>
              </a:ext>
            </a:extLst>
          </p:cNvPr>
          <p:cNvSpPr/>
          <p:nvPr/>
        </p:nvSpPr>
        <p:spPr>
          <a:xfrm>
            <a:off x="615782" y="2844259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86FEDE95-4201-A545-97F6-AD7C1B7272D4}"/>
              </a:ext>
            </a:extLst>
          </p:cNvPr>
          <p:cNvSpPr/>
          <p:nvPr/>
        </p:nvSpPr>
        <p:spPr>
          <a:xfrm>
            <a:off x="2176539" y="2844260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EB219-894A-7842-925C-1402698F65F6}"/>
              </a:ext>
            </a:extLst>
          </p:cNvPr>
          <p:cNvSpPr/>
          <p:nvPr/>
        </p:nvSpPr>
        <p:spPr>
          <a:xfrm>
            <a:off x="2379359" y="1432602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BE92A-72DC-094A-9E49-5A95FC847E11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1917426" y="1586231"/>
            <a:ext cx="461933" cy="75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30F30-B32E-E540-B8D2-AE7A4CB7A450}"/>
              </a:ext>
            </a:extLst>
          </p:cNvPr>
          <p:cNvSpPr/>
          <p:nvPr/>
        </p:nvSpPr>
        <p:spPr>
          <a:xfrm>
            <a:off x="1566112" y="392431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4C56B7-FA9A-E543-A460-EB6F154F261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39124" y="3458775"/>
            <a:ext cx="464083" cy="4655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8424E-B243-124D-8A35-1A69DCDD2BFF}"/>
              </a:ext>
            </a:extLst>
          </p:cNvPr>
          <p:cNvSpPr/>
          <p:nvPr/>
        </p:nvSpPr>
        <p:spPr>
          <a:xfrm>
            <a:off x="478804" y="5146381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2.14.0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0CF9C3-DCB7-AB48-BE02-D47547C175BC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878367" y="3458774"/>
            <a:ext cx="937532" cy="16876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F2D3F20-23C5-B146-9135-25D57EC478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795017" y="1984435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58593FC-81E3-1D49-83F4-8D5399AC9D1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575394" y="1980530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18CFD8-A0D6-9C47-AF25-BDA5A89AD24B}"/>
              </a:ext>
            </a:extLst>
          </p:cNvPr>
          <p:cNvSpPr/>
          <p:nvPr/>
        </p:nvSpPr>
        <p:spPr>
          <a:xfrm>
            <a:off x="6410433" y="1440197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1D8D6-7815-DD46-AB86-F89EEE8612F3}"/>
              </a:ext>
            </a:extLst>
          </p:cNvPr>
          <p:cNvCxnSpPr>
            <a:cxnSpLocks/>
            <a:stCxn id="9" idx="1"/>
            <a:endCxn id="32" idx="3"/>
          </p:cNvCxnSpPr>
          <p:nvPr/>
        </p:nvCxnSpPr>
        <p:spPr>
          <a:xfrm flipH="1" flipV="1">
            <a:off x="9084622" y="1593826"/>
            <a:ext cx="461933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rd 59">
            <a:extLst>
              <a:ext uri="{FF2B5EF4-FFF2-40B4-BE49-F238E27FC236}">
                <a16:creationId xmlns:a16="http://schemas.microsoft.com/office/drawing/2014/main" id="{73AA000B-37FC-B942-9CFE-15CA17FED0EA}"/>
              </a:ext>
            </a:extLst>
          </p:cNvPr>
          <p:cNvSpPr/>
          <p:nvPr/>
        </p:nvSpPr>
        <p:spPr>
          <a:xfrm>
            <a:off x="8775421" y="2847751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FEAAFEA2-14D2-1844-A80C-DC8076070A1B}"/>
              </a:ext>
            </a:extLst>
          </p:cNvPr>
          <p:cNvSpPr/>
          <p:nvPr/>
        </p:nvSpPr>
        <p:spPr>
          <a:xfrm>
            <a:off x="10336178" y="284775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………………………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20AEBD0-983C-D347-8B2F-65E1B4E124B0}"/>
              </a:ext>
            </a:extLst>
          </p:cNvPr>
          <p:cNvCxnSpPr>
            <a:cxnSpLocks/>
            <a:stCxn id="60" idx="0"/>
          </p:cNvCxnSpPr>
          <p:nvPr/>
        </p:nvCxnSpPr>
        <p:spPr>
          <a:xfrm rot="5400000" flipH="1" flipV="1">
            <a:off x="8954656" y="1987927"/>
            <a:ext cx="943175" cy="776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2702B7F-CE28-4F43-A86F-F3420A19FBE2}"/>
              </a:ext>
            </a:extLst>
          </p:cNvPr>
          <p:cNvCxnSpPr>
            <a:endCxn id="61" idx="0"/>
          </p:cNvCxnSpPr>
          <p:nvPr/>
        </p:nvCxnSpPr>
        <p:spPr>
          <a:xfrm rot="16200000" flipH="1">
            <a:off x="9735033" y="1984022"/>
            <a:ext cx="943176" cy="7842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5142C-15D8-AF4A-8774-1A5E8D33341D}"/>
              </a:ext>
            </a:extLst>
          </p:cNvPr>
          <p:cNvSpPr/>
          <p:nvPr/>
        </p:nvSpPr>
        <p:spPr>
          <a:xfrm>
            <a:off x="8999083" y="3919347"/>
            <a:ext cx="2674189" cy="307258"/>
          </a:xfrm>
          <a:prstGeom prst="rect">
            <a:avLst/>
          </a:prstGeom>
          <a:solidFill>
            <a:srgbClr val="C0000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FF0000"/>
                </a:highlight>
              </a:rPr>
              <a:t>2.13.0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B3FADF-5BCD-584C-A8AD-70332DA472F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336178" y="3470726"/>
            <a:ext cx="224263" cy="4486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4B63FB-7F2E-0348-8CB7-60E1B5D84588}"/>
              </a:ext>
            </a:extLst>
          </p:cNvPr>
          <p:cNvSpPr/>
          <p:nvPr/>
        </p:nvSpPr>
        <p:spPr>
          <a:xfrm>
            <a:off x="6992295" y="5144571"/>
            <a:ext cx="2674189" cy="307258"/>
          </a:xfrm>
          <a:prstGeom prst="rect">
            <a:avLst/>
          </a:prstGeom>
          <a:solidFill>
            <a:srgbClr val="00B050"/>
          </a:solidFill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org.apache.logging.log4j:log4j-core:</a:t>
            </a:r>
            <a:r>
              <a:rPr lang="en-GB" sz="1000" dirty="0">
                <a:highlight>
                  <a:srgbClr val="00FF00"/>
                </a:highlight>
              </a:rPr>
              <a:t>2.17.1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A8F7C-E53F-9C45-B059-C29A28632F57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flipH="1">
            <a:off x="8329390" y="3462266"/>
            <a:ext cx="708616" cy="1682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EA6BE2-5627-6140-87F1-BB9E736A1244}"/>
              </a:ext>
            </a:extLst>
          </p:cNvPr>
          <p:cNvSpPr/>
          <p:nvPr/>
        </p:nvSpPr>
        <p:spPr>
          <a:xfrm>
            <a:off x="10474296" y="1228869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75" name="Picture 74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9F9686EA-D8EE-BA4E-850E-05F5F6D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76" y="1384861"/>
            <a:ext cx="874576" cy="21864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A19C71-ADFF-A445-8CF7-EA55026FBCFD}"/>
              </a:ext>
            </a:extLst>
          </p:cNvPr>
          <p:cNvCxnSpPr>
            <a:cxnSpLocks/>
            <a:stCxn id="74" idx="1"/>
            <a:endCxn id="9" idx="3"/>
          </p:cNvCxnSpPr>
          <p:nvPr/>
        </p:nvCxnSpPr>
        <p:spPr>
          <a:xfrm flipH="1">
            <a:off x="10071725" y="1593827"/>
            <a:ext cx="4025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042976-6A9B-8642-A9A0-8563B1BE81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 flipV="1">
            <a:off x="6096000" y="1166842"/>
            <a:ext cx="23930" cy="4579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&quot;No&quot; Symbol 82">
            <a:extLst>
              <a:ext uri="{FF2B5EF4-FFF2-40B4-BE49-F238E27FC236}">
                <a16:creationId xmlns:a16="http://schemas.microsoft.com/office/drawing/2014/main" id="{9EAE932C-385C-AC47-AEE3-145504CC04CB}"/>
              </a:ext>
            </a:extLst>
          </p:cNvPr>
          <p:cNvSpPr/>
          <p:nvPr/>
        </p:nvSpPr>
        <p:spPr>
          <a:xfrm>
            <a:off x="4433977" y="2458528"/>
            <a:ext cx="1076471" cy="1012198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6AD48125-7E61-A24E-B8AC-0FF759844C9C}"/>
              </a:ext>
            </a:extLst>
          </p:cNvPr>
          <p:cNvSpPr/>
          <p:nvPr/>
        </p:nvSpPr>
        <p:spPr>
          <a:xfrm>
            <a:off x="6355021" y="2458528"/>
            <a:ext cx="1006635" cy="934734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3286E6-F240-754B-90FA-91DBB1339B21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1E4027B-0A6B-6B48-B882-5401EC4B38A4}"/>
              </a:ext>
            </a:extLst>
          </p:cNvPr>
          <p:cNvGrpSpPr>
            <a:grpSpLocks/>
          </p:cNvGrpSpPr>
          <p:nvPr/>
        </p:nvGrpSpPr>
        <p:grpSpPr bwMode="auto">
          <a:xfrm>
            <a:off x="2372804" y="1804715"/>
            <a:ext cx="6429375" cy="3175000"/>
            <a:chOff x="1728" y="6768"/>
            <a:chExt cx="8496" cy="3312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50265258-E639-2C44-A5A9-285A713B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68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ПРОЦЕС НА УПРАВЛЕНИЕ НА РИСКА</a:t>
              </a:r>
              <a:endParaRPr lang="bg-BG" altLang="bg-BG" sz="14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E981D847-31BE-DC41-A1DD-4C2B0AC18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" y="806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4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48F11C6-2128-C149-9F42-9E72549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8064"/>
              <a:ext cx="288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АНАЛИЗ НА РИСКА</a:t>
              </a:r>
              <a:endParaRPr lang="bg-BG" altLang="bg-BG" sz="14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25FD7DE-B4DE-C94F-979B-175790D81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КОЛИЧЕСТВЕН АНАЛИЗ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A3DA052-4666-924E-8C79-C0A608E85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504"/>
              <a:ext cx="360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400" b="1">
                  <a:latin typeface="Calibri" panose="020F0502020204030204" pitchFamily="34" charset="0"/>
                </a:rPr>
                <a:t>КАЧЕСТВЕН АНАЛИЗ НА РИСКА</a:t>
              </a:r>
              <a:endParaRPr lang="bg-BG" altLang="bg-BG" sz="140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5173D1C0-E461-5E4C-959F-9B6EB76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4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E3F1F4A-DE95-2F45-AC74-61DF04BFF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" y="7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464E6A61-7C35-F24E-AD29-8CA18EC0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705171B-BE92-044E-9A8B-0F6DE192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" y="763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5AB4383-605E-1A4A-8CBD-AB309D8A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64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B564036-D204-B041-8648-DB148BBAF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8928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56866D1-8AB3-1248-8680-485CFB0A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6" y="8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030D4A5-3972-CA42-9360-5A8C6F640947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93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88458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7590EC2-E5E4-CE40-88F0-6F6C4990CC93}"/>
              </a:ext>
            </a:extLst>
          </p:cNvPr>
          <p:cNvGrpSpPr>
            <a:grpSpLocks/>
          </p:cNvGrpSpPr>
          <p:nvPr/>
        </p:nvGrpSpPr>
        <p:grpSpPr bwMode="auto">
          <a:xfrm>
            <a:off x="2009895" y="1569739"/>
            <a:ext cx="7597775" cy="3429000"/>
            <a:chOff x="1152" y="2228"/>
            <a:chExt cx="10080" cy="432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50E1E996-3070-644C-8E21-CD8C0984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28"/>
              <a:ext cx="576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72BE3D69-7738-A144-AE30-BC936599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9" y="2408"/>
              <a:ext cx="46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600">
                  <a:latin typeface="Calibri" panose="020F0502020204030204" pitchFamily="34" charset="0"/>
                </a:rPr>
                <a:t>УПРАВЛЕНИЕ НА РИСКА</a:t>
              </a:r>
              <a:endParaRPr lang="bg-BG" altLang="bg-BG" sz="1600"/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F629713-5029-8840-B88A-14EFE5271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" y="3848"/>
              <a:ext cx="3874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 dirty="0">
                  <a:latin typeface="Calibri" panose="020F0502020204030204" pitchFamily="34" charset="0"/>
                </a:rPr>
                <a:t>ИДЕНТИФИЦИРАНЕ НА РИСКА</a:t>
              </a:r>
              <a:endParaRPr lang="bg-BG" altLang="bg-BG" sz="1400" dirty="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C1E11CE-7DE3-4D43-AE6F-023CB59E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" y="5648"/>
              <a:ext cx="46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НАБЛЮДЕНИЕ И КОНТРОЛ НА РИСКА</a:t>
              </a:r>
              <a:endParaRPr lang="bg-BG" altLang="bg-BG" sz="1400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75CC5F9-2722-F94A-9DBE-720E8AD7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648"/>
              <a:ext cx="4320" cy="9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Times New Roman" panose="02020603050405020304" pitchFamily="18" charset="0"/>
                </a:rPr>
                <a:t>ПРОТИВОДЕЙСТВИЕ СРЕЩУ  РИСКА</a:t>
              </a:r>
              <a:endParaRPr lang="bg-BG" altLang="bg-BG" sz="14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5280746-D776-F048-AEAE-4025824C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48"/>
              <a:ext cx="4226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1400">
                  <a:latin typeface="Calibri" panose="020F0502020204030204" pitchFamily="34" charset="0"/>
                </a:rPr>
                <a:t>КОЛИЧЕСТВЕНА ОЦЕНКА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bg-BG" altLang="bg-BG" sz="11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FFBB5F5B-3B4E-C44C-BC42-7F3F762EA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BE30CF8-9037-5D40-B618-C32A36A3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072F0FE-3109-0E49-90CD-C18170472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" y="312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3F03B03-04B7-4A4A-ABB5-8314EAB85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348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8D11BD8-17CE-A445-81C9-296D0151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88"/>
              <a:ext cx="1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360B12D-762C-B94E-B434-BB263682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5108"/>
              <a:ext cx="79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E3A9A9-5CC5-1E41-9FC4-29C99B8FD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7C30AB8D-0EA6-C24F-B575-BE6B3A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510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F09169-8E5C-204B-B05C-4F310C48367D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</a:t>
            </a:r>
            <a:r>
              <a:rPr lang="en-GB" sz="800"/>
              <a:t>94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7449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6644F46-76E5-EE48-AD70-314BB51CCB19}"/>
              </a:ext>
            </a:extLst>
          </p:cNvPr>
          <p:cNvGrpSpPr>
            <a:grpSpLocks/>
          </p:cNvGrpSpPr>
          <p:nvPr/>
        </p:nvGrpSpPr>
        <p:grpSpPr bwMode="auto">
          <a:xfrm>
            <a:off x="2267689" y="1111179"/>
            <a:ext cx="7704481" cy="4524316"/>
            <a:chOff x="866" y="3440"/>
            <a:chExt cx="10620" cy="828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0A96EE-DE31-6446-A3A7-83E59BB1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5272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B52FEF4C-55B2-4C4C-93CF-701B067A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3C366392-E1C7-1840-A5C1-CA13D5DB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D9CC91BF-4D60-4044-87D7-FCE49B27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5A224743-C1EB-EE45-BA51-3DAA3176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634E584-DFC8-3748-B090-9AE3BC30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48AB0775-A657-634F-B2AB-0A389637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21439BC2-50EB-2441-80C1-BE157FC0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9686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62927A4-07F6-4540-9AAE-E3FF955B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2D8BA8A-3E70-F94A-BF55-79B8562C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6" y="5300"/>
              <a:ext cx="720" cy="65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D842ED4-77C8-6A47-9296-892B3BD03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ДЕФИНИРАНЕ НА СРЕДАТА  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Цели и задачи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Заявители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3. Критерии </a:t>
              </a:r>
            </a:p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4. Дефиниране на ключови елементи </a:t>
              </a:r>
              <a:endParaRPr lang="bg-BG" altLang="bg-BG" sz="1800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636E7E62-A0E8-5E4B-ADF8-457E3AEA5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6177"/>
              <a:ext cx="216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ИДЕНТИФИЦИРАНЕ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Какво би  могло да се случи ?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Как би могло то да се случи ?</a:t>
              </a:r>
              <a:endParaRPr lang="bg-BG" altLang="bg-BG" sz="18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BBA9EBC1-E59C-9346-96B9-2FC1B34F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АНАЛИЗ НА РИСКА</a:t>
              </a: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Анализ на последствията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Анализ на вероятностите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 3. Анализ на последствията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B3CE5E2C-96ED-894E-BD9A-700BF9C78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6" y="6177"/>
              <a:ext cx="1800" cy="32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>
                  <a:latin typeface="Calibri" panose="020F0502020204030204" pitchFamily="34" charset="0"/>
                </a:rPr>
                <a:t>ОЦЕНКА НА РИСКА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endParaRPr lang="bg-BG" altLang="bg-BG" sz="9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1. Оценяване на риска</a:t>
              </a:r>
              <a:endParaRPr lang="bg-BG" altLang="bg-BG" sz="900" b="1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>
                  <a:latin typeface="Calibri" panose="020F0502020204030204" pitchFamily="34" charset="0"/>
                </a:rPr>
                <a:t>2. Ранжиране на риска</a:t>
              </a:r>
              <a:endParaRPr lang="bg-BG" altLang="bg-BG" sz="1800"/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C3997C0C-B9CD-404C-9168-5DA925FD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6" y="6177"/>
              <a:ext cx="2340" cy="328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b="1" dirty="0">
                  <a:latin typeface="Calibri" panose="020F0502020204030204" pitchFamily="34" charset="0"/>
                </a:rPr>
                <a:t>ПРОТИВОДЕЙСТВИЕ СРЕЩУ РИСКА</a:t>
              </a: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1. Определяне на възможностите за противодействие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2. Избор на най-добрата възможност</a:t>
              </a:r>
              <a:endParaRPr lang="bg-BG" altLang="bg-BG" sz="9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bg-BG" altLang="bg-BG" sz="900" dirty="0">
                  <a:latin typeface="Calibri" panose="020F0502020204030204" pitchFamily="34" charset="0"/>
                </a:rPr>
                <a:t>3. Разработване и изпълнение на план за управление на риска</a:t>
              </a:r>
              <a:endParaRPr lang="bg-BG" altLang="bg-BG" sz="1800" dirty="0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C6B72697-7D13-AF4A-A498-5937C669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0"/>
              <a:ext cx="9900" cy="1574"/>
            </a:xfrm>
            <a:prstGeom prst="rightArrow">
              <a:avLst>
                <a:gd name="adj1" fmla="val 50000"/>
                <a:gd name="adj2" fmla="val 1572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ABD7BD9E-E84E-094D-B126-ECCFEFA93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853"/>
              <a:ext cx="684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3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И Н Ф О Р М А Ц И О Н Е Н    П Р О Ц Е С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12C7392D-8981-F542-BF8D-DF0B0E7F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0253"/>
              <a:ext cx="10620" cy="1471"/>
            </a:xfrm>
            <a:prstGeom prst="rightArrow">
              <a:avLst>
                <a:gd name="adj1" fmla="val 50000"/>
                <a:gd name="adj2" fmla="val 1804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bg-BG" altLang="bg-BG" sz="1800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1CC3D0E-0216-A14B-804D-FB15E814E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0709"/>
              <a:ext cx="7380" cy="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bg-BG" altLang="bg-BG" sz="1200" i="1">
                  <a:latin typeface="Times New Roman" panose="02020603050405020304" pitchFamily="18" charset="0"/>
                </a:rPr>
                <a:t>Н А Б Л Ю Д Е Н И Е   И   К О Н Т Р О Л   Н А   П Р О Ц Е С А</a:t>
              </a:r>
              <a:r>
                <a:rPr lang="bg-BG" altLang="bg-BG" sz="1200" b="1" i="1">
                  <a:latin typeface="Times New Roman" panose="02020603050405020304" pitchFamily="18" charset="0"/>
                </a:rPr>
                <a:t>  </a:t>
              </a:r>
              <a:endParaRPr lang="bg-BG" altLang="bg-BG" sz="18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5E3DF9-A197-4F40-B239-27FB5B61997C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проф. д-р Георгиев, Венелин, Управление на риска за </a:t>
            </a:r>
            <a:r>
              <a:rPr lang="bg-BG" sz="800" dirty="0" err="1"/>
              <a:t>киберсигурността</a:t>
            </a:r>
            <a:r>
              <a:rPr lang="bg-BG" sz="800" dirty="0"/>
              <a:t>, София, </a:t>
            </a:r>
            <a:r>
              <a:rPr lang="en-GB" sz="800" dirty="0">
                <a:hlinkClick r:id="rId2"/>
              </a:rPr>
              <a:t>http://edubooks.bg</a:t>
            </a:r>
            <a:r>
              <a:rPr lang="en-GB" sz="800" dirty="0"/>
              <a:t> 5a103, 2022. 95 </a:t>
            </a:r>
            <a:r>
              <a:rPr lang="bg-BG" sz="800" dirty="0"/>
              <a:t>с.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2891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3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255454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4"/>
              </a:rPr>
              <a:t>https://thesecmaster.com/how-does-the-log4j-vulnerability-work-in-practical/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https://d7umqicpi7263.cloudfront.net/img/product/a55efc60-f377-4559-8422-5e828ac7d5fc/1e42c890-e4fd-4bd8-9845-f028dccf0cf8.png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6"/>
              </a:rPr>
              <a:t>https://miro.medium.com/max/650/1*zzvdRmHGGXONZpuQ2FeqsQ.png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7"/>
              </a:rPr>
              <a:t>https://maven.apache.org/images/maven-logo-black-on-white.png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8"/>
              </a:rPr>
              <a:t>https://medium.com/swlh/sonarqube-part-2-features-of-sonarqube-installation-and-some-practice-on-sonarqube-d523ae9a998a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9"/>
              </a:rPr>
              <a:t>https://www.sonarqube.org/index/sq-homepage-og-image.png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0"/>
              </a:rPr>
              <a:t>https://www.sonarqube.org/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1"/>
              </a:rPr>
              <a:t>https://snyk.io/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2"/>
              </a:rPr>
              <a:t>https://www.taringamberini.com/en/blog/java/ready-to-use-java-dependencies-vulnerability-checker/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3"/>
              </a:rPr>
              <a:t>https://www.taringamberini.com/images/2016-03-02-ready-to-use-java-dependencies-vulnerability-checker/dependencies_graph_rampart-core-1.3.png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4"/>
              </a:rPr>
              <a:t>https://openclipart.org/detail/288357/anonymous-hacker-behind-pc</a:t>
            </a:r>
            <a:endParaRPr lang="en-GB" sz="800" dirty="0"/>
          </a:p>
          <a:p>
            <a:endParaRPr lang="en-GB" sz="800" dirty="0"/>
          </a:p>
          <a:p>
            <a:r>
              <a:rPr lang="en-GB" sz="800" dirty="0">
                <a:hlinkClick r:id="rId15"/>
              </a:rPr>
              <a:t>https://www.cisa.gov/uscert/apache-log4j-vulnerability-guidance</a:t>
            </a:r>
            <a:endParaRPr lang="en-GB" sz="800" dirty="0"/>
          </a:p>
          <a:p>
            <a:endParaRPr lang="bg-BG" sz="800" dirty="0"/>
          </a:p>
          <a:p>
            <a:r>
              <a:rPr lang="en-GB" sz="800" dirty="0">
                <a:hlinkClick r:id="rId16"/>
              </a:rPr>
              <a:t>https://en.wikipedia.org/wiki/Cybersecurity_and_Infrastructure_Security_Agency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17"/>
              </a:rPr>
              <a:t>https://en.wikipedia.org/wiki/United_States_Department_of_Homeland_Security</a:t>
            </a:r>
            <a:endParaRPr lang="bg-BG" sz="800" dirty="0"/>
          </a:p>
          <a:p>
            <a:endParaRPr lang="en-GB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93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94 </a:t>
            </a:r>
            <a:r>
              <a:rPr lang="bg" sz="800" dirty="0"/>
              <a:t>с.</a:t>
            </a:r>
          </a:p>
          <a:p>
            <a:endParaRPr lang="bg" sz="800" dirty="0"/>
          </a:p>
          <a:p>
            <a:r>
              <a:rPr lang="bg" sz="800" dirty="0"/>
              <a:t>проф. д-р Георгиев, Венелин, Управление на риска за киберсигурността, София, </a:t>
            </a:r>
            <a:r>
              <a:rPr lang="en-GB" sz="800" dirty="0"/>
              <a:t>http://</a:t>
            </a:r>
            <a:r>
              <a:rPr lang="en-GB" sz="800" dirty="0" err="1"/>
              <a:t>edubooks.bg</a:t>
            </a:r>
            <a:r>
              <a:rPr lang="en-GB" sz="800" dirty="0"/>
              <a:t> 5a103, 2022. 95 </a:t>
            </a:r>
            <a:r>
              <a:rPr lang="bg" sz="800" dirty="0"/>
              <a:t>с.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5EC77-54F5-BA4C-9EFC-49BBA60C6C35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7E570-2CD1-3C40-90EF-74DD9F5D30DA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A7427-0FAE-BF4D-AC7E-6DF4BB8ABBD9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2B6CC-8EF3-D24F-8F35-E7FCAD7FDF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8" y="1166842"/>
            <a:ext cx="672898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Експлойтът "нулев ден" (0</a:t>
            </a:r>
            <a:r>
              <a:rPr lang="en-GB" sz="1400" dirty="0"/>
              <a:t>day) </a:t>
            </a:r>
            <a:r>
              <a:rPr lang="bg" sz="14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400" dirty="0"/>
          </a:p>
          <a:p>
            <a:r>
              <a:rPr lang="bg" sz="1400" dirty="0"/>
              <a:t>Атакуващият забелязва софтуерната уязвимост преди всички </a:t>
            </a:r>
            <a:r>
              <a:rPr lang="bg-BG" sz="1400" dirty="0"/>
              <a:t>останали</a:t>
            </a:r>
            <a:r>
              <a:rPr lang="bg" sz="1400" dirty="0"/>
              <a:t>, които се интересуват от нейното ограничаване, бързо създава експлойт и го използва за атака. </a:t>
            </a:r>
          </a:p>
          <a:p>
            <a:endParaRPr lang="bg" sz="1400" dirty="0"/>
          </a:p>
          <a:p>
            <a:r>
              <a:rPr lang="bg" sz="14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400" dirty="0"/>
          </a:p>
          <a:p>
            <a:r>
              <a:rPr lang="bg" sz="14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400" dirty="0"/>
              <a:t>Word, Excel, PDF </a:t>
            </a:r>
            <a:r>
              <a:rPr lang="bg" sz="1400" dirty="0"/>
              <a:t>или </a:t>
            </a:r>
            <a:r>
              <a:rPr lang="en-GB" sz="1400" dirty="0"/>
              <a:t>Flash.</a:t>
            </a:r>
          </a:p>
          <a:p>
            <a:endParaRPr lang="en-GB" sz="1400" dirty="0"/>
          </a:p>
          <a:p>
            <a:r>
              <a:rPr lang="bg" sz="14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400" dirty="0"/>
          </a:p>
          <a:p>
            <a:r>
              <a:rPr lang="bg" sz="14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bg" sz="1400" dirty="0"/>
          </a:p>
          <a:p>
            <a:endParaRPr lang="bg" sz="1400" dirty="0"/>
          </a:p>
          <a:p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</a:p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</a:t>
            </a:r>
            <a:r>
              <a:rPr lang="bg-BG" sz="800" dirty="0"/>
              <a:t> </a:t>
            </a:r>
            <a:endParaRPr lang="en-GB" sz="800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CBFE0B-F674-9546-AF95-216B6FA4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52" y="1294714"/>
            <a:ext cx="4574620" cy="4249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4B52C-BE34-1240-ADD4-3E8C3670F7D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82F8-1216-1543-AC2B-133A81FFD3E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Край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Благодаря!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JNDI?</a:t>
            </a:r>
          </a:p>
          <a:p>
            <a:endParaRPr lang="en-GB" sz="1400" dirty="0"/>
          </a:p>
          <a:p>
            <a:r>
              <a:rPr lang="en-GB" sz="1400" dirty="0"/>
              <a:t>Java Naming and Directory Interface (JNDI)</a:t>
            </a:r>
            <a:r>
              <a:rPr lang="bg" sz="1400" dirty="0"/>
              <a:t> е </a:t>
            </a:r>
            <a:r>
              <a:rPr lang="en-GB" sz="1400" dirty="0"/>
              <a:t>API </a:t>
            </a:r>
            <a:r>
              <a:rPr lang="bg" sz="1400" dirty="0"/>
              <a:t>на </a:t>
            </a:r>
            <a:r>
              <a:rPr lang="en-GB" sz="1400" dirty="0"/>
              <a:t>Java, </a:t>
            </a:r>
            <a:r>
              <a:rPr lang="bg" sz="1400" dirty="0"/>
              <a:t>който позволява на приложенията да комуникират с други приложения, като </a:t>
            </a:r>
            <a:r>
              <a:rPr lang="en-GB" sz="1400" dirty="0"/>
              <a:t>LDAP, DNS, NIS, NDS, RMI </a:t>
            </a:r>
            <a:r>
              <a:rPr lang="bg" sz="1400" dirty="0"/>
              <a:t>и </a:t>
            </a:r>
            <a:r>
              <a:rPr lang="en-GB" sz="1400" dirty="0"/>
              <a:t>CORBA. </a:t>
            </a:r>
            <a:r>
              <a:rPr lang="bg" sz="1400" dirty="0"/>
              <a:t>Основната му функция е да предоставя функционалност за именуване и директория на приложения, разработени на езика </a:t>
            </a:r>
            <a:r>
              <a:rPr lang="en-GB" sz="1400" dirty="0"/>
              <a:t>Java. </a:t>
            </a:r>
            <a:r>
              <a:rPr lang="bg" sz="1400" dirty="0"/>
              <a:t>Той се изпълнява върху приложение на </a:t>
            </a:r>
            <a:r>
              <a:rPr lang="en-GB" sz="1400" dirty="0"/>
              <a:t>Java, </a:t>
            </a:r>
            <a:r>
              <a:rPr lang="bg" sz="1400" dirty="0"/>
              <a:t>за да извлича файлове от база данни, като използва конвенции за именуване. Дефинирана е така, че да е независима от всяка конкретна реализация на услугата за директории.</a:t>
            </a:r>
          </a:p>
          <a:p>
            <a:endParaRPr lang="bg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22AA2-4015-6044-B8E8-3C6C8413A8C7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B10-0B14-B845-B687-C7A6378F3A6A}"/>
              </a:ext>
            </a:extLst>
          </p:cNvPr>
          <p:cNvSpPr txBox="1"/>
          <p:nvPr/>
        </p:nvSpPr>
        <p:spPr>
          <a:xfrm>
            <a:off x="365256" y="2684085"/>
            <a:ext cx="1131286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</a:t>
            </a:r>
            <a:r>
              <a:rPr lang="en-GB" sz="1400" dirty="0"/>
              <a:t>LDAP?</a:t>
            </a:r>
          </a:p>
          <a:p>
            <a:endParaRPr lang="en-GB" sz="1400" dirty="0"/>
          </a:p>
          <a:p>
            <a:r>
              <a:rPr lang="en-GB" sz="1400" dirty="0"/>
              <a:t>LDAP </a:t>
            </a:r>
            <a:r>
              <a:rPr lang="bg" sz="1400" dirty="0"/>
              <a:t>е олекотената версия на протокола за директории. Разширената му версия е </a:t>
            </a:r>
            <a:r>
              <a:rPr lang="en-GB" sz="1400" dirty="0"/>
              <a:t>Lightweight Directory Access Protocol. </a:t>
            </a:r>
            <a:r>
              <a:rPr lang="bg" sz="1400" dirty="0"/>
              <a:t>Той е част от мрежовите стандарти </a:t>
            </a:r>
            <a:r>
              <a:rPr lang="en-GB" sz="1400" dirty="0"/>
              <a:t>x.500. </a:t>
            </a:r>
            <a:r>
              <a:rPr lang="bg" sz="1400" dirty="0"/>
              <a:t>по същество това е приложен протокол с отворен код, неутрален по отношение на доставчика, индустриален стандарт, който се използва за достъп и поддръжка на разпределени услуги за директории по мрежата. В него се съхраняват потребители, пароли, информация за профили, компютърни обекти и др. и цялата информация се споделя с други инфраструктурни и приложни структури в мрежата.</a:t>
            </a:r>
          </a:p>
          <a:p>
            <a:endParaRPr lang="b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5FFF-8518-2744-9FC1-7FCEE27F6AB8}"/>
              </a:ext>
            </a:extLst>
          </p:cNvPr>
          <p:cNvSpPr txBox="1"/>
          <p:nvPr/>
        </p:nvSpPr>
        <p:spPr>
          <a:xfrm>
            <a:off x="365255" y="4121499"/>
            <a:ext cx="1131286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Какво представлява библиотеката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en-GB" sz="1400" dirty="0"/>
              <a:t>Log4j </a:t>
            </a:r>
            <a:r>
              <a:rPr lang="bg" sz="1400" dirty="0"/>
              <a:t>е рамка за регистриране, написана на </a:t>
            </a:r>
            <a:r>
              <a:rPr lang="en-GB" sz="1400" dirty="0"/>
              <a:t>Java </a:t>
            </a:r>
            <a:r>
              <a:rPr lang="bg" sz="1400" dirty="0"/>
              <a:t>и разпространявана под лиценза на </a:t>
            </a:r>
            <a:r>
              <a:rPr lang="en-GB" sz="1400" dirty="0"/>
              <a:t>Apache Software License. </a:t>
            </a:r>
            <a:r>
              <a:rPr lang="bg" sz="1400" dirty="0"/>
              <a:t>Тя се използва предимно за улавяне, форматиране и публикуване на информация за регистриране, създавана от системи и приложения, до множество дестинации.  Тя се състои от три различни компонента за изпълнение на дейностите си. Използва услугите на </a:t>
            </a:r>
            <a:r>
              <a:rPr lang="en-GB" sz="1400" dirty="0"/>
              <a:t>JNDI, </a:t>
            </a:r>
            <a:r>
              <a:rPr lang="bg" sz="1400" dirty="0"/>
              <a:t>за да получава информация от различни услуги за именуване и директории.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D075-BD50-1C47-84BB-B680273E9019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1F1DF-276F-B848-BA94-AB79207A67C3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9FFEE-DBD4-2742-9CFC-2C8F519044F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67F9D-F863-6342-B5E7-2F85277A339C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6AB79-0DD8-434B-83E6-63F8A95B1020}"/>
              </a:ext>
            </a:extLst>
          </p:cNvPr>
          <p:cNvSpPr txBox="1"/>
          <p:nvPr/>
        </p:nvSpPr>
        <p:spPr>
          <a:xfrm>
            <a:off x="317395" y="1166842"/>
            <a:ext cx="1131286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400" dirty="0"/>
              <a:t>Какв</a:t>
            </a:r>
            <a:r>
              <a:rPr lang="bg-BG" sz="1400" dirty="0"/>
              <a:t>и са възможните последствия </a:t>
            </a:r>
            <a:r>
              <a:rPr lang="bg" sz="1400" dirty="0"/>
              <a:t>от уязвимостта на </a:t>
            </a:r>
            <a:r>
              <a:rPr lang="en-GB" sz="1400" dirty="0"/>
              <a:t>Log4j?</a:t>
            </a:r>
          </a:p>
          <a:p>
            <a:endParaRPr lang="en-GB" sz="1400" dirty="0"/>
          </a:p>
          <a:p>
            <a:r>
              <a:rPr lang="bg" sz="1400" dirty="0"/>
              <a:t>Уязвимостта в </a:t>
            </a:r>
            <a:r>
              <a:rPr lang="en-GB" sz="1400" dirty="0"/>
              <a:t>Log4j </a:t>
            </a:r>
            <a:r>
              <a:rPr lang="bg" sz="1400" dirty="0"/>
              <a:t>може да се използва за извършване на няколко кибератаки:</a:t>
            </a:r>
          </a:p>
          <a:p>
            <a:endParaRPr lang="bg" sz="1400" dirty="0"/>
          </a:p>
          <a:p>
            <a:r>
              <a:rPr lang="bg" sz="1400" dirty="0"/>
              <a:t>Инсталиране на софтуер за добив на криптовалути (</a:t>
            </a:r>
            <a:r>
              <a:rPr lang="en-GB" sz="1400" dirty="0"/>
              <a:t>Deploy coin miners</a:t>
            </a:r>
            <a:r>
              <a:rPr lang="bg-BG" sz="1400" dirty="0"/>
              <a:t>)</a:t>
            </a:r>
            <a:endParaRPr lang="bg" sz="1400" dirty="0"/>
          </a:p>
          <a:p>
            <a:r>
              <a:rPr lang="bg" sz="1400" dirty="0"/>
              <a:t>Инсталиране на зловреден софтуер</a:t>
            </a:r>
            <a:r>
              <a:rPr lang="bg-BG" sz="1400" dirty="0"/>
              <a:t>,</a:t>
            </a:r>
            <a:r>
              <a:rPr lang="bg" sz="1400" dirty="0"/>
              <a:t> като троянски коне за отдалечен достъп и рансъмуер (</a:t>
            </a:r>
            <a:r>
              <a:rPr lang="en-GB" sz="1400" dirty="0"/>
              <a:t>malware</a:t>
            </a:r>
            <a:r>
              <a:rPr lang="bg-BG" sz="1400" dirty="0"/>
              <a:t>, </a:t>
            </a:r>
            <a:r>
              <a:rPr lang="en-GB" sz="1400" dirty="0"/>
              <a:t>remote access</a:t>
            </a:r>
            <a:r>
              <a:rPr lang="bg-BG" sz="1400" dirty="0"/>
              <a:t>,</a:t>
            </a:r>
            <a:r>
              <a:rPr lang="en-GB" sz="1400" dirty="0"/>
              <a:t> trojans and ransomware</a:t>
            </a:r>
            <a:r>
              <a:rPr lang="bg" sz="1400" dirty="0"/>
              <a:t>)</a:t>
            </a:r>
          </a:p>
          <a:p>
            <a:r>
              <a:rPr lang="bg" sz="1400" dirty="0"/>
              <a:t>Изпълнение на код от разстояние и изпълнение на произволен код (</a:t>
            </a:r>
            <a:r>
              <a:rPr lang="en-GB" sz="1400" dirty="0"/>
              <a:t>Remote code execution and Arbitrary code execution</a:t>
            </a:r>
            <a:r>
              <a:rPr lang="bg" sz="1400" dirty="0"/>
              <a:t>)</a:t>
            </a:r>
          </a:p>
          <a:p>
            <a:r>
              <a:rPr lang="bg" sz="1400" dirty="0"/>
              <a:t>Отказ от услуги (</a:t>
            </a:r>
            <a:r>
              <a:rPr lang="en-GB" sz="1400" dirty="0"/>
              <a:t>Denial of services</a:t>
            </a:r>
            <a:r>
              <a:rPr lang="bg-BG" sz="1400" dirty="0"/>
              <a:t>)</a:t>
            </a:r>
            <a:endParaRPr lang="en-GB" sz="1400" dirty="0"/>
          </a:p>
          <a:p>
            <a:endParaRPr lang="b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EEF24-11B0-2E49-A045-F82CBF189434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2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2BB9E-C0D0-384A-AF8B-8452580616FB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639B8-C5C4-064D-8BEA-8A9E2AD26295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30C1C-04DE-AB49-91B8-B43E62CAAB9E}"/>
              </a:ext>
            </a:extLst>
          </p:cNvPr>
          <p:cNvSpPr txBox="1"/>
          <p:nvPr/>
        </p:nvSpPr>
        <p:spPr>
          <a:xfrm>
            <a:off x="317396" y="397225"/>
            <a:ext cx="458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Как работи уязвимостта в </a:t>
            </a:r>
            <a:r>
              <a:rPr lang="en-GB" dirty="0"/>
              <a:t>Log4j </a:t>
            </a:r>
            <a:r>
              <a:rPr lang="bg" dirty="0"/>
              <a:t>на практика?</a:t>
            </a:r>
            <a:endParaRPr lang="en-GB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F559B2E-C4B6-1442-9767-93B6552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05" y="1166842"/>
            <a:ext cx="6160965" cy="3465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E8065-9B34-D24E-920F-7B79A6BF4066}"/>
              </a:ext>
            </a:extLst>
          </p:cNvPr>
          <p:cNvSpPr txBox="1"/>
          <p:nvPr/>
        </p:nvSpPr>
        <p:spPr>
          <a:xfrm>
            <a:off x="448829" y="1199071"/>
            <a:ext cx="4599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400" dirty="0"/>
              <a:t>След като атакуващият намери сървър с уязвима версия на библиотеката </a:t>
            </a:r>
            <a:r>
              <a:rPr lang="en-GB" sz="1400" dirty="0"/>
              <a:t>Log4j, </a:t>
            </a:r>
            <a:r>
              <a:rPr lang="bg" sz="1400" dirty="0"/>
              <a:t>той ще изпрати заявка за получаване на сървъра на жертвата с линк към </a:t>
            </a:r>
            <a:r>
              <a:rPr lang="en-GB" sz="1400" dirty="0"/>
              <a:t>LDAP </a:t>
            </a:r>
            <a:r>
              <a:rPr lang="bg" sz="1400" dirty="0"/>
              <a:t>сървъра на атакуващия.</a:t>
            </a:r>
          </a:p>
          <a:p>
            <a:endParaRPr lang="bg" sz="1400" dirty="0"/>
          </a:p>
          <a:p>
            <a:r>
              <a:rPr lang="bg" sz="1400" dirty="0"/>
              <a:t>Сървърът на жертвата просто ще се свърже с </a:t>
            </a:r>
            <a:r>
              <a:rPr lang="en-GB" sz="1400" dirty="0"/>
              <a:t>LDAP </a:t>
            </a:r>
            <a:r>
              <a:rPr lang="bg" sz="1400" dirty="0"/>
              <a:t>сървъра на нападателя, без да го проверява.</a:t>
            </a:r>
          </a:p>
          <a:p>
            <a:endParaRPr lang="bg" sz="1400" dirty="0"/>
          </a:p>
          <a:p>
            <a:r>
              <a:rPr lang="bg" sz="1400" dirty="0"/>
              <a:t>След това нападателят ще изпрати </a:t>
            </a:r>
            <a:r>
              <a:rPr lang="en-GB" sz="1400" dirty="0"/>
              <a:t>LDAP </a:t>
            </a:r>
            <a:r>
              <a:rPr lang="bg" sz="1400" dirty="0"/>
              <a:t>отговор на сървъра на жертвата със зловреден товар</a:t>
            </a:r>
            <a:r>
              <a:rPr lang="en-GB" sz="1400" dirty="0"/>
              <a:t> (payload)</a:t>
            </a:r>
            <a:r>
              <a:rPr lang="bg" sz="1400" dirty="0"/>
              <a:t>. Тъй като библиотеката </a:t>
            </a:r>
            <a:r>
              <a:rPr lang="en-GB" sz="1400" dirty="0"/>
              <a:t>Log4j2 </a:t>
            </a:r>
            <a:r>
              <a:rPr lang="bg" sz="1400" dirty="0"/>
              <a:t>е уязвима да получи товар</a:t>
            </a:r>
            <a:r>
              <a:rPr lang="bg-BG" sz="1400" dirty="0" err="1"/>
              <a:t>ът</a:t>
            </a:r>
            <a:r>
              <a:rPr lang="bg" sz="1400" dirty="0"/>
              <a:t> и да го изпълни без проверка, нападателят може да се възползва от тази уязвимост, за да компрометира сървъра на жертвата.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ED54-2EEC-C145-9172-43BB5F635AF0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https://thesecmaster.com/how-does-the-log4j-vulnerability-work-in-practical/</a:t>
            </a:r>
            <a:endParaRPr lang="bg-BG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318F3-90DF-E245-B7AD-C1CB301FC460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3373A-5A8C-6E45-8C56-B04C4DBF9899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0F4A9E-4DCD-B441-9CFC-54E1ECD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85" y="1110128"/>
            <a:ext cx="4581030" cy="458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B252A-E388-A04F-8AE0-45BF4B312D81}"/>
              </a:ext>
            </a:extLst>
          </p:cNvPr>
          <p:cNvSpPr txBox="1"/>
          <p:nvPr/>
        </p:nvSpPr>
        <p:spPr>
          <a:xfrm>
            <a:off x="439566" y="6061554"/>
            <a:ext cx="113128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bg-BG" sz="800" dirty="0"/>
              <a:t>Референции:</a:t>
            </a:r>
            <a:endParaRPr lang="en-GB" sz="800" dirty="0"/>
          </a:p>
          <a:p>
            <a:r>
              <a:rPr lang="en-GB" sz="800" dirty="0">
                <a:hlinkClick r:id="rId3"/>
              </a:rPr>
              <a:t>https://www.cisa.gov/uscert/apache-log4j-vulnerability-guidance</a:t>
            </a:r>
            <a:endParaRPr lang="bg-BG" sz="800" dirty="0"/>
          </a:p>
          <a:p>
            <a:r>
              <a:rPr lang="en-GB" sz="800" dirty="0">
                <a:hlinkClick r:id="rId4"/>
              </a:rPr>
              <a:t>https://en.wikipedia.org/wiki/File:Seal_of_the_United_States_Department_of_Homeland_Security.svg</a:t>
            </a:r>
            <a:endParaRPr lang="bg-BG" sz="800" dirty="0"/>
          </a:p>
          <a:p>
            <a:endParaRPr lang="bg-BG" sz="800" dirty="0"/>
          </a:p>
          <a:p>
            <a:r>
              <a:rPr lang="en-GB" sz="800" dirty="0">
                <a:hlinkClick r:id="rId5"/>
              </a:rPr>
              <a:t>https://upload.wikimedia.org/wikipedia/commons/thumb/6/6d/Seal_of_Cybersecurity_and_Infrastructure_Security_Agency.svg/300px-Seal_of_Cybersecurity_and_Infrastructure_Security_Agency.svg.png</a:t>
            </a:r>
            <a:endParaRPr lang="bg-BG" sz="800" dirty="0"/>
          </a:p>
          <a:p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3A8EC-6538-774B-85CA-A80B2E9C80D9}"/>
              </a:ext>
            </a:extLst>
          </p:cNvPr>
          <p:cNvSpPr txBox="1"/>
          <p:nvPr/>
        </p:nvSpPr>
        <p:spPr>
          <a:xfrm>
            <a:off x="439567" y="1252479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" sz="1600" dirty="0"/>
              <a:t>Диаграмата е предоставена от Агенцията за киберсигурност и инфраструктурна сигурност (</a:t>
            </a:r>
            <a:r>
              <a:rPr lang="en-GB" sz="1600" dirty="0"/>
              <a:t>The Cybersecurity and Infrastructure Security Agency CISA)</a:t>
            </a:r>
            <a:r>
              <a:rPr lang="bg-BG" sz="1600" dirty="0"/>
              <a:t>, която</a:t>
            </a:r>
            <a:r>
              <a:rPr lang="en-GB" sz="1600" dirty="0"/>
              <a:t> </a:t>
            </a:r>
            <a:r>
              <a:rPr lang="bg" sz="1600" dirty="0"/>
              <a:t>е федерална агенция на САЩ, която е оперативен компонент на Министерството на вътрешната сигурност (</a:t>
            </a:r>
            <a:r>
              <a:rPr lang="en-GB" sz="1600" dirty="0"/>
              <a:t>Department of Homeland Security DHS)</a:t>
            </a:r>
            <a:r>
              <a:rPr lang="bg-BG" sz="1600" dirty="0"/>
              <a:t>.</a:t>
            </a:r>
            <a:endParaRPr lang="b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FEE55-8C2A-104B-A34B-B3257CDF8F7D}"/>
              </a:ext>
            </a:extLst>
          </p:cNvPr>
          <p:cNvSpPr txBox="1"/>
          <p:nvPr/>
        </p:nvSpPr>
        <p:spPr>
          <a:xfrm>
            <a:off x="317396" y="397225"/>
            <a:ext cx="671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" dirty="0"/>
              <a:t>Диаграма за определяне на уязвимите продукти и услуги </a:t>
            </a:r>
            <a:r>
              <a:rPr lang="bg-BG" dirty="0"/>
              <a:t>с</a:t>
            </a:r>
            <a:r>
              <a:rPr lang="bg" dirty="0"/>
              <a:t> </a:t>
            </a:r>
            <a:r>
              <a:rPr lang="en-GB" dirty="0"/>
              <a:t>Log4j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9EA28A8-525B-4844-8D19-22DC028E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108" y="3610960"/>
            <a:ext cx="1784940" cy="1779981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D84C3-4B6B-3C4A-87F2-5CC808D0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75" y="3611178"/>
            <a:ext cx="1773635" cy="1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C687F-0E0C-4749-94B4-5A45D145B1A8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55679-8DE4-514E-86B0-90F216B68438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B0A947-217C-BB4F-815D-4014D528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50818"/>
              </p:ext>
            </p:extLst>
          </p:nvPr>
        </p:nvGraphicFramePr>
        <p:xfrm>
          <a:off x="720785" y="1964948"/>
          <a:ext cx="1832634" cy="194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34">
                  <a:extLst>
                    <a:ext uri="{9D8B030D-6E8A-4147-A177-3AD203B41FA5}">
                      <a16:colId xmlns:a16="http://schemas.microsoft.com/office/drawing/2014/main" val="579066564"/>
                    </a:ext>
                  </a:extLst>
                </a:gridCol>
              </a:tblGrid>
              <a:tr h="64166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Висок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89913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Среден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66838"/>
                  </a:ext>
                </a:extLst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Нисък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728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8EB730-5DDC-8743-B1B7-7A50C782029E}"/>
              </a:ext>
            </a:extLst>
          </p:cNvPr>
          <p:cNvSpPr/>
          <p:nvPr/>
        </p:nvSpPr>
        <p:spPr>
          <a:xfrm>
            <a:off x="3653766" y="2626275"/>
            <a:ext cx="1832634" cy="62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Вероятно не е уязвим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CEB4A-8267-FC4E-9590-3EFA0FF34BBB}"/>
              </a:ext>
            </a:extLst>
          </p:cNvPr>
          <p:cNvSpPr/>
          <p:nvPr/>
        </p:nvSpPr>
        <p:spPr>
          <a:xfrm>
            <a:off x="3653766" y="3907767"/>
            <a:ext cx="1832634" cy="62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Не е уязвим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EF7294-3221-6D41-9707-40AD34CFC5F1}"/>
              </a:ext>
            </a:extLst>
          </p:cNvPr>
          <p:cNvSpPr/>
          <p:nvPr/>
        </p:nvSpPr>
        <p:spPr>
          <a:xfrm>
            <a:off x="3653766" y="1445671"/>
            <a:ext cx="1832634" cy="62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Уязвим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9341B-C061-004C-9C9F-81F1667F60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53419" y="1755753"/>
            <a:ext cx="1100347" cy="556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0A6CF-1013-7449-B9ED-3E97CB072E08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2553419" y="2936357"/>
            <a:ext cx="110034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E6B5D-D5AB-C94F-851A-6D0FE8B570C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553419" y="3536830"/>
            <a:ext cx="1100347" cy="68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694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Типичен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rd 40">
            <a:extLst>
              <a:ext uri="{FF2B5EF4-FFF2-40B4-BE49-F238E27FC236}">
                <a16:creationId xmlns:a16="http://schemas.microsoft.com/office/drawing/2014/main" id="{F25EB3ED-4C55-0F44-B74F-3F6272D4F78D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2" name="Card 41">
            <a:extLst>
              <a:ext uri="{FF2B5EF4-FFF2-40B4-BE49-F238E27FC236}">
                <a16:creationId xmlns:a16="http://schemas.microsoft.com/office/drawing/2014/main" id="{642F7E6F-12B2-284C-9A72-768CB0AC7A48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3" name="Card 42">
            <a:extLst>
              <a:ext uri="{FF2B5EF4-FFF2-40B4-BE49-F238E27FC236}">
                <a16:creationId xmlns:a16="http://schemas.microsoft.com/office/drawing/2014/main" id="{62E9552D-6E42-2D46-B622-964CC77E2BE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85D49E1B-7502-0248-9A25-667BCDDBD4DF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5" name="Card 54">
            <a:extLst>
              <a:ext uri="{FF2B5EF4-FFF2-40B4-BE49-F238E27FC236}">
                <a16:creationId xmlns:a16="http://schemas.microsoft.com/office/drawing/2014/main" id="{19DF05FE-B53C-EF42-B599-A3F2681DAC82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6" name="Card 55">
            <a:extLst>
              <a:ext uri="{FF2B5EF4-FFF2-40B4-BE49-F238E27FC236}">
                <a16:creationId xmlns:a16="http://schemas.microsoft.com/office/drawing/2014/main" id="{5DB8ADE6-573B-C34F-8192-B51BF61D4598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7" name="Card 56">
            <a:extLst>
              <a:ext uri="{FF2B5EF4-FFF2-40B4-BE49-F238E27FC236}">
                <a16:creationId xmlns:a16="http://schemas.microsoft.com/office/drawing/2014/main" id="{CCCB05A8-119A-454F-9B83-97F419F5985E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8" name="Card 57">
            <a:extLst>
              <a:ext uri="{FF2B5EF4-FFF2-40B4-BE49-F238E27FC236}">
                <a16:creationId xmlns:a16="http://schemas.microsoft.com/office/drawing/2014/main" id="{DE002795-5C5B-AA40-BF7A-A39B4F555A01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59" name="Card 58">
            <a:extLst>
              <a:ext uri="{FF2B5EF4-FFF2-40B4-BE49-F238E27FC236}">
                <a16:creationId xmlns:a16="http://schemas.microsoft.com/office/drawing/2014/main" id="{E7E52B44-B48F-3D41-A3E9-CE6655D07758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A20494F7-45F7-6049-9D5F-7771EEF8A6BB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1" name="Card 60">
            <a:extLst>
              <a:ext uri="{FF2B5EF4-FFF2-40B4-BE49-F238E27FC236}">
                <a16:creationId xmlns:a16="http://schemas.microsoft.com/office/drawing/2014/main" id="{CA29B0F1-A316-EE41-994A-037142FA1B1B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62" name="Card 61">
            <a:extLst>
              <a:ext uri="{FF2B5EF4-FFF2-40B4-BE49-F238E27FC236}">
                <a16:creationId xmlns:a16="http://schemas.microsoft.com/office/drawing/2014/main" id="{2D1A569F-CCD5-BE48-83BB-61F303229374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  <a:endCxn id="62" idx="3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4A713F-FB46-A94A-979A-C4F2FA64B672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5708E9-8BFC-784F-A21E-1F80FF2B3A02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9BD9D-7880-E84A-B231-8A0417C28F7F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9CA8D1-BD75-9849-B3B5-7D23929D2A6C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31B0-60C4-264B-81B0-3C82ABD4A195}"/>
              </a:ext>
            </a:extLst>
          </p:cNvPr>
          <p:cNvSpPr txBox="1"/>
          <p:nvPr/>
        </p:nvSpPr>
        <p:spPr>
          <a:xfrm>
            <a:off x="317396" y="397225"/>
            <a:ext cx="701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Подобрен модел за управление на риска във фирма използваща </a:t>
            </a:r>
            <a:r>
              <a:rPr lang="en-GB" dirty="0"/>
              <a:t>Java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D6A044-522B-D14B-AF83-57E764B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86" y="1502469"/>
            <a:ext cx="667705" cy="66770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ED97FC-BB1D-6B4B-865A-ACCC98B9807F}"/>
              </a:ext>
            </a:extLst>
          </p:cNvPr>
          <p:cNvSpPr/>
          <p:nvPr/>
        </p:nvSpPr>
        <p:spPr>
          <a:xfrm>
            <a:off x="2819868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CI PIPELINE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61C206E4-C04C-324E-9D4C-97F002B52656}"/>
              </a:ext>
            </a:extLst>
          </p:cNvPr>
          <p:cNvSpPr/>
          <p:nvPr/>
        </p:nvSpPr>
        <p:spPr>
          <a:xfrm>
            <a:off x="2924273" y="1535657"/>
            <a:ext cx="1624196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7F2E358-4CD8-C246-8347-6842F47387B3}"/>
              </a:ext>
            </a:extLst>
          </p:cNvPr>
          <p:cNvSpPr/>
          <p:nvPr/>
        </p:nvSpPr>
        <p:spPr>
          <a:xfrm>
            <a:off x="4226416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12AEB92A-6AD6-D747-ADE0-D6CE43301D3C}"/>
              </a:ext>
            </a:extLst>
          </p:cNvPr>
          <p:cNvSpPr/>
          <p:nvPr/>
        </p:nvSpPr>
        <p:spPr>
          <a:xfrm>
            <a:off x="5396735" y="1527028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Integration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3541CC51-1699-334D-89BB-37E622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7" y="2029128"/>
            <a:ext cx="1583917" cy="570781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4FDDBAF-9996-C448-B32A-191FB8C5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55" y="1117043"/>
            <a:ext cx="1814382" cy="103076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A8300B8-CEC7-674D-B543-7CD5DFBD4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05" y="1521565"/>
            <a:ext cx="781388" cy="44391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0752CB4-AF26-374C-AF28-07C5FA69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1" y="2105857"/>
            <a:ext cx="719090" cy="259133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F2FC2-80B6-304E-9300-46D79A7F16C6}"/>
              </a:ext>
            </a:extLst>
          </p:cNvPr>
          <p:cNvSpPr/>
          <p:nvPr/>
        </p:nvSpPr>
        <p:spPr>
          <a:xfrm>
            <a:off x="7347236" y="1166842"/>
            <a:ext cx="4201063" cy="13543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sz="1600" b="1" dirty="0"/>
              <a:t>CD PIPELINE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EF06C84-E66E-A844-B2C0-678BA36EDE27}"/>
              </a:ext>
            </a:extLst>
          </p:cNvPr>
          <p:cNvSpPr/>
          <p:nvPr/>
        </p:nvSpPr>
        <p:spPr>
          <a:xfrm>
            <a:off x="7548961" y="1535657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QA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3852605-7EC1-974F-98C9-308F5FFEE6EE}"/>
              </a:ext>
            </a:extLst>
          </p:cNvPr>
          <p:cNvSpPr/>
          <p:nvPr/>
        </p:nvSpPr>
        <p:spPr>
          <a:xfrm>
            <a:off x="8753784" y="1527029"/>
            <a:ext cx="1526875" cy="90577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FDFE0ED8-7627-7349-9BC5-535983C5B0EA}"/>
              </a:ext>
            </a:extLst>
          </p:cNvPr>
          <p:cNvSpPr/>
          <p:nvPr/>
        </p:nvSpPr>
        <p:spPr>
          <a:xfrm>
            <a:off x="9924103" y="1527028"/>
            <a:ext cx="1526875" cy="905773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1406E1-1EB7-5746-8E3F-C6741184D2B7}"/>
              </a:ext>
            </a:extLst>
          </p:cNvPr>
          <p:cNvCxnSpPr>
            <a:cxnSpLocks/>
          </p:cNvCxnSpPr>
          <p:nvPr/>
        </p:nvCxnSpPr>
        <p:spPr>
          <a:xfrm>
            <a:off x="1307260" y="1640530"/>
            <a:ext cx="785647" cy="4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1B659-23B8-744C-BDA1-812892A9783C}"/>
              </a:ext>
            </a:extLst>
          </p:cNvPr>
          <p:cNvCxnSpPr>
            <a:cxnSpLocks/>
          </p:cNvCxnSpPr>
          <p:nvPr/>
        </p:nvCxnSpPr>
        <p:spPr>
          <a:xfrm flipV="1">
            <a:off x="1548800" y="1958106"/>
            <a:ext cx="524887" cy="294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7572E-3B17-834D-AC9E-A5745D931B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25491" y="1836322"/>
            <a:ext cx="194377" cy="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D36ABA-18E4-DB44-BB1C-064E3EAA688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020931" y="1844015"/>
            <a:ext cx="326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C3D725-CB05-5E40-9363-82A1BCCDDCFE}"/>
              </a:ext>
            </a:extLst>
          </p:cNvPr>
          <p:cNvCxnSpPr>
            <a:cxnSpLocks/>
          </p:cNvCxnSpPr>
          <p:nvPr/>
        </p:nvCxnSpPr>
        <p:spPr>
          <a:xfrm flipV="1">
            <a:off x="931653" y="2450332"/>
            <a:ext cx="0" cy="38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FBC3DF6-E420-6C49-8893-8D495156BF85}"/>
              </a:ext>
            </a:extLst>
          </p:cNvPr>
          <p:cNvSpPr txBox="1"/>
          <p:nvPr/>
        </p:nvSpPr>
        <p:spPr>
          <a:xfrm>
            <a:off x="410120" y="4239701"/>
            <a:ext cx="158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Java codebases x 100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98737D0D-9671-5247-99A8-951C77EF9BCB}"/>
              </a:ext>
            </a:extLst>
          </p:cNvPr>
          <p:cNvSpPr/>
          <p:nvPr/>
        </p:nvSpPr>
        <p:spPr>
          <a:xfrm>
            <a:off x="2585988" y="3619802"/>
            <a:ext cx="525170" cy="614515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POM</a:t>
            </a:r>
          </a:p>
        </p:txBody>
      </p:sp>
      <p:pic>
        <p:nvPicPr>
          <p:cNvPr id="11" name="Picture 10" descr="Diagram, map&#10;&#10;Description automatically generated">
            <a:extLst>
              <a:ext uri="{FF2B5EF4-FFF2-40B4-BE49-F238E27FC236}">
                <a16:creationId xmlns:a16="http://schemas.microsoft.com/office/drawing/2014/main" id="{BD85ABFA-976D-A946-A236-CB3FD521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283" y="2661566"/>
            <a:ext cx="4704215" cy="294408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417CEB-E6D5-D249-BA1E-E8552D1CCF2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111158" y="3927060"/>
            <a:ext cx="647125" cy="206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04C76B-C210-E24A-97D7-85C0AF07753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96445" y="3927060"/>
            <a:ext cx="689543" cy="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D9D245-F13E-A648-8DF3-4E4A9F45324E}"/>
              </a:ext>
            </a:extLst>
          </p:cNvPr>
          <p:cNvSpPr txBox="1"/>
          <p:nvPr/>
        </p:nvSpPr>
        <p:spPr>
          <a:xfrm>
            <a:off x="430306" y="6061554"/>
            <a:ext cx="113128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800" dirty="0"/>
              <a:t>Референции:</a:t>
            </a:r>
            <a:r>
              <a:rPr lang="en-GB" sz="800" dirty="0"/>
              <a:t> </a:t>
            </a:r>
            <a:endParaRPr lang="bg-BG" sz="800" dirty="0"/>
          </a:p>
          <a:p>
            <a:r>
              <a:rPr lang="bg-BG" sz="800" dirty="0"/>
              <a:t>*Моля вижте слайда със списък с референции.</a:t>
            </a:r>
            <a:endParaRPr lang="en-GB" sz="800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DBFF5641-1D4C-8346-9BCB-7E4731B74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2034" y="3287517"/>
            <a:ext cx="927161" cy="1082166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AA60B2-D67C-664E-B42E-00F811B681B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685614" y="2170174"/>
            <a:ext cx="1" cy="1117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C12AA2-3856-3A42-A383-DC5817A0AD05}"/>
              </a:ext>
            </a:extLst>
          </p:cNvPr>
          <p:cNvSpPr/>
          <p:nvPr/>
        </p:nvSpPr>
        <p:spPr>
          <a:xfrm>
            <a:off x="2210218" y="4719514"/>
            <a:ext cx="1276710" cy="729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i="1" dirty="0"/>
          </a:p>
          <a:p>
            <a:pPr algn="ctr"/>
            <a:r>
              <a:rPr lang="en-GB" sz="1600" b="1" i="1" dirty="0"/>
              <a:t>Enforcer</a:t>
            </a:r>
          </a:p>
        </p:txBody>
      </p:sp>
      <p:pic>
        <p:nvPicPr>
          <p:cNvPr id="22" name="Picture 21" descr="A firework in the sky&#10;&#10;Description automatically generated with low confidence">
            <a:extLst>
              <a:ext uri="{FF2B5EF4-FFF2-40B4-BE49-F238E27FC236}">
                <a16:creationId xmlns:a16="http://schemas.microsoft.com/office/drawing/2014/main" id="{20FA372D-648E-074F-BC1D-09678430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398" y="4814315"/>
            <a:ext cx="874576" cy="2186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E22B5E-D10A-4047-A2FA-EF53FB6624DA}"/>
              </a:ext>
            </a:extLst>
          </p:cNvPr>
          <p:cNvCxnSpPr>
            <a:cxnSpLocks/>
            <a:stCxn id="25" idx="0"/>
            <a:endCxn id="38" idx="2"/>
          </p:cNvCxnSpPr>
          <p:nvPr/>
        </p:nvCxnSpPr>
        <p:spPr>
          <a:xfrm flipV="1">
            <a:off x="2848573" y="4234317"/>
            <a:ext cx="0" cy="485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ross 29">
            <a:extLst>
              <a:ext uri="{FF2B5EF4-FFF2-40B4-BE49-F238E27FC236}">
                <a16:creationId xmlns:a16="http://schemas.microsoft.com/office/drawing/2014/main" id="{0844470A-50C9-8845-B6C2-196B0717E074}"/>
              </a:ext>
            </a:extLst>
          </p:cNvPr>
          <p:cNvSpPr/>
          <p:nvPr/>
        </p:nvSpPr>
        <p:spPr>
          <a:xfrm rot="2743806">
            <a:off x="10478544" y="2659064"/>
            <a:ext cx="388189" cy="396095"/>
          </a:xfrm>
          <a:prstGeom prst="plus">
            <a:avLst>
              <a:gd name="adj" fmla="val 42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Card 89">
            <a:extLst>
              <a:ext uri="{FF2B5EF4-FFF2-40B4-BE49-F238E27FC236}">
                <a16:creationId xmlns:a16="http://schemas.microsoft.com/office/drawing/2014/main" id="{7F6E0B4A-0AAB-EB4D-9539-0FB22E66F03F}"/>
              </a:ext>
            </a:extLst>
          </p:cNvPr>
          <p:cNvSpPr/>
          <p:nvPr/>
        </p:nvSpPr>
        <p:spPr>
          <a:xfrm>
            <a:off x="724619" y="28377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46A772CE-11FC-A147-A654-6ADB4AD4B834}"/>
              </a:ext>
            </a:extLst>
          </p:cNvPr>
          <p:cNvSpPr/>
          <p:nvPr/>
        </p:nvSpPr>
        <p:spPr>
          <a:xfrm>
            <a:off x="877019" y="2990174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2" name="Card 91">
            <a:extLst>
              <a:ext uri="{FF2B5EF4-FFF2-40B4-BE49-F238E27FC236}">
                <a16:creationId xmlns:a16="http://schemas.microsoft.com/office/drawing/2014/main" id="{E7019B73-37A7-F249-94E7-426ACEB5778A}"/>
              </a:ext>
            </a:extLst>
          </p:cNvPr>
          <p:cNvSpPr/>
          <p:nvPr/>
        </p:nvSpPr>
        <p:spPr>
          <a:xfrm>
            <a:off x="1029419" y="3142574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3" name="Card 92">
            <a:extLst>
              <a:ext uri="{FF2B5EF4-FFF2-40B4-BE49-F238E27FC236}">
                <a16:creationId xmlns:a16="http://schemas.microsoft.com/office/drawing/2014/main" id="{2C5CD158-79B8-E24A-B237-92D75DD8122E}"/>
              </a:ext>
            </a:extLst>
          </p:cNvPr>
          <p:cNvSpPr/>
          <p:nvPr/>
        </p:nvSpPr>
        <p:spPr>
          <a:xfrm>
            <a:off x="1089662" y="28914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4" name="Card 93">
            <a:extLst>
              <a:ext uri="{FF2B5EF4-FFF2-40B4-BE49-F238E27FC236}">
                <a16:creationId xmlns:a16="http://schemas.microsoft.com/office/drawing/2014/main" id="{ED084D2F-5A9A-9F47-B05E-8B6DE29E4C76}"/>
              </a:ext>
            </a:extLst>
          </p:cNvPr>
          <p:cNvSpPr/>
          <p:nvPr/>
        </p:nvSpPr>
        <p:spPr>
          <a:xfrm>
            <a:off x="1242062" y="3043822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5" name="Card 94">
            <a:extLst>
              <a:ext uri="{FF2B5EF4-FFF2-40B4-BE49-F238E27FC236}">
                <a16:creationId xmlns:a16="http://schemas.microsoft.com/office/drawing/2014/main" id="{29A230B7-EC3D-7140-8DBA-3C8DA98C25F6}"/>
              </a:ext>
            </a:extLst>
          </p:cNvPr>
          <p:cNvSpPr/>
          <p:nvPr/>
        </p:nvSpPr>
        <p:spPr>
          <a:xfrm>
            <a:off x="1394462" y="3196222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6" name="Card 95">
            <a:extLst>
              <a:ext uri="{FF2B5EF4-FFF2-40B4-BE49-F238E27FC236}">
                <a16:creationId xmlns:a16="http://schemas.microsoft.com/office/drawing/2014/main" id="{6BF6DF01-BBF4-DB46-9186-AD82E6581B59}"/>
              </a:ext>
            </a:extLst>
          </p:cNvPr>
          <p:cNvSpPr/>
          <p:nvPr/>
        </p:nvSpPr>
        <p:spPr>
          <a:xfrm>
            <a:off x="609742" y="32622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7" name="Card 96">
            <a:extLst>
              <a:ext uri="{FF2B5EF4-FFF2-40B4-BE49-F238E27FC236}">
                <a16:creationId xmlns:a16="http://schemas.microsoft.com/office/drawing/2014/main" id="{35D32F31-1177-2D48-916A-431F6D127204}"/>
              </a:ext>
            </a:extLst>
          </p:cNvPr>
          <p:cNvSpPr/>
          <p:nvPr/>
        </p:nvSpPr>
        <p:spPr>
          <a:xfrm>
            <a:off x="762142" y="3414641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8" name="Card 97">
            <a:extLst>
              <a:ext uri="{FF2B5EF4-FFF2-40B4-BE49-F238E27FC236}">
                <a16:creationId xmlns:a16="http://schemas.microsoft.com/office/drawing/2014/main" id="{A77E28DA-F4D4-3345-93C4-B97245ABD616}"/>
              </a:ext>
            </a:extLst>
          </p:cNvPr>
          <p:cNvSpPr/>
          <p:nvPr/>
        </p:nvSpPr>
        <p:spPr>
          <a:xfrm>
            <a:off x="914542" y="3567041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99" name="Card 98">
            <a:extLst>
              <a:ext uri="{FF2B5EF4-FFF2-40B4-BE49-F238E27FC236}">
                <a16:creationId xmlns:a16="http://schemas.microsoft.com/office/drawing/2014/main" id="{052F1BF0-F11A-464D-95F9-1CA1CD2087FA}"/>
              </a:ext>
            </a:extLst>
          </p:cNvPr>
          <p:cNvSpPr/>
          <p:nvPr/>
        </p:nvSpPr>
        <p:spPr>
          <a:xfrm>
            <a:off x="1177577" y="33809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0" name="Card 99">
            <a:extLst>
              <a:ext uri="{FF2B5EF4-FFF2-40B4-BE49-F238E27FC236}">
                <a16:creationId xmlns:a16="http://schemas.microsoft.com/office/drawing/2014/main" id="{C0386C42-97D5-E948-A977-D236C8CE727F}"/>
              </a:ext>
            </a:extLst>
          </p:cNvPr>
          <p:cNvSpPr/>
          <p:nvPr/>
        </p:nvSpPr>
        <p:spPr>
          <a:xfrm>
            <a:off x="1329977" y="3533388"/>
            <a:ext cx="414068" cy="487391"/>
          </a:xfrm>
          <a:prstGeom prst="flowChartPunchedCard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101" name="Card 100">
            <a:extLst>
              <a:ext uri="{FF2B5EF4-FFF2-40B4-BE49-F238E27FC236}">
                <a16:creationId xmlns:a16="http://schemas.microsoft.com/office/drawing/2014/main" id="{B281A193-2117-304E-88B0-3B44AEE9405A}"/>
              </a:ext>
            </a:extLst>
          </p:cNvPr>
          <p:cNvSpPr/>
          <p:nvPr/>
        </p:nvSpPr>
        <p:spPr>
          <a:xfrm>
            <a:off x="1482377" y="3685788"/>
            <a:ext cx="414068" cy="487391"/>
          </a:xfrm>
          <a:prstGeom prst="flowChartPunchedCard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……</a:t>
            </a:r>
          </a:p>
          <a:p>
            <a:r>
              <a:rPr lang="en-GB" sz="800" dirty="0"/>
              <a:t>…....</a:t>
            </a:r>
          </a:p>
          <a:p>
            <a:r>
              <a:rPr lang="en-GB" sz="800" dirty="0"/>
              <a:t>………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B78436-F4E2-E849-92BB-D8574E1FB674}"/>
              </a:ext>
            </a:extLst>
          </p:cNvPr>
          <p:cNvSpPr/>
          <p:nvPr/>
        </p:nvSpPr>
        <p:spPr>
          <a:xfrm>
            <a:off x="365256" y="5933540"/>
            <a:ext cx="11509348" cy="83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4BEB2-3C95-0340-8262-0CAA224728D7}"/>
              </a:ext>
            </a:extLst>
          </p:cNvPr>
          <p:cNvSpPr/>
          <p:nvPr/>
        </p:nvSpPr>
        <p:spPr>
          <a:xfrm>
            <a:off x="365256" y="1037610"/>
            <a:ext cx="11509348" cy="470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8AADE5F-5945-C142-AEDC-31D3DDEB8986}"/>
              </a:ext>
            </a:extLst>
          </p:cNvPr>
          <p:cNvSpPr/>
          <p:nvPr/>
        </p:nvSpPr>
        <p:spPr>
          <a:xfrm>
            <a:off x="8701169" y="3194466"/>
            <a:ext cx="1399507" cy="4337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7976C-93EC-E645-8BA6-26F311C0469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400923" y="2432801"/>
            <a:ext cx="1060174" cy="7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1791</Words>
  <Application>Microsoft Macintosh PowerPoint</Application>
  <PresentationFormat>Widescreen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Презентация  SCTM-146 Проект: Управление на риска в киберсигурността  Програма Киберсигурност  Департамент по Национална и Международна Сигурност  Нов Български Университет  07.04.2022  Разработил:  Атанас Лъчезаров Кузманов  Проверяващ:  проф. д-р Венелин Георгиев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  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182</cp:revision>
  <dcterms:created xsi:type="dcterms:W3CDTF">2022-03-16T09:40:53Z</dcterms:created>
  <dcterms:modified xsi:type="dcterms:W3CDTF">2022-04-08T12:13:11Z</dcterms:modified>
</cp:coreProperties>
</file>