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9" r:id="rId8"/>
    <p:sldId id="271" r:id="rId9"/>
    <p:sldId id="273" r:id="rId10"/>
    <p:sldId id="272" r:id="rId11"/>
    <p:sldId id="281" r:id="rId12"/>
    <p:sldId id="275" r:id="rId13"/>
    <p:sldId id="280" r:id="rId14"/>
    <p:sldId id="268" r:id="rId15"/>
    <p:sldId id="262" r:id="rId16"/>
    <p:sldId id="276" r:id="rId1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unnarmorling/8026d004776313ebfc65674202134e6d" TargetMode="External"/><Relationship Id="rId2" Type="http://schemas.openxmlformats.org/officeDocument/2006/relationships/hyperlink" Target="https://fullstackcode.dev/2022/01/09/complete-guide-to-maven-enforcer-plug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maven.apache.org/enforcer/index.html" TargetMode="External"/><Relationship Id="rId4" Type="http://schemas.openxmlformats.org/officeDocument/2006/relationships/hyperlink" Target="https://maven.apache.org/enforcer/enforcer-rules/bannedDependencie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18" Type="http://schemas.openxmlformats.org/officeDocument/2006/relationships/hyperlink" Target="https://maven.apache.org/enforcer/index.html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21" Type="http://schemas.openxmlformats.org/officeDocument/2006/relationships/hyperlink" Target="https://stackoverflow.com/questions/70740248/how-to-prevent-maven-project-from-downloading-specific-dependencies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20" Type="http://schemas.openxmlformats.org/officeDocument/2006/relationships/hyperlink" Target="https://gist.github.com/gunnarmorling/8026d004776313ebfc65674202134e6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19" Type="http://schemas.openxmlformats.org/officeDocument/2006/relationships/hyperlink" Target="https://fullstackcode.dev/2022/01/09/complete-guide-to-maven-enforcer-plugin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Преподавател: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</a:t>
            </a:r>
            <a:r>
              <a:rPr lang="en-GB" sz="3200" dirty="0"/>
              <a:t> </a:t>
            </a:r>
            <a:r>
              <a:rPr lang="bg-BG" sz="3200" dirty="0"/>
              <a:t>конкретна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778225" y="2444633"/>
            <a:ext cx="1076471" cy="984367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704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A3C631-B32B-EF49-9CC8-F9C502A40C4F}"/>
              </a:ext>
            </a:extLst>
          </p:cNvPr>
          <p:cNvSpPr/>
          <p:nvPr/>
        </p:nvSpPr>
        <p:spPr>
          <a:xfrm>
            <a:off x="466871" y="1792163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B1670B-7A6B-024A-B615-B8A3F486A5DB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flipV="1">
            <a:off x="883461" y="1593827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DFEB2-208F-8B48-88CC-0739E40EFA0F}"/>
              </a:ext>
            </a:extLst>
          </p:cNvPr>
          <p:cNvSpPr/>
          <p:nvPr/>
        </p:nvSpPr>
        <p:spPr>
          <a:xfrm>
            <a:off x="8622643" y="1811665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B42B16-6AEC-B842-A9B2-CECDA7D9393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039233" y="1613329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29029E-2370-6842-9442-F3464146689C}"/>
              </a:ext>
            </a:extLst>
          </p:cNvPr>
          <p:cNvSpPr/>
          <p:nvPr/>
        </p:nvSpPr>
        <p:spPr>
          <a:xfrm>
            <a:off x="959088" y="2526265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B926E0-4382-304D-9EAD-04B21D7F4F91}"/>
              </a:ext>
            </a:extLst>
          </p:cNvPr>
          <p:cNvCxnSpPr>
            <a:cxnSpLocks/>
            <a:stCxn id="41" idx="2"/>
            <a:endCxn id="10" idx="3"/>
          </p:cNvCxnSpPr>
          <p:nvPr/>
        </p:nvCxnSpPr>
        <p:spPr>
          <a:xfrm flipH="1">
            <a:off x="1140952" y="2724601"/>
            <a:ext cx="160853" cy="4269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38113-77D1-EB4E-BF2A-B41F40E5DBD6}"/>
              </a:ext>
            </a:extLst>
          </p:cNvPr>
          <p:cNvSpPr/>
          <p:nvPr/>
        </p:nvSpPr>
        <p:spPr>
          <a:xfrm>
            <a:off x="1700078" y="2515597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22A737-8719-D240-A677-2FE3066D6092}"/>
              </a:ext>
            </a:extLst>
          </p:cNvPr>
          <p:cNvCxnSpPr>
            <a:cxnSpLocks/>
            <a:stCxn id="43" idx="2"/>
            <a:endCxn id="13" idx="1"/>
          </p:cNvCxnSpPr>
          <p:nvPr/>
        </p:nvCxnSpPr>
        <p:spPr>
          <a:xfrm>
            <a:off x="2042795" y="2724600"/>
            <a:ext cx="133744" cy="4269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08A6DD-132A-514B-BAEC-4969E55223AA}"/>
              </a:ext>
            </a:extLst>
          </p:cNvPr>
          <p:cNvSpPr/>
          <p:nvPr/>
        </p:nvSpPr>
        <p:spPr>
          <a:xfrm>
            <a:off x="9134018" y="2523134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5E30C-397D-7349-84C6-BB9C1081C921}"/>
              </a:ext>
            </a:extLst>
          </p:cNvPr>
          <p:cNvCxnSpPr>
            <a:cxnSpLocks/>
            <a:stCxn id="54" idx="2"/>
            <a:endCxn id="60" idx="3"/>
          </p:cNvCxnSpPr>
          <p:nvPr/>
        </p:nvCxnSpPr>
        <p:spPr>
          <a:xfrm flipH="1">
            <a:off x="9300591" y="2721470"/>
            <a:ext cx="176144" cy="433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F2E202-B6F4-2D41-A08E-30A760EA9145}"/>
              </a:ext>
            </a:extLst>
          </p:cNvPr>
          <p:cNvSpPr/>
          <p:nvPr/>
        </p:nvSpPr>
        <p:spPr>
          <a:xfrm>
            <a:off x="9875008" y="2512466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48D4ED-3784-5B4B-864B-D54FAB9CF3A7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>
            <a:off x="10217725" y="2721469"/>
            <a:ext cx="118453" cy="433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26D50-CBB0-4A45-95C0-D1EC93889BA1}"/>
              </a:ext>
            </a:extLst>
          </p:cNvPr>
          <p:cNvSpPr txBox="1"/>
          <p:nvPr/>
        </p:nvSpPr>
        <p:spPr>
          <a:xfrm>
            <a:off x="365255" y="1033106"/>
            <a:ext cx="9960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&lt;build&gt;</a:t>
            </a:r>
          </a:p>
          <a:p>
            <a:r>
              <a:rPr lang="en-GB" sz="1000" dirty="0">
                <a:latin typeface="Courier" pitchFamily="2" charset="0"/>
              </a:rPr>
              <a:t>        &lt;plugins&gt;</a:t>
            </a:r>
          </a:p>
          <a:p>
            <a:r>
              <a:rPr lang="en-GB" sz="1000" dirty="0">
                <a:latin typeface="Courier" pitchFamily="2" charset="0"/>
              </a:rPr>
              <a:t>           ....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&lt;plugin&gt;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  <a:r>
              <a:rPr lang="en-GB" sz="1000" dirty="0" err="1">
                <a:latin typeface="Courier" pitchFamily="2" charset="0"/>
              </a:rPr>
              <a:t>org.apache.maven.plugins</a:t>
            </a:r>
            <a:r>
              <a:rPr lang="en-GB" sz="1000" dirty="0">
                <a:latin typeface="Courier" pitchFamily="2" charset="0"/>
              </a:rPr>
              <a:t>&lt;/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&gt;maven-enforcer-plugin&lt;/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&lt;version&gt;3.0.0&lt;/version&gt;</a:t>
            </a:r>
          </a:p>
          <a:p>
            <a:r>
              <a:rPr lang="en-GB" sz="1000" dirty="0">
                <a:latin typeface="Courier" pitchFamily="2" charset="0"/>
              </a:rPr>
              <a:t>                &lt;executions&gt;</a:t>
            </a:r>
          </a:p>
          <a:p>
            <a:r>
              <a:rPr lang="en-GB" sz="1000" dirty="0">
                <a:latin typeface="Courier" pitchFamily="2" charset="0"/>
              </a:rPr>
              <a:t>                    &lt;execution&gt;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&lt;id&gt;block-vulnerable-log4j-versions&lt;/id&gt;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&lt;phase&gt;validate&lt;/phase&gt;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&lt;goal&gt;enforce&lt;/goal&gt;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    </a:t>
            </a:r>
            <a:r>
              <a:rPr lang="en-GB" sz="1000" dirty="0">
                <a:highlight>
                  <a:srgbClr val="00FF00"/>
                </a:highlight>
                <a:latin typeface="Courier" pitchFamily="2" charset="0"/>
              </a:rPr>
              <a:t>&lt;exclude&gt;org.apache.logging.log4j:log4j-core:(,2.17.0)&lt;/exclude&gt;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&lt;/excludes&gt;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&gt;true&lt;/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&lt;/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&lt;/rules&gt;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&lt;fail&gt;true&lt;/fail&gt;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&lt;/execution&gt;</a:t>
            </a:r>
          </a:p>
          <a:p>
            <a:r>
              <a:rPr lang="en-GB" sz="1000" dirty="0">
                <a:latin typeface="Courier" pitchFamily="2" charset="0"/>
              </a:rPr>
              <a:t>                &lt;/executions&gt;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&lt;/plugin&gt;</a:t>
            </a:r>
          </a:p>
          <a:p>
            <a:r>
              <a:rPr lang="en-GB" sz="1000" dirty="0">
                <a:latin typeface="Courier" pitchFamily="2" charset="0"/>
              </a:rPr>
              <a:t>        &lt;/plugins&gt;</a:t>
            </a:r>
          </a:p>
          <a:p>
            <a:r>
              <a:rPr lang="en-GB" sz="1000" dirty="0">
                <a:latin typeface="Courier" pitchFamily="2" charset="0"/>
              </a:rPr>
              <a:t>    &lt;/build&gt;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4173-AD0F-CB42-B538-33081DDA4AA5}"/>
              </a:ext>
            </a:extLst>
          </p:cNvPr>
          <p:cNvSpPr txBox="1"/>
          <p:nvPr/>
        </p:nvSpPr>
        <p:spPr>
          <a:xfrm>
            <a:off x="439566" y="6061554"/>
            <a:ext cx="113128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https://fullstackcode.dev/2022/01/09/complete-guide-to-maven-enforcer-plugin/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https://gist.github.com/gunnarmorling/8026d004776313ebfc65674202134e6d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https://maven.apache.org/enforcer/enforcer-rules/bannedDependencies.html</a:t>
            </a:r>
            <a:endParaRPr lang="en-GB" sz="800" dirty="0"/>
          </a:p>
          <a:p>
            <a:r>
              <a:rPr lang="en-GB" sz="800" dirty="0">
                <a:hlinkClick r:id="rId5"/>
              </a:rPr>
              <a:t>https://maven.apache.org/enforcer/index.html</a:t>
            </a:r>
            <a:endParaRPr lang="en-GB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800B-475C-8843-BEB5-3FA627AA9153}"/>
              </a:ext>
            </a:extLst>
          </p:cNvPr>
          <p:cNvSpPr txBox="1"/>
          <p:nvPr/>
        </p:nvSpPr>
        <p:spPr>
          <a:xfrm>
            <a:off x="317396" y="397225"/>
            <a:ext cx="896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Прилагане на модел за управление на риска във фирма използваща </a:t>
            </a:r>
            <a:r>
              <a:rPr lang="en-GB" dirty="0"/>
              <a:t>Java</a:t>
            </a:r>
            <a:r>
              <a:rPr lang="bg-BG" dirty="0"/>
              <a:t> с </a:t>
            </a:r>
            <a:r>
              <a:rPr lang="en-GB" dirty="0"/>
              <a:t>Maven Enforcer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C7B8A-7DED-3A41-9BD9-8880D6330E81}"/>
              </a:ext>
            </a:extLst>
          </p:cNvPr>
          <p:cNvSpPr/>
          <p:nvPr/>
        </p:nvSpPr>
        <p:spPr>
          <a:xfrm>
            <a:off x="10475721" y="1166842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13" name="Picture 12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C083C234-E054-0544-8C6E-DF79E69D7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901" y="1322834"/>
            <a:ext cx="874576" cy="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94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3EE04-F8BF-E740-8A33-EBCD85F69D76}"/>
              </a:ext>
            </a:extLst>
          </p:cNvPr>
          <p:cNvSpPr txBox="1"/>
          <p:nvPr/>
        </p:nvSpPr>
        <p:spPr>
          <a:xfrm>
            <a:off x="317396" y="397225"/>
            <a:ext cx="743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Класически модел на 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BA2509-AA30-5B4D-AF60-A631EBB6FBD0}"/>
              </a:ext>
            </a:extLst>
          </p:cNvPr>
          <p:cNvSpPr txBox="1"/>
          <p:nvPr/>
        </p:nvSpPr>
        <p:spPr>
          <a:xfrm>
            <a:off x="317396" y="397225"/>
            <a:ext cx="728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Разширен модел на </a:t>
            </a:r>
            <a:r>
              <a:rPr lang="bg-BG" dirty="0"/>
              <a:t>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3170099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</a:t>
            </a:r>
            <a:endParaRPr lang="bg-BG" sz="800" dirty="0"/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8"/>
              </a:rPr>
              <a:t>https://maven.apache.org/enforcer/index.html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9"/>
              </a:rPr>
              <a:t>https://fullstackcode.dev/2022/01/09/complete-guide-to-maven-enforcer-plugin/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0"/>
              </a:rPr>
              <a:t>https://gist.github.com/gunnarmorling/8026d004776313ebfc65674202134e6d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1"/>
              </a:rPr>
              <a:t>https://stackoverflow.com/questions/70740248/how-to-prevent-maven-project-from-downloading-specific-dependencies</a:t>
            </a:r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en-GB" sz="1400" dirty="0"/>
              <a:t> </a:t>
            </a:r>
            <a:r>
              <a:rPr lang="bg-BG" sz="1400" dirty="0"/>
              <a:t>и</a:t>
            </a:r>
            <a:r>
              <a:rPr lang="bg" sz="1400" dirty="0"/>
              <a:t>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Свързано с това понятие е и зловреден софтуер от тип нулев ден - компютърен вирус, за който все още не са налични специфични сигнатури за антивирусен софтуер, така че антивирусният софтуер,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налична.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което позволява на приложенията да комуникират с други приложения, като </a:t>
            </a:r>
            <a:r>
              <a:rPr lang="en-GB" sz="1400" dirty="0"/>
              <a:t>LDAP, DNS,</a:t>
            </a:r>
            <a:r>
              <a:rPr lang="bg-BG" sz="1400" dirty="0"/>
              <a:t> </a:t>
            </a:r>
            <a:r>
              <a:rPr lang="en-GB" sz="1400" dirty="0"/>
              <a:t>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на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 се изпълнява във </a:t>
            </a:r>
            <a:r>
              <a:rPr lang="en-GB" sz="1400" dirty="0"/>
              <a:t>Java </a:t>
            </a:r>
            <a:r>
              <a:rPr lang="bg" sz="1400" dirty="0"/>
              <a:t>приложение</a:t>
            </a:r>
            <a:r>
              <a:rPr lang="en-GB" sz="1400" dirty="0"/>
              <a:t>, </a:t>
            </a:r>
            <a:r>
              <a:rPr lang="bg" sz="1400" dirty="0"/>
              <a:t>за да извлича файлове, като използва конвенции за именуване.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-BG" sz="1400" dirty="0"/>
              <a:t>(</a:t>
            </a:r>
            <a:r>
              <a:rPr lang="en-GB" sz="1400" dirty="0"/>
              <a:t>Lightweight Directory Access Protocol</a:t>
            </a:r>
            <a:r>
              <a:rPr lang="bg-BG" sz="1400" dirty="0"/>
              <a:t>) </a:t>
            </a:r>
            <a:r>
              <a:rPr lang="bg" sz="1400" dirty="0"/>
              <a:t>е олекотената версия на протокола за директории. Той е част от мрежовите стандарти </a:t>
            </a:r>
            <a:r>
              <a:rPr lang="en-GB" sz="1400" dirty="0"/>
              <a:t>x.500</a:t>
            </a:r>
            <a:r>
              <a:rPr lang="bg-BG" sz="1400" dirty="0"/>
              <a:t> и</a:t>
            </a:r>
            <a:r>
              <a:rPr lang="en-GB" sz="1400" dirty="0"/>
              <a:t> </a:t>
            </a:r>
            <a:r>
              <a:rPr lang="bg" sz="1400" dirty="0"/>
              <a:t>по същество това е протокол с отворен код (</a:t>
            </a:r>
            <a:r>
              <a:rPr lang="en-GB" sz="1400" dirty="0"/>
              <a:t>open source</a:t>
            </a:r>
            <a:r>
              <a:rPr lang="bg" sz="1400" dirty="0"/>
              <a:t>), неутрален по отношение на доставчика, приет индустриален стандарт, който се използва за достъп и поддръжка на дистрибутирани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284523"/>
            <a:ext cx="1131286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библиотеката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библиотека за записване на лог файлове,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лог информация от  софтуерни приложения.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</a:t>
            </a:r>
            <a:r>
              <a:rPr lang="bg-BG" sz="1400" b="1" i="1" dirty="0"/>
              <a:t>и са възможните последствия </a:t>
            </a:r>
            <a:r>
              <a:rPr lang="bg" sz="1400" b="1" i="1" dirty="0"/>
              <a:t>от уязвимостта на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bg" sz="1400" i="1" dirty="0"/>
              <a:t>Уязвимостта в </a:t>
            </a:r>
            <a:r>
              <a:rPr lang="en-GB" sz="1400" i="1" dirty="0"/>
              <a:t>Log4j </a:t>
            </a:r>
            <a:r>
              <a:rPr lang="bg" sz="1400" i="1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39" y="1031124"/>
            <a:ext cx="6889465" cy="387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изпра</a:t>
            </a:r>
            <a:r>
              <a:rPr lang="bg-BG" sz="1400" dirty="0"/>
              <a:t>ща </a:t>
            </a:r>
            <a:r>
              <a:rPr lang="bg" sz="1400" dirty="0"/>
              <a:t>заявка към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ще получи товар</a:t>
            </a:r>
            <a:r>
              <a:rPr lang="bg-BG" sz="1400" dirty="0" err="1"/>
              <a:t>ът</a:t>
            </a:r>
            <a:r>
              <a:rPr lang="bg" sz="1400" dirty="0"/>
              <a:t> и ще го изпълни без проверка.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Така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1110127"/>
            <a:ext cx="4632385" cy="4632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6" y="1110126"/>
            <a:ext cx="5504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Диаграма, за определяне на уязвимите продукти и услуги с </a:t>
            </a:r>
            <a:r>
              <a:rPr lang="en-GB" sz="1600" dirty="0"/>
              <a:t>Log4j</a:t>
            </a:r>
            <a:r>
              <a:rPr lang="bg-BG" sz="1600" dirty="0"/>
              <a:t>, </a:t>
            </a:r>
            <a:r>
              <a:rPr lang="bg" sz="1600" dirty="0"/>
              <a:t>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САЩ. </a:t>
            </a:r>
          </a:p>
          <a:p>
            <a:endParaRPr lang="bg" sz="1600" dirty="0"/>
          </a:p>
          <a:p>
            <a:r>
              <a:rPr lang="bg" sz="1600" dirty="0"/>
              <a:t>Агенцията за киберсигурност и инфраструктурна сигурност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51961"/>
              </p:ext>
            </p:extLst>
          </p:nvPr>
        </p:nvGraphicFramePr>
        <p:xfrm>
          <a:off x="3730750" y="208497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6663731" y="274630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6663731" y="402779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6663731" y="156570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63384" y="187578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563384" y="305638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63384" y="365686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A81893-C588-5044-B015-3837F90297EC}"/>
              </a:ext>
            </a:extLst>
          </p:cNvPr>
          <p:cNvSpPr txBox="1"/>
          <p:nvPr/>
        </p:nvSpPr>
        <p:spPr>
          <a:xfrm>
            <a:off x="317396" y="397225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Класифициране на риска спрямо уязвимостта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90466-9F75-C443-A031-02F70AB93009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5DF1-9C3A-0C43-B3D8-66D5C597740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B362DD-334C-E444-AF42-A1347436E783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AE2EF-CB65-A04A-926A-1754B324EB5F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B0F151A4-7E20-5843-92DD-B96798AF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09D6EEB6-C0E4-A042-90B4-71EA3F9DA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B5B2E7-EC58-DC4C-AFAD-B52070FB54E5}"/>
              </a:ext>
            </a:extLst>
          </p:cNvPr>
          <p:cNvCxnSpPr>
            <a:cxnSpLocks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2003</Words>
  <Application>Microsoft Macintosh PowerPoint</Application>
  <PresentationFormat>Widescreen</PresentationFormat>
  <Paragraphs>319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Преподавател: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245</cp:revision>
  <dcterms:created xsi:type="dcterms:W3CDTF">2022-03-16T09:40:53Z</dcterms:created>
  <dcterms:modified xsi:type="dcterms:W3CDTF">2022-04-08T13:49:52Z</dcterms:modified>
</cp:coreProperties>
</file>