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9" r:id="rId4"/>
    <p:sldId id="270" r:id="rId5"/>
    <p:sldId id="267" r:id="rId6"/>
    <p:sldId id="274" r:id="rId7"/>
    <p:sldId id="279" r:id="rId8"/>
    <p:sldId id="271" r:id="rId9"/>
    <p:sldId id="273" r:id="rId10"/>
    <p:sldId id="272" r:id="rId11"/>
    <p:sldId id="275" r:id="rId12"/>
    <p:sldId id="278" r:id="rId13"/>
    <p:sldId id="268" r:id="rId14"/>
    <p:sldId id="277" r:id="rId15"/>
    <p:sldId id="266" r:id="rId16"/>
    <p:sldId id="262" r:id="rId17"/>
    <p:sldId id="276" r:id="rId18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29"/>
    <p:restoredTop sz="94645"/>
  </p:normalViewPr>
  <p:slideViewPr>
    <p:cSldViewPr snapToGrid="0" snapToObjects="1">
      <p:cViewPr varScale="1">
        <p:scale>
          <a:sx n="148" d="100"/>
          <a:sy n="148" d="100"/>
        </p:scale>
        <p:origin x="1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72A-CBEF-B349-886C-B835D9EE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746-14BC-DD40-B45D-16CD63E4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E82A-7036-D241-9F55-91ECAC3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E7DA-3846-844F-BA0A-DA0B99A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FE12-1B8C-F14A-ABBC-7B0F2D62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A83-10EA-DD45-B097-5A91F75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8EC9-8709-8949-ABDB-46777950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7C92-7ECE-9749-B0F7-B86F5D9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7BF-8360-0340-88EB-EBAE166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5AC0-A067-CF40-ACF7-C03EE8A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64F2-0913-1542-B1BF-7E39FA2EE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F600-0BB3-8040-ADF9-61B80C14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A928-A0E5-B54E-8100-F3644A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B04-6306-3046-A8CF-DA9E6D3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6352-E94A-BF4C-A356-8E14F376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E986-8E6A-8F4E-A197-B482487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D77B-D4E2-1641-A12D-42655DDE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B4D2-35A6-FD45-B960-EC4EA76D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4662-498E-1246-A1B2-83F1C76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5222-E2DF-6C45-A800-B710652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4CB-28B3-A045-B75B-1E23F311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B779-7E82-3049-A223-C979DF6A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294-27B1-754B-A132-6BB947D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FA88-4E13-3945-BCAF-38531A0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C4C2-C358-884C-85E9-7272C5A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56A-BB6E-EA44-B192-EB425E79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CE37-4D42-644A-835D-02124DE6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2651-895A-C147-B676-B0CA5B81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5465-5F30-3642-BB0F-F3B8D27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DA8B-B7F7-524B-ACC4-44152B4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66D1-1067-6946-8F11-DE59C41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C80-188D-CC46-85A6-4F77AD66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9DC9-7CD1-0746-B707-3200A093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647C-EB6A-6740-BA78-5D709532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E3AB5-8CA7-DD47-9AF6-FFC4B3E52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A09E-D821-884B-8D48-7506D23F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AF2CC-9D5A-E84C-8CF5-1C38AC5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647F-64FC-CC4C-95EA-CAB77F2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5912-155A-474B-A70B-41970D9F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EE3B-5321-DE4C-8CDE-090B6D93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132B-62B5-A945-A178-66FAFF2E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77E3-8110-504A-A016-CB35860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8CCE-67D5-7E48-83E0-8B1BFDD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6727-A829-8644-9395-1155CC8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4BCC-2288-3F46-9515-3FE8918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185E-E03A-2F4D-902C-B758F10F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96C-5EF6-134D-96CC-312E425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D5D-4C24-2C4B-8F08-DD51B4C4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D056-7D26-FD44-98FB-E498F5B5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9F12-8276-CA41-BDFC-7DB0FB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05A6-680D-244C-91E4-8F73557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42D3-9379-9C40-B987-37FD752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6F6-DAFE-2944-B31F-61A71ED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0A43-B734-0D43-BA81-09D07D47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751DC-E062-5947-98FE-32753649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22C5-6917-F949-8A0F-461E912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4081-D0B1-2F4A-BC00-583626C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719E-BFE1-8842-8229-C8D33EC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91DA-CAEE-8C47-AEE5-D1818F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0E9A-2384-3942-972E-919F1B23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469A-970A-E744-BC05-970EE5DF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5668-14B6-6742-B37D-A2CACE295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735D-A5A5-CA4A-AFC0-A3B2988F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wlh/sonarqube-part-2-features-of-sonarqube-installation-and-some-practice-on-sonarqube-d523ae9a998a" TargetMode="External"/><Relationship Id="rId13" Type="http://schemas.openxmlformats.org/officeDocument/2006/relationships/hyperlink" Target="https://www.taringamberini.com/images/2016-03-02-ready-to-use-java-dependencies-vulnerability-checker/dependencies_graph_rampart-core-1.3.png" TargetMode="External"/><Relationship Id="rId3" Type="http://schemas.openxmlformats.org/officeDocument/2006/relationships/hyperlink" Target="https://us.norton.com/internetsecurity-emerging-threats-how-do-zero-day-vulnerabilities-work.html" TargetMode="External"/><Relationship Id="rId7" Type="http://schemas.openxmlformats.org/officeDocument/2006/relationships/hyperlink" Target="https://maven.apache.org/images/maven-logo-black-on-white.png" TargetMode="External"/><Relationship Id="rId12" Type="http://schemas.openxmlformats.org/officeDocument/2006/relationships/hyperlink" Target="https://www.taringamberini.com/en/blog/java/ready-to-use-java-dependencies-vulnerability-checker/" TargetMode="External"/><Relationship Id="rId17" Type="http://schemas.openxmlformats.org/officeDocument/2006/relationships/hyperlink" Target="https://en.wikipedia.org/wiki/United_States_Department_of_Homeland_Security" TargetMode="External"/><Relationship Id="rId2" Type="http://schemas.openxmlformats.org/officeDocument/2006/relationships/hyperlink" Target="https://www.imperva.com/learn/application-security/zero-day-exploit/" TargetMode="External"/><Relationship Id="rId16" Type="http://schemas.openxmlformats.org/officeDocument/2006/relationships/hyperlink" Target="https://en.wikipedia.org/wiki/Cybersecurity_and_Infrastructure_Security_Agenc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iro.medium.com/max/650/1*zzvdRmHGGXONZpuQ2FeqsQ.png" TargetMode="External"/><Relationship Id="rId11" Type="http://schemas.openxmlformats.org/officeDocument/2006/relationships/hyperlink" Target="https://snyk.io/" TargetMode="External"/><Relationship Id="rId5" Type="http://schemas.openxmlformats.org/officeDocument/2006/relationships/hyperlink" Target="https://d7umqicpi7263.cloudfront.net/img/product/a55efc60-f377-4559-8422-5e828ac7d5fc/1e42c890-e4fd-4bd8-9845-f028dccf0cf8.png" TargetMode="External"/><Relationship Id="rId15" Type="http://schemas.openxmlformats.org/officeDocument/2006/relationships/hyperlink" Target="https://www.cisa.gov/uscert/apache-log4j-vulnerability-guidance" TargetMode="External"/><Relationship Id="rId10" Type="http://schemas.openxmlformats.org/officeDocument/2006/relationships/hyperlink" Target="https://www.sonarqube.org/" TargetMode="External"/><Relationship Id="rId4" Type="http://schemas.openxmlformats.org/officeDocument/2006/relationships/hyperlink" Target="https://thesecmaster.com/how-does-the-log4j-vulnerability-work-in-practical/" TargetMode="External"/><Relationship Id="rId9" Type="http://schemas.openxmlformats.org/officeDocument/2006/relationships/hyperlink" Target="https://www.sonarqube.org/index/sq-homepage-og-image.png" TargetMode="External"/><Relationship Id="rId14" Type="http://schemas.openxmlformats.org/officeDocument/2006/relationships/hyperlink" Target="https://openclipart.org/detail/288357/anonymous-hacker-behind-pc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ecmaster.com/how-does-the-log4j-vulnerability-work-in-practic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a.gov/uscert/apache-log4j-vulnerability-guidance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pload.wikimedia.org/wikipedia/commons/thumb/6/6d/Seal_of_Cybersecurity_and_Infrastructure_Security_Agency.svg/300px-Seal_of_Cybersecurity_and_Infrastructure_Security_Agency.svg.png" TargetMode="External"/><Relationship Id="rId4" Type="http://schemas.openxmlformats.org/officeDocument/2006/relationships/hyperlink" Target="https://en.wikipedia.org/wiki/File:Seal_of_the_United_States_Department_of_Homeland_Security.sv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03" y="2602646"/>
            <a:ext cx="9144000" cy="3928537"/>
          </a:xfrm>
        </p:spPr>
        <p:txBody>
          <a:bodyPr>
            <a:noAutofit/>
          </a:bodyPr>
          <a:lstStyle/>
          <a:p>
            <a:r>
              <a:rPr lang="bg-BG" sz="1800" dirty="0"/>
              <a:t>Презентация</a:t>
            </a:r>
            <a:br>
              <a:rPr lang="bg-BG" sz="1800" dirty="0"/>
            </a:br>
            <a:br>
              <a:rPr lang="bg-BG" sz="1800" dirty="0"/>
            </a:br>
            <a:r>
              <a:rPr lang="en-GB" sz="1800" dirty="0"/>
              <a:t>SCTM-146 </a:t>
            </a:r>
            <a:r>
              <a:rPr lang="bg-BG" sz="1800" dirty="0"/>
              <a:t>Проект: Управление на риска в </a:t>
            </a:r>
            <a:r>
              <a:rPr lang="bg-BG" sz="1800" dirty="0" err="1"/>
              <a:t>киберсигурността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Програма </a:t>
            </a:r>
            <a:r>
              <a:rPr lang="bg-BG" sz="1800" dirty="0" err="1"/>
              <a:t>Киберсигурност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Департамент по Национална и Международна 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Нов Български Университет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07.04.2022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Разработил: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Атанас </a:t>
            </a:r>
            <a:r>
              <a:rPr lang="bg-BG" sz="1800" dirty="0" err="1"/>
              <a:t>Лъчезаров</a:t>
            </a:r>
            <a:r>
              <a:rPr lang="bg-BG" sz="1800" dirty="0"/>
              <a:t> Кузманов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Проверяващ: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проф. д-р Венелин Георгиев</a:t>
            </a:r>
            <a:endParaRPr lang="en-GB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C5CB66-EEE7-6B46-87E2-4839C7E07FFC}"/>
              </a:ext>
            </a:extLst>
          </p:cNvPr>
          <p:cNvSpPr txBox="1">
            <a:spLocks/>
          </p:cNvSpPr>
          <p:nvPr/>
        </p:nvSpPr>
        <p:spPr>
          <a:xfrm>
            <a:off x="1524000" y="326816"/>
            <a:ext cx="9144000" cy="1699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Разработване на модел на система за управление на риска във фирма работеща с </a:t>
            </a:r>
            <a:r>
              <a:rPr lang="en-GB" sz="3200" dirty="0"/>
              <a:t>JAVA </a:t>
            </a:r>
            <a:r>
              <a:rPr lang="bg-BG" sz="3200" dirty="0"/>
              <a:t>при </a:t>
            </a:r>
            <a:r>
              <a:rPr lang="en-GB" sz="3200" dirty="0"/>
              <a:t>e</a:t>
            </a:r>
            <a:r>
              <a:rPr lang="bg-BG" sz="3200" dirty="0" err="1"/>
              <a:t>ксплойт</a:t>
            </a:r>
            <a:r>
              <a:rPr lang="bg-BG" sz="3200" dirty="0"/>
              <a:t> "нулев ден" (0</a:t>
            </a:r>
            <a:r>
              <a:rPr lang="en-GB" sz="3200" dirty="0"/>
              <a:t>day)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41770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83AE707E-5960-B349-895E-8DB3531A0ACD}"/>
              </a:ext>
            </a:extLst>
          </p:cNvPr>
          <p:cNvSpPr/>
          <p:nvPr/>
        </p:nvSpPr>
        <p:spPr>
          <a:xfrm>
            <a:off x="1392256" y="128656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9" name="Card 8">
            <a:extLst>
              <a:ext uri="{FF2B5EF4-FFF2-40B4-BE49-F238E27FC236}">
                <a16:creationId xmlns:a16="http://schemas.microsoft.com/office/drawing/2014/main" id="{A151DF3E-E06D-0348-A204-81ACA9862DAF}"/>
              </a:ext>
            </a:extLst>
          </p:cNvPr>
          <p:cNvSpPr/>
          <p:nvPr/>
        </p:nvSpPr>
        <p:spPr>
          <a:xfrm>
            <a:off x="9546555" y="128656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10" name="Card 9">
            <a:extLst>
              <a:ext uri="{FF2B5EF4-FFF2-40B4-BE49-F238E27FC236}">
                <a16:creationId xmlns:a16="http://schemas.microsoft.com/office/drawing/2014/main" id="{90A73293-8A06-0949-B82A-17FA6B5980A5}"/>
              </a:ext>
            </a:extLst>
          </p:cNvPr>
          <p:cNvSpPr/>
          <p:nvPr/>
        </p:nvSpPr>
        <p:spPr>
          <a:xfrm>
            <a:off x="615782" y="284425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86FEDE95-4201-A545-97F6-AD7C1B7272D4}"/>
              </a:ext>
            </a:extLst>
          </p:cNvPr>
          <p:cNvSpPr/>
          <p:nvPr/>
        </p:nvSpPr>
        <p:spPr>
          <a:xfrm>
            <a:off x="2176539" y="2844260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FEB219-894A-7842-925C-1402698F65F6}"/>
              </a:ext>
            </a:extLst>
          </p:cNvPr>
          <p:cNvSpPr/>
          <p:nvPr/>
        </p:nvSpPr>
        <p:spPr>
          <a:xfrm>
            <a:off x="2379359" y="1432602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5BE92A-72DC-094A-9E49-5A95FC847E11}"/>
              </a:ext>
            </a:extLst>
          </p:cNvPr>
          <p:cNvCxnSpPr>
            <a:stCxn id="8" idx="3"/>
            <a:endCxn id="3" idx="1"/>
          </p:cNvCxnSpPr>
          <p:nvPr/>
        </p:nvCxnSpPr>
        <p:spPr>
          <a:xfrm flipV="1">
            <a:off x="1917426" y="1586231"/>
            <a:ext cx="461933" cy="75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30F30-B32E-E540-B8D2-AE7A4CB7A450}"/>
              </a:ext>
            </a:extLst>
          </p:cNvPr>
          <p:cNvSpPr/>
          <p:nvPr/>
        </p:nvSpPr>
        <p:spPr>
          <a:xfrm>
            <a:off x="1566112" y="3924311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2.13.0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4C56B7-FA9A-E543-A460-EB6F154F261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39124" y="3458775"/>
            <a:ext cx="464083" cy="4655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88424E-B243-124D-8A35-1A69DCDD2BFF}"/>
              </a:ext>
            </a:extLst>
          </p:cNvPr>
          <p:cNvSpPr/>
          <p:nvPr/>
        </p:nvSpPr>
        <p:spPr>
          <a:xfrm>
            <a:off x="478804" y="5146381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2.14.0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0CF9C3-DCB7-AB48-BE02-D47547C175BC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878367" y="3458774"/>
            <a:ext cx="937532" cy="168760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F2D3F20-23C5-B146-9135-25D57EC47898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795017" y="1984435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58593FC-81E3-1D49-83F4-8D5399AC9D1E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1575394" y="1980530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D18CFD8-A0D6-9C47-AF25-BDA5A89AD24B}"/>
              </a:ext>
            </a:extLst>
          </p:cNvPr>
          <p:cNvSpPr/>
          <p:nvPr/>
        </p:nvSpPr>
        <p:spPr>
          <a:xfrm>
            <a:off x="6410433" y="1440197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91D8D6-7815-DD46-AB86-F89EEE8612F3}"/>
              </a:ext>
            </a:extLst>
          </p:cNvPr>
          <p:cNvCxnSpPr>
            <a:cxnSpLocks/>
            <a:stCxn id="9" idx="1"/>
            <a:endCxn id="32" idx="3"/>
          </p:cNvCxnSpPr>
          <p:nvPr/>
        </p:nvCxnSpPr>
        <p:spPr>
          <a:xfrm flipH="1" flipV="1">
            <a:off x="9084622" y="1593826"/>
            <a:ext cx="461933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rd 59">
            <a:extLst>
              <a:ext uri="{FF2B5EF4-FFF2-40B4-BE49-F238E27FC236}">
                <a16:creationId xmlns:a16="http://schemas.microsoft.com/office/drawing/2014/main" id="{73AA000B-37FC-B942-9CFE-15CA17FED0EA}"/>
              </a:ext>
            </a:extLst>
          </p:cNvPr>
          <p:cNvSpPr/>
          <p:nvPr/>
        </p:nvSpPr>
        <p:spPr>
          <a:xfrm>
            <a:off x="8775421" y="2847751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FEAAFEA2-14D2-1844-A80C-DC8076070A1B}"/>
              </a:ext>
            </a:extLst>
          </p:cNvPr>
          <p:cNvSpPr/>
          <p:nvPr/>
        </p:nvSpPr>
        <p:spPr>
          <a:xfrm>
            <a:off x="10336178" y="284775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920AEBD0-983C-D347-8B2F-65E1B4E124B0}"/>
              </a:ext>
            </a:extLst>
          </p:cNvPr>
          <p:cNvCxnSpPr>
            <a:cxnSpLocks/>
            <a:stCxn id="60" idx="0"/>
          </p:cNvCxnSpPr>
          <p:nvPr/>
        </p:nvCxnSpPr>
        <p:spPr>
          <a:xfrm rot="5400000" flipH="1" flipV="1">
            <a:off x="8954656" y="1987927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A2702B7F-CE28-4F43-A86F-F3420A19FBE2}"/>
              </a:ext>
            </a:extLst>
          </p:cNvPr>
          <p:cNvCxnSpPr>
            <a:endCxn id="61" idx="0"/>
          </p:cNvCxnSpPr>
          <p:nvPr/>
        </p:nvCxnSpPr>
        <p:spPr>
          <a:xfrm rot="16200000" flipH="1">
            <a:off x="9735033" y="1984022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E15142C-15D8-AF4A-8774-1A5E8D33341D}"/>
              </a:ext>
            </a:extLst>
          </p:cNvPr>
          <p:cNvSpPr/>
          <p:nvPr/>
        </p:nvSpPr>
        <p:spPr>
          <a:xfrm>
            <a:off x="8999083" y="3919347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2.13.0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2B3FADF-5BCD-584C-A8AD-70332DA472F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336178" y="3470726"/>
            <a:ext cx="224263" cy="4486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34B63FB-7F2E-0348-8CB7-60E1B5D84588}"/>
              </a:ext>
            </a:extLst>
          </p:cNvPr>
          <p:cNvSpPr/>
          <p:nvPr/>
        </p:nvSpPr>
        <p:spPr>
          <a:xfrm>
            <a:off x="6992295" y="5144571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9A8F7C-E53F-9C45-B059-C29A28632F57}"/>
              </a:ext>
            </a:extLst>
          </p:cNvPr>
          <p:cNvCxnSpPr>
            <a:cxnSpLocks/>
            <a:stCxn id="60" idx="2"/>
            <a:endCxn id="69" idx="0"/>
          </p:cNvCxnSpPr>
          <p:nvPr/>
        </p:nvCxnSpPr>
        <p:spPr>
          <a:xfrm flipH="1">
            <a:off x="8329390" y="3462266"/>
            <a:ext cx="708616" cy="168230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2EA6BE2-5627-6140-87F1-BB9E736A1244}"/>
              </a:ext>
            </a:extLst>
          </p:cNvPr>
          <p:cNvSpPr/>
          <p:nvPr/>
        </p:nvSpPr>
        <p:spPr>
          <a:xfrm>
            <a:off x="10474296" y="1228869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75" name="Picture 74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9F9686EA-D8EE-BA4E-850E-05F5F6DD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476" y="1384861"/>
            <a:ext cx="874576" cy="218644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9A19C71-ADFF-A445-8CF7-EA55026FBCFD}"/>
              </a:ext>
            </a:extLst>
          </p:cNvPr>
          <p:cNvCxnSpPr>
            <a:cxnSpLocks/>
            <a:stCxn id="74" idx="1"/>
            <a:endCxn id="9" idx="3"/>
          </p:cNvCxnSpPr>
          <p:nvPr/>
        </p:nvCxnSpPr>
        <p:spPr>
          <a:xfrm flipH="1">
            <a:off x="10071725" y="1593827"/>
            <a:ext cx="40257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3042976-6A9B-8642-A9A0-8563B1BE813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 flipV="1">
            <a:off x="6096000" y="1166842"/>
            <a:ext cx="23930" cy="457997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&quot;No&quot; Symbol 82">
            <a:extLst>
              <a:ext uri="{FF2B5EF4-FFF2-40B4-BE49-F238E27FC236}">
                <a16:creationId xmlns:a16="http://schemas.microsoft.com/office/drawing/2014/main" id="{9EAE932C-385C-AC47-AEE3-145504CC04CB}"/>
              </a:ext>
            </a:extLst>
          </p:cNvPr>
          <p:cNvSpPr/>
          <p:nvPr/>
        </p:nvSpPr>
        <p:spPr>
          <a:xfrm>
            <a:off x="4433977" y="2458528"/>
            <a:ext cx="1076471" cy="1012198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4" name="Smiley Face 83">
            <a:extLst>
              <a:ext uri="{FF2B5EF4-FFF2-40B4-BE49-F238E27FC236}">
                <a16:creationId xmlns:a16="http://schemas.microsoft.com/office/drawing/2014/main" id="{6AD48125-7E61-A24E-B8AC-0FF759844C9C}"/>
              </a:ext>
            </a:extLst>
          </p:cNvPr>
          <p:cNvSpPr/>
          <p:nvPr/>
        </p:nvSpPr>
        <p:spPr>
          <a:xfrm>
            <a:off x="6355021" y="2458528"/>
            <a:ext cx="1006635" cy="934734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3286E6-F240-754B-90FA-91DBB1339B21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48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49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587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DB843-B4BA-ED43-82E0-AAA4A1A12D10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Списък с референции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C3C0B-2895-704E-903F-58ACAAF99C78}"/>
              </a:ext>
            </a:extLst>
          </p:cNvPr>
          <p:cNvSpPr txBox="1"/>
          <p:nvPr/>
        </p:nvSpPr>
        <p:spPr>
          <a:xfrm>
            <a:off x="439567" y="1166842"/>
            <a:ext cx="11312865" cy="2308324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4"/>
              </a:rPr>
              <a:t>https://thesecmaster.com/how-does-the-log4j-vulnerability-work-in-practical/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https://d7umqicpi7263.cloudfront.net/img/product/a55efc60-f377-4559-8422-5e828ac7d5fc/1e42c890-e4fd-4bd8-9845-f028dccf0cf8.png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6"/>
              </a:rPr>
              <a:t>https://miro.medium.com/max/650/1*zzvdRmHGGXONZpuQ2FeqsQ.png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7"/>
              </a:rPr>
              <a:t>https://maven.apache.org/images/maven-logo-black-on-white.png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8"/>
              </a:rPr>
              <a:t>https://medium.com/swlh/sonarqube-part-2-features-of-sonarqube-installation-and-some-practice-on-sonarqube-d523ae9a998a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9"/>
              </a:rPr>
              <a:t>https://www.sonarqube.org/index/sq-homepage-og-image.png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0"/>
              </a:rPr>
              <a:t>https://www.sonarqube.org/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1"/>
              </a:rPr>
              <a:t>https://snyk.io/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2"/>
              </a:rPr>
              <a:t>https://www.taringamberini.com/en/blog/java/ready-to-use-java-dependencies-vulnerability-checker/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3"/>
              </a:rPr>
              <a:t>https://www.taringamberini.com/images/2016-03-02-ready-to-use-java-dependencies-vulnerability-checker/dependencies_graph_rampart-core-1.3.png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4"/>
              </a:rPr>
              <a:t>https://openclipart.org/detail/288357/anonymous-hacker-behind-pc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5"/>
              </a:rPr>
              <a:t>https://www.cisa.gov/uscert/apache-log4j-vulnerability-guidance</a:t>
            </a:r>
            <a:endParaRPr lang="en-GB" sz="800" dirty="0"/>
          </a:p>
          <a:p>
            <a:endParaRPr lang="bg-BG" sz="800" dirty="0"/>
          </a:p>
          <a:p>
            <a:r>
              <a:rPr lang="en-GB" sz="800" dirty="0">
                <a:hlinkClick r:id="rId16"/>
              </a:rPr>
              <a:t>https://en.wikipedia.org/wiki/Cybersecurity_and_Infrastructure_Security_Agency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17"/>
              </a:rPr>
              <a:t>https://en.wikipedia.org/wiki/United_States_Department_of_Homeland_Security</a:t>
            </a:r>
            <a:endParaRPr lang="bg-BG" sz="800" dirty="0"/>
          </a:p>
          <a:p>
            <a:endParaRPr lang="en-GB" sz="800" dirty="0"/>
          </a:p>
          <a:p>
            <a:endParaRPr lang="en-GB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5EC77-54F5-BA4C-9EFC-49BBA60C6C35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57E570-2CD1-3C40-90EF-74DD9F5D30DA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439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DA7427-0FAE-BF4D-AC7E-6DF4BB8ABBD9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2B6CC-8EF3-D24F-8F35-E7FCAD7FDF99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321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473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25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Край</a:t>
            </a:r>
            <a:br>
              <a:rPr lang="bg-BG" dirty="0"/>
            </a:br>
            <a:br>
              <a:rPr lang="bg-BG" dirty="0"/>
            </a:br>
            <a:r>
              <a:rPr lang="bg-BG" dirty="0"/>
              <a:t>Благодаря!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6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8" y="1166842"/>
            <a:ext cx="6728984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Експлойтът "нулев ден" (0</a:t>
            </a:r>
            <a:r>
              <a:rPr lang="en-GB" sz="1400" dirty="0"/>
              <a:t>day) </a:t>
            </a:r>
            <a:r>
              <a:rPr lang="bg" sz="1400" dirty="0"/>
              <a:t>е кибератака, насочена към софтуерна уязвимост, която не е известна на производителя на софтуера или на антивирусните програми. </a:t>
            </a:r>
          </a:p>
          <a:p>
            <a:endParaRPr lang="bg" sz="1400" dirty="0"/>
          </a:p>
          <a:p>
            <a:r>
              <a:rPr lang="bg" sz="1400" dirty="0"/>
              <a:t>Атакуващият забелязва софтуерната уязвимост преди всички </a:t>
            </a:r>
            <a:r>
              <a:rPr lang="bg-BG" sz="1400" dirty="0"/>
              <a:t>останали</a:t>
            </a:r>
            <a:r>
              <a:rPr lang="bg" sz="1400" dirty="0"/>
              <a:t>, които се интересуват от нейното ограничаване, бързо създава експлойт и го използва за атака. </a:t>
            </a:r>
          </a:p>
          <a:p>
            <a:endParaRPr lang="bg" sz="1400" dirty="0"/>
          </a:p>
          <a:p>
            <a:r>
              <a:rPr lang="bg" sz="1400" dirty="0"/>
              <a:t>Вероятността за успех на такива атаки е голяма, тъй като липсват защитни механизми. Това прави атаките от типа "нулев ден" сериозна заплаха за сигурността.</a:t>
            </a:r>
          </a:p>
          <a:p>
            <a:endParaRPr lang="bg" sz="1400" dirty="0"/>
          </a:p>
          <a:p>
            <a:r>
              <a:rPr lang="bg" sz="1400" dirty="0"/>
              <a:t>Типичните вектори на атака включват уеб браузъри, които са често срещани цели поради своята повсеместна употреба, и прикачени файлове към електронна поща, които използват уязвимости в приложението, отварящо прикачения файл, или в специфични типове файлове, като </a:t>
            </a:r>
            <a:r>
              <a:rPr lang="en-GB" sz="1400" dirty="0"/>
              <a:t>Word, Excel, PDF </a:t>
            </a:r>
            <a:r>
              <a:rPr lang="bg" sz="1400" dirty="0"/>
              <a:t>или </a:t>
            </a:r>
            <a:r>
              <a:rPr lang="en-GB" sz="1400" dirty="0"/>
              <a:t>Flash.</a:t>
            </a:r>
          </a:p>
          <a:p>
            <a:endParaRPr lang="en-GB" sz="1400" dirty="0"/>
          </a:p>
          <a:p>
            <a:r>
              <a:rPr lang="bg" sz="1400" dirty="0"/>
              <a:t>Свързано с това понятие е зловреден софтуер от нулев ден - компютърен вирус, за който все още не са налични специфични сигнатури за антивирусен софтуер, така че антивирусният софтуер, базиран на сигнатури, не може да го спре.</a:t>
            </a:r>
          </a:p>
          <a:p>
            <a:endParaRPr lang="bg" sz="1400" dirty="0"/>
          </a:p>
          <a:p>
            <a:r>
              <a:rPr lang="bg" sz="1400" dirty="0"/>
              <a:t>Ето защо, когато бъде открита атака от типа "нулев ден", тя трябва да бъде ограничена незабавно. С други думи, има "нула дни" за отстраняване на уязвимостта, защото тя вече е била използвана. </a:t>
            </a:r>
          </a:p>
          <a:p>
            <a:endParaRPr lang="bg" sz="1400" dirty="0"/>
          </a:p>
          <a:p>
            <a:endParaRPr lang="bg" sz="1400" dirty="0"/>
          </a:p>
          <a:p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C7B30-2EF9-0D42-A9F7-F7F0FB34FC17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4395D-8828-CB4F-B838-1D52E03C8F76}"/>
              </a:ext>
            </a:extLst>
          </p:cNvPr>
          <p:cNvSpPr txBox="1"/>
          <p:nvPr/>
        </p:nvSpPr>
        <p:spPr>
          <a:xfrm>
            <a:off x="439566" y="6054308"/>
            <a:ext cx="11312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</a:p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r>
              <a:rPr lang="bg-BG" sz="800" dirty="0"/>
              <a:t> </a:t>
            </a:r>
            <a:endParaRPr lang="en-GB" sz="800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CBFE0B-F674-9546-AF95-216B6FA4A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552" y="1294714"/>
            <a:ext cx="4574620" cy="42493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A4B52C-BE34-1240-ADD4-3E8C3670F7D3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7382F8-1216-1543-AC2B-133A81FFD3E5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2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JNDI?</a:t>
            </a:r>
          </a:p>
          <a:p>
            <a:endParaRPr lang="en-GB" sz="1400" dirty="0"/>
          </a:p>
          <a:p>
            <a:r>
              <a:rPr lang="en-GB" sz="1400" dirty="0"/>
              <a:t>Java Naming and Directory Interface (JNDI)</a:t>
            </a:r>
            <a:r>
              <a:rPr lang="bg" sz="1400" dirty="0"/>
              <a:t> е </a:t>
            </a:r>
            <a:r>
              <a:rPr lang="en-GB" sz="1400" dirty="0"/>
              <a:t>API </a:t>
            </a:r>
            <a:r>
              <a:rPr lang="bg" sz="1400" dirty="0"/>
              <a:t>на </a:t>
            </a:r>
            <a:r>
              <a:rPr lang="en-GB" sz="1400" dirty="0"/>
              <a:t>Java, </a:t>
            </a:r>
            <a:r>
              <a:rPr lang="bg" sz="1400" dirty="0"/>
              <a:t>който позволява на приложенията да комуникират с други приложения, като </a:t>
            </a:r>
            <a:r>
              <a:rPr lang="en-GB" sz="1400" dirty="0"/>
              <a:t>LDAP, DNS, NIS, NDS, RMI </a:t>
            </a:r>
            <a:r>
              <a:rPr lang="bg" sz="1400" dirty="0"/>
              <a:t>и </a:t>
            </a:r>
            <a:r>
              <a:rPr lang="en-GB" sz="1400" dirty="0"/>
              <a:t>CORBA. </a:t>
            </a:r>
            <a:r>
              <a:rPr lang="bg" sz="1400" dirty="0"/>
              <a:t>Основната му функция е да предоставя функционалност за именуване и директория на приложения, разработени на езика </a:t>
            </a:r>
            <a:r>
              <a:rPr lang="en-GB" sz="1400" dirty="0"/>
              <a:t>Java. </a:t>
            </a:r>
            <a:r>
              <a:rPr lang="bg" sz="1400" dirty="0"/>
              <a:t>Той се изпълнява върху приложение на </a:t>
            </a:r>
            <a:r>
              <a:rPr lang="en-GB" sz="1400" dirty="0"/>
              <a:t>Java, </a:t>
            </a:r>
            <a:r>
              <a:rPr lang="bg" sz="1400" dirty="0"/>
              <a:t>за да извлича файлове от база данни, като използва конвенции за именуване. Дефинирана е така, че да е независима от всяка конкретна реализация на услугата за директории.</a:t>
            </a:r>
          </a:p>
          <a:p>
            <a:endParaRPr lang="bg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22AA2-4015-6044-B8E8-3C6C8413A8C7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10B10-0B14-B845-B687-C7A6378F3A6A}"/>
              </a:ext>
            </a:extLst>
          </p:cNvPr>
          <p:cNvSpPr txBox="1"/>
          <p:nvPr/>
        </p:nvSpPr>
        <p:spPr>
          <a:xfrm>
            <a:off x="365256" y="2684085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LDAP?</a:t>
            </a:r>
          </a:p>
          <a:p>
            <a:endParaRPr lang="en-GB" sz="1400" dirty="0"/>
          </a:p>
          <a:p>
            <a:r>
              <a:rPr lang="en-GB" sz="1400" dirty="0"/>
              <a:t>LDAP </a:t>
            </a:r>
            <a:r>
              <a:rPr lang="bg" sz="1400" dirty="0"/>
              <a:t>е олекотената версия на протокола за директории. Разширената му версия е </a:t>
            </a:r>
            <a:r>
              <a:rPr lang="en-GB" sz="1400" dirty="0"/>
              <a:t>Lightweight Directory Access Protocol. </a:t>
            </a:r>
            <a:r>
              <a:rPr lang="bg" sz="1400" dirty="0"/>
              <a:t>Той е част от мрежовите стандарти </a:t>
            </a:r>
            <a:r>
              <a:rPr lang="en-GB" sz="1400" dirty="0"/>
              <a:t>x.500. </a:t>
            </a:r>
            <a:r>
              <a:rPr lang="bg" sz="1400" dirty="0"/>
              <a:t>по същество това е приложен протокол с отворен код, неутрален по отношение на доставчика, индустриален стандарт, който се използва за достъп и поддръжка на разпределени услуги за директории по мрежата. В него се съхраняват потребители, пароли, информация за профили, компютърни обекти и др. и цялата информация се споделя с други инфраструктурни и приложни структури в мрежата.</a:t>
            </a:r>
          </a:p>
          <a:p>
            <a:endParaRPr lang="bg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5FFF-8518-2744-9FC1-7FCEE27F6AB8}"/>
              </a:ext>
            </a:extLst>
          </p:cNvPr>
          <p:cNvSpPr txBox="1"/>
          <p:nvPr/>
        </p:nvSpPr>
        <p:spPr>
          <a:xfrm>
            <a:off x="365255" y="4121499"/>
            <a:ext cx="1131286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библиотеката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en-GB" sz="1400" dirty="0"/>
              <a:t>Log4j </a:t>
            </a:r>
            <a:r>
              <a:rPr lang="bg" sz="1400" dirty="0"/>
              <a:t>е рамка за регистриране, написана на </a:t>
            </a:r>
            <a:r>
              <a:rPr lang="en-GB" sz="1400" dirty="0"/>
              <a:t>Java </a:t>
            </a:r>
            <a:r>
              <a:rPr lang="bg" sz="1400" dirty="0"/>
              <a:t>и разпространявана под лиценза на </a:t>
            </a:r>
            <a:r>
              <a:rPr lang="en-GB" sz="1400" dirty="0"/>
              <a:t>Apache Software License. </a:t>
            </a:r>
            <a:r>
              <a:rPr lang="bg" sz="1400" dirty="0"/>
              <a:t>Тя се използва предимно за улавяне, форматиране и публикуване на информация за регистриране, създавана от системи и приложения, до множество дестинации.  Тя се състои от три различни компонента за изпълнение на дейностите си. Използва услугите на </a:t>
            </a:r>
            <a:r>
              <a:rPr lang="en-GB" sz="1400" dirty="0"/>
              <a:t>JNDI, </a:t>
            </a:r>
            <a:r>
              <a:rPr lang="bg" sz="1400" dirty="0"/>
              <a:t>за да получава информация от различни услуги за именуване и директории.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8D075-BD50-1C47-84BB-B680273E9019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D1F1DF-276F-B848-BA94-AB79207A67C3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09FFEE-DBD4-2742-9CFC-2C8F519044F0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81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67F9D-F863-6342-B5E7-2F85277A339C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6AB79-0DD8-434B-83E6-63F8A95B1020}"/>
              </a:ext>
            </a:extLst>
          </p:cNvPr>
          <p:cNvSpPr txBox="1"/>
          <p:nvPr/>
        </p:nvSpPr>
        <p:spPr>
          <a:xfrm>
            <a:off x="317395" y="1166842"/>
            <a:ext cx="1131286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</a:t>
            </a:r>
            <a:r>
              <a:rPr lang="bg-BG" sz="1400" dirty="0"/>
              <a:t>и са възможните последствия </a:t>
            </a:r>
            <a:r>
              <a:rPr lang="bg" sz="1400" dirty="0"/>
              <a:t>от уязвимостта на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bg" sz="1400" dirty="0"/>
              <a:t>Уязвимостта в </a:t>
            </a:r>
            <a:r>
              <a:rPr lang="en-GB" sz="1400" dirty="0"/>
              <a:t>Log4j </a:t>
            </a:r>
            <a:r>
              <a:rPr lang="bg" sz="1400" dirty="0"/>
              <a:t>може да се използва за извършване на няколко кибератаки:</a:t>
            </a:r>
          </a:p>
          <a:p>
            <a:endParaRPr lang="bg" sz="1400" dirty="0"/>
          </a:p>
          <a:p>
            <a:r>
              <a:rPr lang="bg" sz="1400" dirty="0"/>
              <a:t>Инсталиране на софтуер за добив на криптовалути (</a:t>
            </a:r>
            <a:r>
              <a:rPr lang="en-GB" sz="1400" dirty="0"/>
              <a:t>Deploy coin miners</a:t>
            </a:r>
            <a:r>
              <a:rPr lang="bg-BG" sz="1400" dirty="0"/>
              <a:t>)</a:t>
            </a:r>
            <a:endParaRPr lang="bg" sz="1400" dirty="0"/>
          </a:p>
          <a:p>
            <a:r>
              <a:rPr lang="bg" sz="1400" dirty="0"/>
              <a:t>Инсталиране на зловреден софтуер</a:t>
            </a:r>
            <a:r>
              <a:rPr lang="bg-BG" sz="1400" dirty="0"/>
              <a:t>,</a:t>
            </a:r>
            <a:r>
              <a:rPr lang="bg" sz="1400" dirty="0"/>
              <a:t> като троянски коне за отдалечен достъп и рансъмуер (</a:t>
            </a:r>
            <a:r>
              <a:rPr lang="en-GB" sz="1400" dirty="0"/>
              <a:t>malware</a:t>
            </a:r>
            <a:r>
              <a:rPr lang="bg-BG" sz="1400" dirty="0"/>
              <a:t>, </a:t>
            </a:r>
            <a:r>
              <a:rPr lang="en-GB" sz="1400" dirty="0"/>
              <a:t>remote access</a:t>
            </a:r>
            <a:r>
              <a:rPr lang="bg-BG" sz="1400" dirty="0"/>
              <a:t>,</a:t>
            </a:r>
            <a:r>
              <a:rPr lang="en-GB" sz="1400" dirty="0"/>
              <a:t> trojans and ransomware</a:t>
            </a:r>
            <a:r>
              <a:rPr lang="bg" sz="1400" dirty="0"/>
              <a:t>)</a:t>
            </a:r>
          </a:p>
          <a:p>
            <a:r>
              <a:rPr lang="bg" sz="1400" dirty="0"/>
              <a:t>Изпълнение на код от разстояние и изпълнение на произволен код (</a:t>
            </a:r>
            <a:r>
              <a:rPr lang="en-GB" sz="1400" dirty="0"/>
              <a:t>Remote code execution and Arbitrary code execution</a:t>
            </a:r>
            <a:r>
              <a:rPr lang="bg" sz="1400" dirty="0"/>
              <a:t>)</a:t>
            </a:r>
          </a:p>
          <a:p>
            <a:r>
              <a:rPr lang="bg" sz="1400" dirty="0"/>
              <a:t>Отказ от услуги (</a:t>
            </a:r>
            <a:r>
              <a:rPr lang="en-GB" sz="1400" dirty="0"/>
              <a:t>Denial of services</a:t>
            </a:r>
            <a:r>
              <a:rPr lang="bg-BG" sz="1400" dirty="0"/>
              <a:t>)</a:t>
            </a:r>
            <a:endParaRPr lang="en-GB" sz="1400" dirty="0"/>
          </a:p>
          <a:p>
            <a:endParaRPr lang="b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EEF24-11B0-2E49-A045-F82CBF189434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2BB9E-C0D0-384A-AF8B-8452580616FB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639B8-C5C4-064D-8BEA-8A9E2AD26295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75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C171A-B24E-BF45-9104-D876EC20E73A}"/>
              </a:ext>
            </a:extLst>
          </p:cNvPr>
          <p:cNvSpPr txBox="1"/>
          <p:nvPr/>
        </p:nvSpPr>
        <p:spPr>
          <a:xfrm>
            <a:off x="430306" y="1237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30C1C-04DE-AB49-91B8-B43E62CAAB9E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F559B2E-C4B6-1442-9767-93B65529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205" y="1166842"/>
            <a:ext cx="6160965" cy="3465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8E8065-9B34-D24E-920F-7B79A6BF4066}"/>
              </a:ext>
            </a:extLst>
          </p:cNvPr>
          <p:cNvSpPr txBox="1"/>
          <p:nvPr/>
        </p:nvSpPr>
        <p:spPr>
          <a:xfrm>
            <a:off x="448829" y="1199071"/>
            <a:ext cx="45991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" sz="1400" dirty="0"/>
              <a:t>След като атакуващият намери сървър с уязвима версия на библиотеката </a:t>
            </a:r>
            <a:r>
              <a:rPr lang="en-GB" sz="1400" dirty="0"/>
              <a:t>Log4j, </a:t>
            </a:r>
            <a:r>
              <a:rPr lang="bg" sz="1400" dirty="0"/>
              <a:t>той ще изпрати заявка за получаване на сървъра на жертвата с линк към </a:t>
            </a:r>
            <a:r>
              <a:rPr lang="en-GB" sz="1400" dirty="0"/>
              <a:t>LDAP </a:t>
            </a:r>
            <a:r>
              <a:rPr lang="bg" sz="1400" dirty="0"/>
              <a:t>сървъра на атакуващия.</a:t>
            </a:r>
          </a:p>
          <a:p>
            <a:endParaRPr lang="bg" sz="1400" dirty="0"/>
          </a:p>
          <a:p>
            <a:r>
              <a:rPr lang="bg" sz="1400" dirty="0"/>
              <a:t>Сървърът на жертвата просто ще се свърже с </a:t>
            </a:r>
            <a:r>
              <a:rPr lang="en-GB" sz="1400" dirty="0"/>
              <a:t>LDAP </a:t>
            </a:r>
            <a:r>
              <a:rPr lang="bg" sz="1400" dirty="0"/>
              <a:t>сървъра на нападателя, без да го проверява.</a:t>
            </a:r>
          </a:p>
          <a:p>
            <a:endParaRPr lang="bg" sz="1400" dirty="0"/>
          </a:p>
          <a:p>
            <a:r>
              <a:rPr lang="bg" sz="1400" dirty="0"/>
              <a:t>След това нападателят ще изпрати </a:t>
            </a:r>
            <a:r>
              <a:rPr lang="en-GB" sz="1400" dirty="0"/>
              <a:t>LDAP </a:t>
            </a:r>
            <a:r>
              <a:rPr lang="bg" sz="1400" dirty="0"/>
              <a:t>отговор на сървъра на жертвата със зловреден товар</a:t>
            </a:r>
            <a:r>
              <a:rPr lang="en-GB" sz="1400" dirty="0"/>
              <a:t> (payload)</a:t>
            </a:r>
            <a:r>
              <a:rPr lang="bg" sz="1400" dirty="0"/>
              <a:t>. Тъй като библиотеката </a:t>
            </a:r>
            <a:r>
              <a:rPr lang="en-GB" sz="1400" dirty="0"/>
              <a:t>Log4j2 </a:t>
            </a:r>
            <a:r>
              <a:rPr lang="bg" sz="1400" dirty="0"/>
              <a:t>е уязвима да получи товар</a:t>
            </a:r>
            <a:r>
              <a:rPr lang="bg-BG" sz="1400" dirty="0" err="1"/>
              <a:t>ът</a:t>
            </a:r>
            <a:r>
              <a:rPr lang="bg" sz="1400" dirty="0"/>
              <a:t> и да го изпълни без проверка, нападателят може да се възползва от тази уязвимост, за да компрометира сървъра на жертвата.</a:t>
            </a:r>
            <a:endParaRPr lang="en-GB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0ED54-2EEC-C145-9172-43BB5F635AF0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318F3-90DF-E245-B7AD-C1CB301FC460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D3373A-5A8C-6E45-8C56-B04C4DBF9899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60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30F4A9E-4DCD-B441-9CFC-54E1ECD61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585" y="1110128"/>
            <a:ext cx="4581030" cy="4581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BB252A-E388-A04F-8AE0-45BF4B312D81}"/>
              </a:ext>
            </a:extLst>
          </p:cNvPr>
          <p:cNvSpPr txBox="1"/>
          <p:nvPr/>
        </p:nvSpPr>
        <p:spPr>
          <a:xfrm>
            <a:off x="439566" y="6061554"/>
            <a:ext cx="1131286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https://www.cisa.gov/uscert/apache-log4j-vulnerability-guidance</a:t>
            </a:r>
            <a:endParaRPr lang="bg-BG" sz="800" dirty="0"/>
          </a:p>
          <a:p>
            <a:r>
              <a:rPr lang="en-GB" sz="800" dirty="0">
                <a:hlinkClick r:id="rId4"/>
              </a:rPr>
              <a:t>https://en.wikipedia.org/wiki/File:Seal_of_the_United_States_Department_of_Homeland_Security.svg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https://upload.wikimedia.org/wikipedia/commons/thumb/6/6d/Seal_of_Cybersecurity_and_Infrastructure_Security_Agency.svg/300px-Seal_of_Cybersecurity_and_Infrastructure_Security_Agency.svg.png</a:t>
            </a:r>
            <a:endParaRPr lang="bg-BG" sz="800" dirty="0"/>
          </a:p>
          <a:p>
            <a:endParaRPr lang="en-GB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3A8EC-6538-774B-85CA-A80B2E9C80D9}"/>
              </a:ext>
            </a:extLst>
          </p:cNvPr>
          <p:cNvSpPr txBox="1"/>
          <p:nvPr/>
        </p:nvSpPr>
        <p:spPr>
          <a:xfrm>
            <a:off x="439567" y="1252479"/>
            <a:ext cx="441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" sz="1600" dirty="0"/>
              <a:t>Диаграмата е предоставена от Агенцията за киберсигурност и инфраструктурна сигурност (</a:t>
            </a:r>
            <a:r>
              <a:rPr lang="en-GB" sz="1600" dirty="0"/>
              <a:t>The Cybersecurity and Infrastructure Security Agency CISA)</a:t>
            </a:r>
            <a:r>
              <a:rPr lang="bg-BG" sz="1600" dirty="0"/>
              <a:t>, която</a:t>
            </a:r>
            <a:r>
              <a:rPr lang="en-GB" sz="1600" dirty="0"/>
              <a:t> </a:t>
            </a:r>
            <a:r>
              <a:rPr lang="bg" sz="1600" dirty="0"/>
              <a:t>е федерална агенция на САЩ, която е оперативен компонент на Министерството на вътрешната сигурност (</a:t>
            </a:r>
            <a:r>
              <a:rPr lang="en-GB" sz="1600" dirty="0"/>
              <a:t>Department of Homeland Security DHS)</a:t>
            </a:r>
            <a:r>
              <a:rPr lang="bg-BG" sz="1600" dirty="0"/>
              <a:t>.</a:t>
            </a:r>
            <a:endParaRPr lang="bg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FEE55-8C2A-104B-A34B-B3257CDF8F7D}"/>
              </a:ext>
            </a:extLst>
          </p:cNvPr>
          <p:cNvSpPr txBox="1"/>
          <p:nvPr/>
        </p:nvSpPr>
        <p:spPr>
          <a:xfrm>
            <a:off x="317396" y="397225"/>
            <a:ext cx="671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Диаграма за определяне на уязвимите продукти и услуги </a:t>
            </a:r>
            <a:r>
              <a:rPr lang="bg-BG" dirty="0"/>
              <a:t>с</a:t>
            </a:r>
            <a:r>
              <a:rPr lang="bg" dirty="0"/>
              <a:t> </a:t>
            </a:r>
            <a:r>
              <a:rPr lang="en-GB" dirty="0"/>
              <a:t>Log4j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9EA28A8-525B-4844-8D19-22DC028E6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5108" y="3610960"/>
            <a:ext cx="1784940" cy="1779981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91FD84C3-4B6B-3C4A-87F2-5CC808D07D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375" y="3611178"/>
            <a:ext cx="1773635" cy="177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0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0B0A947-217C-BB4F-815D-4014D5280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550818"/>
              </p:ext>
            </p:extLst>
          </p:nvPr>
        </p:nvGraphicFramePr>
        <p:xfrm>
          <a:off x="720785" y="1964948"/>
          <a:ext cx="1832634" cy="194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2634">
                  <a:extLst>
                    <a:ext uri="{9D8B030D-6E8A-4147-A177-3AD203B41FA5}">
                      <a16:colId xmlns:a16="http://schemas.microsoft.com/office/drawing/2014/main" val="579066564"/>
                    </a:ext>
                  </a:extLst>
                </a:gridCol>
              </a:tblGrid>
              <a:tr h="641665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Висок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89913"/>
                  </a:ext>
                </a:extLst>
              </a:tr>
              <a:tr h="650577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Среден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66838"/>
                  </a:ext>
                </a:extLst>
              </a:tr>
              <a:tr h="650577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Нисък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728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B8EB730-5DDC-8743-B1B7-7A50C782029E}"/>
              </a:ext>
            </a:extLst>
          </p:cNvPr>
          <p:cNvSpPr/>
          <p:nvPr/>
        </p:nvSpPr>
        <p:spPr>
          <a:xfrm>
            <a:off x="3653766" y="2626275"/>
            <a:ext cx="1832634" cy="62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Вероятно не е уязвим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2CEB4A-8267-FC4E-9590-3EFA0FF34BBB}"/>
              </a:ext>
            </a:extLst>
          </p:cNvPr>
          <p:cNvSpPr/>
          <p:nvPr/>
        </p:nvSpPr>
        <p:spPr>
          <a:xfrm>
            <a:off x="3653766" y="3907767"/>
            <a:ext cx="1832634" cy="62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Не е уязвим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F7294-3221-6D41-9707-40AD34CFC5F1}"/>
              </a:ext>
            </a:extLst>
          </p:cNvPr>
          <p:cNvSpPr/>
          <p:nvPr/>
        </p:nvSpPr>
        <p:spPr>
          <a:xfrm>
            <a:off x="3653766" y="1445671"/>
            <a:ext cx="1832634" cy="62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Уязвим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9341B-C061-004C-9C9F-81F1667F60F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553419" y="1755753"/>
            <a:ext cx="1100347" cy="5561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0A6CF-1013-7449-B9ED-3E97CB072E08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2553419" y="2936357"/>
            <a:ext cx="110034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AE6B5D-D5AB-C94F-851A-6D0FE8B570C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553419" y="3536830"/>
            <a:ext cx="1100347" cy="68101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19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694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Типичен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3541CC51-1699-334D-89BB-37E62298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57" y="2029128"/>
            <a:ext cx="1583917" cy="57078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4FDDBAF-9996-C448-B32A-191FB8C5A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55" y="1117043"/>
            <a:ext cx="1814382" cy="103076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A8300B8-CEC7-674D-B543-7CD5DFBD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405" y="1521565"/>
            <a:ext cx="781388" cy="443912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0752CB4-AF26-374C-AF28-07C5FA69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851" y="2105857"/>
            <a:ext cx="719090" cy="259133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1406E1-1EB7-5746-8E3F-C6741184D2B7}"/>
              </a:ext>
            </a:extLst>
          </p:cNvPr>
          <p:cNvCxnSpPr>
            <a:cxnSpLocks/>
          </p:cNvCxnSpPr>
          <p:nvPr/>
        </p:nvCxnSpPr>
        <p:spPr>
          <a:xfrm>
            <a:off x="1307260" y="1640530"/>
            <a:ext cx="785647" cy="44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11B659-23B8-744C-BDA1-812892A9783C}"/>
              </a:ext>
            </a:extLst>
          </p:cNvPr>
          <p:cNvCxnSpPr>
            <a:cxnSpLocks/>
          </p:cNvCxnSpPr>
          <p:nvPr/>
        </p:nvCxnSpPr>
        <p:spPr>
          <a:xfrm flipV="1">
            <a:off x="1548800" y="1958106"/>
            <a:ext cx="524887" cy="294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rd 40">
            <a:extLst>
              <a:ext uri="{FF2B5EF4-FFF2-40B4-BE49-F238E27FC236}">
                <a16:creationId xmlns:a16="http://schemas.microsoft.com/office/drawing/2014/main" id="{F25EB3ED-4C55-0F44-B74F-3F6272D4F78D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2" name="Card 41">
            <a:extLst>
              <a:ext uri="{FF2B5EF4-FFF2-40B4-BE49-F238E27FC236}">
                <a16:creationId xmlns:a16="http://schemas.microsoft.com/office/drawing/2014/main" id="{642F7E6F-12B2-284C-9A72-768CB0AC7A48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3" name="Card 42">
            <a:extLst>
              <a:ext uri="{FF2B5EF4-FFF2-40B4-BE49-F238E27FC236}">
                <a16:creationId xmlns:a16="http://schemas.microsoft.com/office/drawing/2014/main" id="{62E9552D-6E42-2D46-B622-964CC77E2BE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4" name="Card 53">
            <a:extLst>
              <a:ext uri="{FF2B5EF4-FFF2-40B4-BE49-F238E27FC236}">
                <a16:creationId xmlns:a16="http://schemas.microsoft.com/office/drawing/2014/main" id="{85D49E1B-7502-0248-9A25-667BCDDBD4DF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5" name="Card 54">
            <a:extLst>
              <a:ext uri="{FF2B5EF4-FFF2-40B4-BE49-F238E27FC236}">
                <a16:creationId xmlns:a16="http://schemas.microsoft.com/office/drawing/2014/main" id="{19DF05FE-B53C-EF42-B599-A3F2681DAC82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6" name="Card 55">
            <a:extLst>
              <a:ext uri="{FF2B5EF4-FFF2-40B4-BE49-F238E27FC236}">
                <a16:creationId xmlns:a16="http://schemas.microsoft.com/office/drawing/2014/main" id="{5DB8ADE6-573B-C34F-8192-B51BF61D4598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7" name="Card 56">
            <a:extLst>
              <a:ext uri="{FF2B5EF4-FFF2-40B4-BE49-F238E27FC236}">
                <a16:creationId xmlns:a16="http://schemas.microsoft.com/office/drawing/2014/main" id="{CCCB05A8-119A-454F-9B83-97F419F5985E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8" name="Card 57">
            <a:extLst>
              <a:ext uri="{FF2B5EF4-FFF2-40B4-BE49-F238E27FC236}">
                <a16:creationId xmlns:a16="http://schemas.microsoft.com/office/drawing/2014/main" id="{DE002795-5C5B-AA40-BF7A-A39B4F555A01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9" name="Card 58">
            <a:extLst>
              <a:ext uri="{FF2B5EF4-FFF2-40B4-BE49-F238E27FC236}">
                <a16:creationId xmlns:a16="http://schemas.microsoft.com/office/drawing/2014/main" id="{E7E52B44-B48F-3D41-A3E9-CE6655D07758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A20494F7-45F7-6049-9D5F-7771EEF8A6BB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CA29B0F1-A316-EE41-994A-037142FA1B1B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2" name="Card 61">
            <a:extLst>
              <a:ext uri="{FF2B5EF4-FFF2-40B4-BE49-F238E27FC236}">
                <a16:creationId xmlns:a16="http://schemas.microsoft.com/office/drawing/2014/main" id="{2D1A569F-CCD5-BE48-83BB-61F303229374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931653" y="2450332"/>
            <a:ext cx="0" cy="38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  <a:endCxn id="62" idx="3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A4A713F-FB46-A94A-979A-C4F2FA64B672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5708E9-8BFC-784F-A21E-1F80FF2B3A02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89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701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Подобрен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3541CC51-1699-334D-89BB-37E62298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57" y="2029128"/>
            <a:ext cx="1583917" cy="57078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4FDDBAF-9996-C448-B32A-191FB8C5A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55" y="1117043"/>
            <a:ext cx="1814382" cy="103076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A8300B8-CEC7-674D-B543-7CD5DFBD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405" y="1521565"/>
            <a:ext cx="781388" cy="443912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0752CB4-AF26-374C-AF28-07C5FA69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851" y="2105857"/>
            <a:ext cx="719090" cy="259133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1406E1-1EB7-5746-8E3F-C6741184D2B7}"/>
              </a:ext>
            </a:extLst>
          </p:cNvPr>
          <p:cNvCxnSpPr>
            <a:cxnSpLocks/>
          </p:cNvCxnSpPr>
          <p:nvPr/>
        </p:nvCxnSpPr>
        <p:spPr>
          <a:xfrm>
            <a:off x="1307260" y="1640530"/>
            <a:ext cx="785647" cy="44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11B659-23B8-744C-BDA1-812892A9783C}"/>
              </a:ext>
            </a:extLst>
          </p:cNvPr>
          <p:cNvCxnSpPr>
            <a:cxnSpLocks/>
          </p:cNvCxnSpPr>
          <p:nvPr/>
        </p:nvCxnSpPr>
        <p:spPr>
          <a:xfrm flipV="1">
            <a:off x="1548800" y="1958106"/>
            <a:ext cx="524887" cy="294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</p:cNvCxnSpPr>
          <p:nvPr/>
        </p:nvCxnSpPr>
        <p:spPr>
          <a:xfrm flipV="1">
            <a:off x="931653" y="2450332"/>
            <a:ext cx="0" cy="38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C12AA2-3856-3A42-A383-DC5817A0AD05}"/>
              </a:ext>
            </a:extLst>
          </p:cNvPr>
          <p:cNvSpPr/>
          <p:nvPr/>
        </p:nvSpPr>
        <p:spPr>
          <a:xfrm>
            <a:off x="2210218" y="4719514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22" name="Picture 21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20FA372D-648E-074F-BC1D-09678430F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9398" y="4814315"/>
            <a:ext cx="874576" cy="2186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E22B5E-D10A-4047-A2FA-EF53FB6624DA}"/>
              </a:ext>
            </a:extLst>
          </p:cNvPr>
          <p:cNvCxnSpPr>
            <a:cxnSpLocks/>
            <a:stCxn id="25" idx="0"/>
            <a:endCxn id="38" idx="2"/>
          </p:cNvCxnSpPr>
          <p:nvPr/>
        </p:nvCxnSpPr>
        <p:spPr>
          <a:xfrm flipV="1">
            <a:off x="2848573" y="4234317"/>
            <a:ext cx="0" cy="485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ross 29">
            <a:extLst>
              <a:ext uri="{FF2B5EF4-FFF2-40B4-BE49-F238E27FC236}">
                <a16:creationId xmlns:a16="http://schemas.microsoft.com/office/drawing/2014/main" id="{0844470A-50C9-8845-B6C2-196B0717E074}"/>
              </a:ext>
            </a:extLst>
          </p:cNvPr>
          <p:cNvSpPr/>
          <p:nvPr/>
        </p:nvSpPr>
        <p:spPr>
          <a:xfrm rot="2743806">
            <a:off x="10478544" y="2659064"/>
            <a:ext cx="388189" cy="396095"/>
          </a:xfrm>
          <a:prstGeom prst="plus">
            <a:avLst>
              <a:gd name="adj" fmla="val 4277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Card 89">
            <a:extLst>
              <a:ext uri="{FF2B5EF4-FFF2-40B4-BE49-F238E27FC236}">
                <a16:creationId xmlns:a16="http://schemas.microsoft.com/office/drawing/2014/main" id="{7F6E0B4A-0AAB-EB4D-9539-0FB22E66F03F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46A772CE-11FC-A147-A654-6ADB4AD4B834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2" name="Card 91">
            <a:extLst>
              <a:ext uri="{FF2B5EF4-FFF2-40B4-BE49-F238E27FC236}">
                <a16:creationId xmlns:a16="http://schemas.microsoft.com/office/drawing/2014/main" id="{E7019B73-37A7-F249-94E7-426ACEB5778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3" name="Card 92">
            <a:extLst>
              <a:ext uri="{FF2B5EF4-FFF2-40B4-BE49-F238E27FC236}">
                <a16:creationId xmlns:a16="http://schemas.microsoft.com/office/drawing/2014/main" id="{2C5CD158-79B8-E24A-B237-92D75DD8122E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4" name="Card 93">
            <a:extLst>
              <a:ext uri="{FF2B5EF4-FFF2-40B4-BE49-F238E27FC236}">
                <a16:creationId xmlns:a16="http://schemas.microsoft.com/office/drawing/2014/main" id="{ED084D2F-5A9A-9F47-B05E-8B6DE29E4C76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5" name="Card 94">
            <a:extLst>
              <a:ext uri="{FF2B5EF4-FFF2-40B4-BE49-F238E27FC236}">
                <a16:creationId xmlns:a16="http://schemas.microsoft.com/office/drawing/2014/main" id="{29A230B7-EC3D-7140-8DBA-3C8DA98C25F6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6" name="Card 95">
            <a:extLst>
              <a:ext uri="{FF2B5EF4-FFF2-40B4-BE49-F238E27FC236}">
                <a16:creationId xmlns:a16="http://schemas.microsoft.com/office/drawing/2014/main" id="{6BF6DF01-BBF4-DB46-9186-AD82E6581B59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7" name="Card 96">
            <a:extLst>
              <a:ext uri="{FF2B5EF4-FFF2-40B4-BE49-F238E27FC236}">
                <a16:creationId xmlns:a16="http://schemas.microsoft.com/office/drawing/2014/main" id="{35D32F31-1177-2D48-916A-431F6D127204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8" name="Card 97">
            <a:extLst>
              <a:ext uri="{FF2B5EF4-FFF2-40B4-BE49-F238E27FC236}">
                <a16:creationId xmlns:a16="http://schemas.microsoft.com/office/drawing/2014/main" id="{A77E28DA-F4D4-3345-93C4-B97245ABD616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9" name="Card 98">
            <a:extLst>
              <a:ext uri="{FF2B5EF4-FFF2-40B4-BE49-F238E27FC236}">
                <a16:creationId xmlns:a16="http://schemas.microsoft.com/office/drawing/2014/main" id="{052F1BF0-F11A-464D-95F9-1CA1CD2087FA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0" name="Card 99">
            <a:extLst>
              <a:ext uri="{FF2B5EF4-FFF2-40B4-BE49-F238E27FC236}">
                <a16:creationId xmlns:a16="http://schemas.microsoft.com/office/drawing/2014/main" id="{C0386C42-97D5-E948-A977-D236C8CE727F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1" name="Card 100">
            <a:extLst>
              <a:ext uri="{FF2B5EF4-FFF2-40B4-BE49-F238E27FC236}">
                <a16:creationId xmlns:a16="http://schemas.microsoft.com/office/drawing/2014/main" id="{B281A193-2117-304E-88B0-3B44AEE9405A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B78436-F4E2-E849-92BB-D8574E1FB674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F4BEB2-3C95-0340-8262-0CAA224728D7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60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1437</Words>
  <Application>Microsoft Macintosh PowerPoint</Application>
  <PresentationFormat>Widescreen</PresentationFormat>
  <Paragraphs>210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Презентация  SCTM-146 Проект: Управление на риска в киберсигурността  Програма Киберсигурност  Департамент по Национална и Международна Сигурност  Нов Български Университет  07.04.2022  Разработил:  Атанас Лъчезаров Кузманов  Проверяващ:  проф. д-р Венелин Георгиев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Въпроси?</vt:lpstr>
      <vt:lpstr>Край  Благодаря!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174</cp:revision>
  <dcterms:created xsi:type="dcterms:W3CDTF">2022-03-16T09:40:53Z</dcterms:created>
  <dcterms:modified xsi:type="dcterms:W3CDTF">2022-04-08T11:39:16Z</dcterms:modified>
</cp:coreProperties>
</file>