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9" r:id="rId4"/>
    <p:sldId id="270" r:id="rId5"/>
    <p:sldId id="267" r:id="rId6"/>
    <p:sldId id="274" r:id="rId7"/>
    <p:sldId id="279" r:id="rId8"/>
    <p:sldId id="271" r:id="rId9"/>
    <p:sldId id="273" r:id="rId10"/>
    <p:sldId id="272" r:id="rId11"/>
    <p:sldId id="281" r:id="rId12"/>
    <p:sldId id="278" r:id="rId13"/>
    <p:sldId id="275" r:id="rId14"/>
    <p:sldId id="280" r:id="rId15"/>
    <p:sldId id="268" r:id="rId16"/>
    <p:sldId id="262" r:id="rId17"/>
    <p:sldId id="276" r:id="rId18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31"/>
    <p:restoredTop sz="94645"/>
  </p:normalViewPr>
  <p:slideViewPr>
    <p:cSldViewPr snapToGrid="0" snapToObjects="1">
      <p:cViewPr varScale="1">
        <p:scale>
          <a:sx n="148" d="100"/>
          <a:sy n="148" d="100"/>
        </p:scale>
        <p:origin x="1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B72A-CBEF-B349-886C-B835D9EEE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30746-14BC-DD40-B45D-16CD63E45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E82A-7036-D241-9F55-91ECAC37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E7DA-3846-844F-BA0A-DA0B99AF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FE12-1B8C-F14A-ABBC-7B0F2D62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7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EA83-10EA-DD45-B097-5A91F752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68EC9-8709-8949-ABDB-467779507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7C92-7ECE-9749-B0F7-B86F5D94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17BF-8360-0340-88EB-EBAE166F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A5AC0-A067-CF40-ACF7-C03EE8A7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88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064F2-0913-1542-B1BF-7E39FA2EE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EF600-0BB3-8040-ADF9-61B80C147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CA928-A0E5-B54E-8100-F3644AC8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95B04-6306-3046-A8CF-DA9E6D3D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6352-E94A-BF4C-A356-8E14F376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29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E986-8E6A-8F4E-A197-B4824874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DD77B-D4E2-1641-A12D-42655DDE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0B4D2-35A6-FD45-B960-EC4EA76D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04662-498E-1246-A1B2-83F1C763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C5222-E2DF-6C45-A800-B710652C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12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44CB-28B3-A045-B75B-1E23F311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9B779-7E82-3049-A223-C979DF6A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9294-27B1-754B-A132-6BB947DD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3FA88-4E13-3945-BCAF-38531A06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C4C2-C358-884C-85E9-7272C5A6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29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756A-BB6E-EA44-B192-EB425E79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CE37-4D42-644A-835D-02124DE65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22651-895A-C147-B676-B0CA5B810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95465-5F30-3642-BB0F-F3B8D274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CDA8B-B7F7-524B-ACC4-44152B4B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866D1-1067-6946-8F11-DE59C41B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98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AC80-188D-CC46-85A6-4F77AD66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9DC9-7CD1-0746-B707-3200A0936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6647C-EB6A-6740-BA78-5D709532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E3AB5-8CA7-DD47-9AF6-FFC4B3E52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FA09E-D821-884B-8D48-7506D23F1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AF2CC-9D5A-E84C-8CF5-1C38AC5A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7647F-64FC-CC4C-95EA-CAB77F29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25912-155A-474B-A70B-41970D9F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20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EE3B-5321-DE4C-8CDE-090B6D93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0132B-62B5-A945-A178-66FAFF2E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77E3-8110-504A-A016-CB35860D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08CCE-67D5-7E48-83E0-8B1BFDD3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3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F6727-A829-8644-9395-1155CC8A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44BCC-2288-3F46-9515-3FE89183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0185E-E03A-2F4D-902C-B758F10F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64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096C-5EF6-134D-96CC-312E425A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D5D-4C24-2C4B-8F08-DD51B4C4F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2D056-7D26-FD44-98FB-E498F5B55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C9F12-8276-CA41-BDFC-7DB0FBF5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505A6-680D-244C-91E4-8F73557C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742D3-9379-9C40-B987-37FD7522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4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36F6-DAFE-2944-B31F-61A71EDB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70A43-B734-0D43-BA81-09D07D47E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751DC-E062-5947-98FE-327536495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322C5-6917-F949-8A0F-461E9122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94081-D0B1-2F4A-BC00-583626CB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E719E-BFE1-8842-8229-C8D33EC6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3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C91DA-CAEE-8C47-AEE5-D1818F31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80E9A-2384-3942-972E-919F1B23E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3469A-970A-E744-BC05-970EE5DFE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F5668-14B6-6742-B37D-A2CACE295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735D-A5A5-CA4A-AFC0-A3B2988F9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13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gunnarmorling/8026d004776313ebfc65674202134e6d" TargetMode="External"/><Relationship Id="rId2" Type="http://schemas.openxmlformats.org/officeDocument/2006/relationships/hyperlink" Target="https://fullstackcode.dev/2022/01/09/complete-guide-to-maven-enforcer-plugin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maven.apache.org/enforcer/index.html" TargetMode="External"/><Relationship Id="rId4" Type="http://schemas.openxmlformats.org/officeDocument/2006/relationships/hyperlink" Target="https://maven.apache.org/enforcer/enforcer-rules/bannedDependencies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edubooks.bg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dubooks.bg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dubooks.bg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swlh/sonarqube-part-2-features-of-sonarqube-installation-and-some-practice-on-sonarqube-d523ae9a998a" TargetMode="External"/><Relationship Id="rId13" Type="http://schemas.openxmlformats.org/officeDocument/2006/relationships/hyperlink" Target="https://www.taringamberini.com/images/2016-03-02-ready-to-use-java-dependencies-vulnerability-checker/dependencies_graph_rampart-core-1.3.png" TargetMode="External"/><Relationship Id="rId18" Type="http://schemas.openxmlformats.org/officeDocument/2006/relationships/hyperlink" Target="https://maven.apache.org/enforcer/index.html" TargetMode="External"/><Relationship Id="rId3" Type="http://schemas.openxmlformats.org/officeDocument/2006/relationships/hyperlink" Target="https://us.norton.com/internetsecurity-emerging-threats-how-do-zero-day-vulnerabilities-work.html" TargetMode="External"/><Relationship Id="rId21" Type="http://schemas.openxmlformats.org/officeDocument/2006/relationships/hyperlink" Target="https://stackoverflow.com/questions/70740248/how-to-prevent-maven-project-from-downloading-specific-dependencies" TargetMode="External"/><Relationship Id="rId7" Type="http://schemas.openxmlformats.org/officeDocument/2006/relationships/hyperlink" Target="https://maven.apache.org/images/maven-logo-black-on-white.png" TargetMode="External"/><Relationship Id="rId12" Type="http://schemas.openxmlformats.org/officeDocument/2006/relationships/hyperlink" Target="https://www.taringamberini.com/en/blog/java/ready-to-use-java-dependencies-vulnerability-checker/" TargetMode="External"/><Relationship Id="rId17" Type="http://schemas.openxmlformats.org/officeDocument/2006/relationships/hyperlink" Target="https://en.wikipedia.org/wiki/United_States_Department_of_Homeland_Security" TargetMode="External"/><Relationship Id="rId2" Type="http://schemas.openxmlformats.org/officeDocument/2006/relationships/hyperlink" Target="https://www.imperva.com/learn/application-security/zero-day-exploit/" TargetMode="External"/><Relationship Id="rId16" Type="http://schemas.openxmlformats.org/officeDocument/2006/relationships/hyperlink" Target="https://en.wikipedia.org/wiki/Cybersecurity_and_Infrastructure_Security_Agency" TargetMode="External"/><Relationship Id="rId20" Type="http://schemas.openxmlformats.org/officeDocument/2006/relationships/hyperlink" Target="https://gist.github.com/gunnarmorling/8026d004776313ebfc65674202134e6d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iro.medium.com/max/650/1*zzvdRmHGGXONZpuQ2FeqsQ.png" TargetMode="External"/><Relationship Id="rId11" Type="http://schemas.openxmlformats.org/officeDocument/2006/relationships/hyperlink" Target="https://snyk.io/" TargetMode="External"/><Relationship Id="rId5" Type="http://schemas.openxmlformats.org/officeDocument/2006/relationships/hyperlink" Target="https://d7umqicpi7263.cloudfront.net/img/product/a55efc60-f377-4559-8422-5e828ac7d5fc/1e42c890-e4fd-4bd8-9845-f028dccf0cf8.png" TargetMode="External"/><Relationship Id="rId15" Type="http://schemas.openxmlformats.org/officeDocument/2006/relationships/hyperlink" Target="https://www.cisa.gov/uscert/apache-log4j-vulnerability-guidance" TargetMode="External"/><Relationship Id="rId10" Type="http://schemas.openxmlformats.org/officeDocument/2006/relationships/hyperlink" Target="https://www.sonarqube.org/" TargetMode="External"/><Relationship Id="rId19" Type="http://schemas.openxmlformats.org/officeDocument/2006/relationships/hyperlink" Target="https://fullstackcode.dev/2022/01/09/complete-guide-to-maven-enforcer-plugin/" TargetMode="External"/><Relationship Id="rId4" Type="http://schemas.openxmlformats.org/officeDocument/2006/relationships/hyperlink" Target="https://thesecmaster.com/how-does-the-log4j-vulnerability-work-in-practical/" TargetMode="External"/><Relationship Id="rId9" Type="http://schemas.openxmlformats.org/officeDocument/2006/relationships/hyperlink" Target="https://www.sonarqube.org/index/sq-homepage-og-image.png" TargetMode="External"/><Relationship Id="rId14" Type="http://schemas.openxmlformats.org/officeDocument/2006/relationships/hyperlink" Target="https://openclipart.org/detail/288357/anonymous-hacker-behind-pc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s.norton.com/internetsecurity-emerging-threats-how-do-zero-day-vulnerabilities-work.html" TargetMode="External"/><Relationship Id="rId2" Type="http://schemas.openxmlformats.org/officeDocument/2006/relationships/hyperlink" Target="https://www.imperva.com/learn/application-security/zero-day-exploi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ecmaster.com/how-does-the-log4j-vulnerability-work-in-practical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ecmaster.com/how-does-the-log4j-vulnerability-work-in-practical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secmaster.com/how-does-the-log4j-vulnerability-work-in-practica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a.gov/uscert/apache-log4j-vulnerability-guidance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upload.wikimedia.org/wikipedia/commons/thumb/6/6d/Seal_of_Cybersecurity_and_Infrastructure_Security_Agency.svg/300px-Seal_of_Cybersecurity_and_Infrastructure_Security_Agency.svg.png" TargetMode="External"/><Relationship Id="rId4" Type="http://schemas.openxmlformats.org/officeDocument/2006/relationships/hyperlink" Target="https://en.wikipedia.org/wiki/File:Seal_of_the_United_States_Department_of_Homeland_Security.sv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603" y="2602646"/>
            <a:ext cx="9144000" cy="3928537"/>
          </a:xfrm>
        </p:spPr>
        <p:txBody>
          <a:bodyPr>
            <a:noAutofit/>
          </a:bodyPr>
          <a:lstStyle/>
          <a:p>
            <a:r>
              <a:rPr lang="bg-BG" sz="1800" dirty="0"/>
              <a:t>Презентация</a:t>
            </a:r>
            <a:br>
              <a:rPr lang="bg-BG" sz="1800" dirty="0"/>
            </a:br>
            <a:br>
              <a:rPr lang="bg-BG" sz="1800" dirty="0"/>
            </a:br>
            <a:r>
              <a:rPr lang="en-GB" sz="1800" dirty="0"/>
              <a:t>SCTM-146 </a:t>
            </a:r>
            <a:r>
              <a:rPr lang="bg-BG" sz="1800" dirty="0"/>
              <a:t>Проект: Управление на риска в </a:t>
            </a:r>
            <a:r>
              <a:rPr lang="bg-BG" sz="1800" dirty="0" err="1"/>
              <a:t>киберсигурността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Програма </a:t>
            </a:r>
            <a:r>
              <a:rPr lang="bg-BG" sz="1800" dirty="0" err="1"/>
              <a:t>Киберсигурност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Департамент по Национална и Международна 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Нов Български Университет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07.04.2022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Разработил: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Атанас </a:t>
            </a:r>
            <a:r>
              <a:rPr lang="bg-BG" sz="1800" dirty="0" err="1"/>
              <a:t>Лъчезаров</a:t>
            </a:r>
            <a:r>
              <a:rPr lang="bg-BG" sz="1800" dirty="0"/>
              <a:t> Кузманов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Проверяващ: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проф. д-р Венелин Георгиев</a:t>
            </a:r>
            <a:endParaRPr lang="en-GB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C5CB66-EEE7-6B46-87E2-4839C7E07FFC}"/>
              </a:ext>
            </a:extLst>
          </p:cNvPr>
          <p:cNvSpPr txBox="1">
            <a:spLocks/>
          </p:cNvSpPr>
          <p:nvPr/>
        </p:nvSpPr>
        <p:spPr>
          <a:xfrm>
            <a:off x="1524000" y="326816"/>
            <a:ext cx="9144000" cy="1699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Разработване на модел на система за управление на риска в</a:t>
            </a:r>
            <a:r>
              <a:rPr lang="en-GB" sz="3200" dirty="0"/>
              <a:t> </a:t>
            </a:r>
            <a:r>
              <a:rPr lang="bg-BG" sz="3200" dirty="0"/>
              <a:t>конкретна фирма работеща с </a:t>
            </a:r>
            <a:r>
              <a:rPr lang="en-GB" sz="3200" dirty="0"/>
              <a:t>JAVA </a:t>
            </a:r>
            <a:r>
              <a:rPr lang="bg-BG" sz="3200" dirty="0"/>
              <a:t>при </a:t>
            </a:r>
            <a:r>
              <a:rPr lang="en-GB" sz="3200" dirty="0"/>
              <a:t>e</a:t>
            </a:r>
            <a:r>
              <a:rPr lang="bg-BG" sz="3200" dirty="0" err="1"/>
              <a:t>ксплойт</a:t>
            </a:r>
            <a:r>
              <a:rPr lang="bg-BG" sz="3200" dirty="0"/>
              <a:t> "нулев ден" (0</a:t>
            </a:r>
            <a:r>
              <a:rPr lang="en-GB" sz="3200" dirty="0"/>
              <a:t>day)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417703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Card 7">
            <a:extLst>
              <a:ext uri="{FF2B5EF4-FFF2-40B4-BE49-F238E27FC236}">
                <a16:creationId xmlns:a16="http://schemas.microsoft.com/office/drawing/2014/main" id="{83AE707E-5960-B349-895E-8DB3531A0ACD}"/>
              </a:ext>
            </a:extLst>
          </p:cNvPr>
          <p:cNvSpPr/>
          <p:nvPr/>
        </p:nvSpPr>
        <p:spPr>
          <a:xfrm>
            <a:off x="1392256" y="128656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sp>
        <p:nvSpPr>
          <p:cNvPr id="9" name="Card 8">
            <a:extLst>
              <a:ext uri="{FF2B5EF4-FFF2-40B4-BE49-F238E27FC236}">
                <a16:creationId xmlns:a16="http://schemas.microsoft.com/office/drawing/2014/main" id="{A151DF3E-E06D-0348-A204-81ACA9862DAF}"/>
              </a:ext>
            </a:extLst>
          </p:cNvPr>
          <p:cNvSpPr/>
          <p:nvPr/>
        </p:nvSpPr>
        <p:spPr>
          <a:xfrm>
            <a:off x="9546555" y="128656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sp>
        <p:nvSpPr>
          <p:cNvPr id="10" name="Card 9">
            <a:extLst>
              <a:ext uri="{FF2B5EF4-FFF2-40B4-BE49-F238E27FC236}">
                <a16:creationId xmlns:a16="http://schemas.microsoft.com/office/drawing/2014/main" id="{90A73293-8A06-0949-B82A-17FA6B5980A5}"/>
              </a:ext>
            </a:extLst>
          </p:cNvPr>
          <p:cNvSpPr/>
          <p:nvPr/>
        </p:nvSpPr>
        <p:spPr>
          <a:xfrm>
            <a:off x="615782" y="284425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13" name="Card 12">
            <a:extLst>
              <a:ext uri="{FF2B5EF4-FFF2-40B4-BE49-F238E27FC236}">
                <a16:creationId xmlns:a16="http://schemas.microsoft.com/office/drawing/2014/main" id="{86FEDE95-4201-A545-97F6-AD7C1B7272D4}"/>
              </a:ext>
            </a:extLst>
          </p:cNvPr>
          <p:cNvSpPr/>
          <p:nvPr/>
        </p:nvSpPr>
        <p:spPr>
          <a:xfrm>
            <a:off x="2176539" y="2844260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FEB219-894A-7842-925C-1402698F65F6}"/>
              </a:ext>
            </a:extLst>
          </p:cNvPr>
          <p:cNvSpPr/>
          <p:nvPr/>
        </p:nvSpPr>
        <p:spPr>
          <a:xfrm>
            <a:off x="2379359" y="1432602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5BE92A-72DC-094A-9E49-5A95FC847E11}"/>
              </a:ext>
            </a:extLst>
          </p:cNvPr>
          <p:cNvCxnSpPr>
            <a:stCxn id="8" idx="3"/>
            <a:endCxn id="3" idx="1"/>
          </p:cNvCxnSpPr>
          <p:nvPr/>
        </p:nvCxnSpPr>
        <p:spPr>
          <a:xfrm flipV="1">
            <a:off x="1917426" y="1586231"/>
            <a:ext cx="461933" cy="75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30F30-B32E-E540-B8D2-AE7A4CB7A450}"/>
              </a:ext>
            </a:extLst>
          </p:cNvPr>
          <p:cNvSpPr/>
          <p:nvPr/>
        </p:nvSpPr>
        <p:spPr>
          <a:xfrm>
            <a:off x="1566112" y="3924311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2.13.0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4C56B7-FA9A-E543-A460-EB6F154F261F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39124" y="3458775"/>
            <a:ext cx="464083" cy="46553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188424E-B243-124D-8A35-1A69DCDD2BFF}"/>
              </a:ext>
            </a:extLst>
          </p:cNvPr>
          <p:cNvSpPr/>
          <p:nvPr/>
        </p:nvSpPr>
        <p:spPr>
          <a:xfrm>
            <a:off x="478804" y="5146381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2.14.0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C0CF9C3-DCB7-AB48-BE02-D47547C175BC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878367" y="3458774"/>
            <a:ext cx="937532" cy="168760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F2D3F20-23C5-B146-9135-25D57EC47898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rot="5400000" flipH="1" flipV="1">
            <a:off x="795017" y="1984435"/>
            <a:ext cx="943175" cy="7764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58593FC-81E3-1D49-83F4-8D5399AC9D1E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rot="16200000" flipH="1">
            <a:off x="1575394" y="1980530"/>
            <a:ext cx="943176" cy="7842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D18CFD8-A0D6-9C47-AF25-BDA5A89AD24B}"/>
              </a:ext>
            </a:extLst>
          </p:cNvPr>
          <p:cNvSpPr/>
          <p:nvPr/>
        </p:nvSpPr>
        <p:spPr>
          <a:xfrm>
            <a:off x="6410433" y="1440197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91D8D6-7815-DD46-AB86-F89EEE8612F3}"/>
              </a:ext>
            </a:extLst>
          </p:cNvPr>
          <p:cNvCxnSpPr>
            <a:cxnSpLocks/>
            <a:stCxn id="9" idx="1"/>
            <a:endCxn id="32" idx="3"/>
          </p:cNvCxnSpPr>
          <p:nvPr/>
        </p:nvCxnSpPr>
        <p:spPr>
          <a:xfrm flipH="1" flipV="1">
            <a:off x="9084622" y="1593826"/>
            <a:ext cx="461933" cy="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rd 59">
            <a:extLst>
              <a:ext uri="{FF2B5EF4-FFF2-40B4-BE49-F238E27FC236}">
                <a16:creationId xmlns:a16="http://schemas.microsoft.com/office/drawing/2014/main" id="{73AA000B-37FC-B942-9CFE-15CA17FED0EA}"/>
              </a:ext>
            </a:extLst>
          </p:cNvPr>
          <p:cNvSpPr/>
          <p:nvPr/>
        </p:nvSpPr>
        <p:spPr>
          <a:xfrm>
            <a:off x="8775421" y="2847751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61" name="Card 60">
            <a:extLst>
              <a:ext uri="{FF2B5EF4-FFF2-40B4-BE49-F238E27FC236}">
                <a16:creationId xmlns:a16="http://schemas.microsoft.com/office/drawing/2014/main" id="{FEAAFEA2-14D2-1844-A80C-DC8076070A1B}"/>
              </a:ext>
            </a:extLst>
          </p:cNvPr>
          <p:cNvSpPr/>
          <p:nvPr/>
        </p:nvSpPr>
        <p:spPr>
          <a:xfrm>
            <a:off x="10336178" y="2847752"/>
            <a:ext cx="525170" cy="614515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920AEBD0-983C-D347-8B2F-65E1B4E124B0}"/>
              </a:ext>
            </a:extLst>
          </p:cNvPr>
          <p:cNvCxnSpPr>
            <a:cxnSpLocks/>
            <a:stCxn id="60" idx="0"/>
          </p:cNvCxnSpPr>
          <p:nvPr/>
        </p:nvCxnSpPr>
        <p:spPr>
          <a:xfrm rot="5400000" flipH="1" flipV="1">
            <a:off x="8954656" y="1987927"/>
            <a:ext cx="943175" cy="7764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A2702B7F-CE28-4F43-A86F-F3420A19FBE2}"/>
              </a:ext>
            </a:extLst>
          </p:cNvPr>
          <p:cNvCxnSpPr>
            <a:endCxn id="61" idx="0"/>
          </p:cNvCxnSpPr>
          <p:nvPr/>
        </p:nvCxnSpPr>
        <p:spPr>
          <a:xfrm rot="16200000" flipH="1">
            <a:off x="9735033" y="1984022"/>
            <a:ext cx="943176" cy="7842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DE15142C-15D8-AF4A-8774-1A5E8D33341D}"/>
              </a:ext>
            </a:extLst>
          </p:cNvPr>
          <p:cNvSpPr/>
          <p:nvPr/>
        </p:nvSpPr>
        <p:spPr>
          <a:xfrm>
            <a:off x="8999083" y="3919347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2.13.0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2B3FADF-5BCD-584C-A8AD-70332DA472F6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10336178" y="3470726"/>
            <a:ext cx="224263" cy="44862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234B63FB-7F2E-0348-8CB7-60E1B5D84588}"/>
              </a:ext>
            </a:extLst>
          </p:cNvPr>
          <p:cNvSpPr/>
          <p:nvPr/>
        </p:nvSpPr>
        <p:spPr>
          <a:xfrm>
            <a:off x="6992295" y="5144571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79A8F7C-E53F-9C45-B059-C29A28632F57}"/>
              </a:ext>
            </a:extLst>
          </p:cNvPr>
          <p:cNvCxnSpPr>
            <a:cxnSpLocks/>
            <a:stCxn id="60" idx="2"/>
            <a:endCxn id="69" idx="0"/>
          </p:cNvCxnSpPr>
          <p:nvPr/>
        </p:nvCxnSpPr>
        <p:spPr>
          <a:xfrm flipH="1">
            <a:off x="8329390" y="3462266"/>
            <a:ext cx="708616" cy="168230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2EA6BE2-5627-6140-87F1-BB9E736A1244}"/>
              </a:ext>
            </a:extLst>
          </p:cNvPr>
          <p:cNvSpPr/>
          <p:nvPr/>
        </p:nvSpPr>
        <p:spPr>
          <a:xfrm>
            <a:off x="10474296" y="1228869"/>
            <a:ext cx="1276710" cy="729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i="1" dirty="0"/>
          </a:p>
          <a:p>
            <a:pPr algn="ctr"/>
            <a:r>
              <a:rPr lang="en-GB" sz="1600" b="1" i="1" dirty="0"/>
              <a:t>Enforcer</a:t>
            </a:r>
          </a:p>
        </p:txBody>
      </p:sp>
      <p:pic>
        <p:nvPicPr>
          <p:cNvPr id="75" name="Picture 74" descr="A firework in the sky&#10;&#10;Description automatically generated with low confidence">
            <a:extLst>
              <a:ext uri="{FF2B5EF4-FFF2-40B4-BE49-F238E27FC236}">
                <a16:creationId xmlns:a16="http://schemas.microsoft.com/office/drawing/2014/main" id="{9F9686EA-D8EE-BA4E-850E-05F5F6DDE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476" y="1384861"/>
            <a:ext cx="874576" cy="218644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9A19C71-ADFF-A445-8CF7-EA55026FBCFD}"/>
              </a:ext>
            </a:extLst>
          </p:cNvPr>
          <p:cNvCxnSpPr>
            <a:cxnSpLocks/>
            <a:stCxn id="74" idx="1"/>
            <a:endCxn id="9" idx="3"/>
          </p:cNvCxnSpPr>
          <p:nvPr/>
        </p:nvCxnSpPr>
        <p:spPr>
          <a:xfrm flipH="1">
            <a:off x="10071725" y="1593827"/>
            <a:ext cx="40257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3042976-6A9B-8642-A9A0-8563B1BE8137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 flipV="1">
            <a:off x="6096000" y="1166842"/>
            <a:ext cx="23930" cy="457997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&quot;No&quot; Symbol 82">
            <a:extLst>
              <a:ext uri="{FF2B5EF4-FFF2-40B4-BE49-F238E27FC236}">
                <a16:creationId xmlns:a16="http://schemas.microsoft.com/office/drawing/2014/main" id="{9EAE932C-385C-AC47-AEE3-145504CC04CB}"/>
              </a:ext>
            </a:extLst>
          </p:cNvPr>
          <p:cNvSpPr/>
          <p:nvPr/>
        </p:nvSpPr>
        <p:spPr>
          <a:xfrm>
            <a:off x="4433977" y="2458528"/>
            <a:ext cx="1076471" cy="1012198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4" name="Smiley Face 83">
            <a:extLst>
              <a:ext uri="{FF2B5EF4-FFF2-40B4-BE49-F238E27FC236}">
                <a16:creationId xmlns:a16="http://schemas.microsoft.com/office/drawing/2014/main" id="{6AD48125-7E61-A24E-B8AC-0FF759844C9C}"/>
              </a:ext>
            </a:extLst>
          </p:cNvPr>
          <p:cNvSpPr/>
          <p:nvPr/>
        </p:nvSpPr>
        <p:spPr>
          <a:xfrm>
            <a:off x="6355021" y="2458528"/>
            <a:ext cx="1006635" cy="934734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3286E6-F240-754B-90FA-91DBB1339B21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A3C631-B32B-EF49-9CC8-F9C502A40C4F}"/>
              </a:ext>
            </a:extLst>
          </p:cNvPr>
          <p:cNvSpPr/>
          <p:nvPr/>
        </p:nvSpPr>
        <p:spPr>
          <a:xfrm>
            <a:off x="466871" y="1792163"/>
            <a:ext cx="833180" cy="43758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PARENT POM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DB1670B-7A6B-024A-B615-B8A3F486A5DB}"/>
              </a:ext>
            </a:extLst>
          </p:cNvPr>
          <p:cNvCxnSpPr>
            <a:cxnSpLocks/>
            <a:stCxn id="35" idx="0"/>
            <a:endCxn id="8" idx="1"/>
          </p:cNvCxnSpPr>
          <p:nvPr/>
        </p:nvCxnSpPr>
        <p:spPr>
          <a:xfrm flipV="1">
            <a:off x="883461" y="1593827"/>
            <a:ext cx="508795" cy="19833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76DFEB2-208F-8B48-88CC-0739E40EFA0F}"/>
              </a:ext>
            </a:extLst>
          </p:cNvPr>
          <p:cNvSpPr/>
          <p:nvPr/>
        </p:nvSpPr>
        <p:spPr>
          <a:xfrm>
            <a:off x="8622643" y="1811665"/>
            <a:ext cx="833180" cy="43758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PARENT POM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5B42B16-6AEC-B842-A9B2-CECDA7D93939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9039233" y="1613329"/>
            <a:ext cx="508795" cy="19833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F29029E-2370-6842-9442-F3464146689C}"/>
              </a:ext>
            </a:extLst>
          </p:cNvPr>
          <p:cNvSpPr/>
          <p:nvPr/>
        </p:nvSpPr>
        <p:spPr>
          <a:xfrm>
            <a:off x="959088" y="2526265"/>
            <a:ext cx="685433" cy="19833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Project A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B926E0-4382-304D-9EAD-04B21D7F4F91}"/>
              </a:ext>
            </a:extLst>
          </p:cNvPr>
          <p:cNvCxnSpPr>
            <a:cxnSpLocks/>
            <a:stCxn id="41" idx="2"/>
            <a:endCxn id="10" idx="3"/>
          </p:cNvCxnSpPr>
          <p:nvPr/>
        </p:nvCxnSpPr>
        <p:spPr>
          <a:xfrm flipH="1">
            <a:off x="1140952" y="2724601"/>
            <a:ext cx="160853" cy="42691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6338113-77D1-EB4E-BF2A-B41F40E5DBD6}"/>
              </a:ext>
            </a:extLst>
          </p:cNvPr>
          <p:cNvSpPr/>
          <p:nvPr/>
        </p:nvSpPr>
        <p:spPr>
          <a:xfrm>
            <a:off x="1700078" y="2515597"/>
            <a:ext cx="685433" cy="20900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Project B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B22A737-8719-D240-A677-2FE3066D6092}"/>
              </a:ext>
            </a:extLst>
          </p:cNvPr>
          <p:cNvCxnSpPr>
            <a:cxnSpLocks/>
            <a:stCxn id="43" idx="2"/>
            <a:endCxn id="13" idx="1"/>
          </p:cNvCxnSpPr>
          <p:nvPr/>
        </p:nvCxnSpPr>
        <p:spPr>
          <a:xfrm>
            <a:off x="2042795" y="2724600"/>
            <a:ext cx="133744" cy="4269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108A6DD-132A-514B-BAEC-4969E55223AA}"/>
              </a:ext>
            </a:extLst>
          </p:cNvPr>
          <p:cNvSpPr/>
          <p:nvPr/>
        </p:nvSpPr>
        <p:spPr>
          <a:xfrm>
            <a:off x="9134018" y="2523134"/>
            <a:ext cx="685433" cy="19833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Project A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395E30C-397D-7349-84C6-BB9C1081C921}"/>
              </a:ext>
            </a:extLst>
          </p:cNvPr>
          <p:cNvCxnSpPr>
            <a:cxnSpLocks/>
            <a:stCxn id="54" idx="2"/>
            <a:endCxn id="60" idx="3"/>
          </p:cNvCxnSpPr>
          <p:nvPr/>
        </p:nvCxnSpPr>
        <p:spPr>
          <a:xfrm flipH="1">
            <a:off x="9300591" y="2721470"/>
            <a:ext cx="176144" cy="43353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2EF2E202-B6F4-2D41-A08E-30A760EA9145}"/>
              </a:ext>
            </a:extLst>
          </p:cNvPr>
          <p:cNvSpPr/>
          <p:nvPr/>
        </p:nvSpPr>
        <p:spPr>
          <a:xfrm>
            <a:off x="9875008" y="2512466"/>
            <a:ext cx="685433" cy="20900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Project B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B48D4ED-3784-5B4B-864B-D54FAB9CF3A7}"/>
              </a:ext>
            </a:extLst>
          </p:cNvPr>
          <p:cNvCxnSpPr>
            <a:cxnSpLocks/>
            <a:stCxn id="56" idx="2"/>
            <a:endCxn id="61" idx="1"/>
          </p:cNvCxnSpPr>
          <p:nvPr/>
        </p:nvCxnSpPr>
        <p:spPr>
          <a:xfrm>
            <a:off x="10217725" y="2721469"/>
            <a:ext cx="118453" cy="43354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48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226D50-CBB0-4A45-95C0-D1EC93889BA1}"/>
              </a:ext>
            </a:extLst>
          </p:cNvPr>
          <p:cNvSpPr txBox="1"/>
          <p:nvPr/>
        </p:nvSpPr>
        <p:spPr>
          <a:xfrm>
            <a:off x="365255" y="1033106"/>
            <a:ext cx="99605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" pitchFamily="2" charset="0"/>
              </a:rPr>
              <a:t> &lt;build&gt;</a:t>
            </a:r>
          </a:p>
          <a:p>
            <a:r>
              <a:rPr lang="en-GB" sz="1000" dirty="0">
                <a:latin typeface="Courier" pitchFamily="2" charset="0"/>
              </a:rPr>
              <a:t>        &lt;plugins&gt;</a:t>
            </a:r>
          </a:p>
          <a:p>
            <a:r>
              <a:rPr lang="en-GB" sz="1000" dirty="0">
                <a:latin typeface="Courier" pitchFamily="2" charset="0"/>
              </a:rPr>
              <a:t>           ....</a:t>
            </a:r>
          </a:p>
          <a:p>
            <a:r>
              <a:rPr lang="en-GB" sz="1000" dirty="0">
                <a:latin typeface="Courier" pitchFamily="2" charset="0"/>
              </a:rPr>
              <a:t>            </a:t>
            </a:r>
            <a:r>
              <a:rPr lang="en-GB" sz="1000" dirty="0">
                <a:highlight>
                  <a:srgbClr val="FFFF00"/>
                </a:highlight>
                <a:latin typeface="Courier" pitchFamily="2" charset="0"/>
              </a:rPr>
              <a:t>&lt;plugin&gt;</a:t>
            </a:r>
          </a:p>
          <a:p>
            <a:r>
              <a:rPr lang="en-GB" sz="1000" dirty="0">
                <a:latin typeface="Courier" pitchFamily="2" charset="0"/>
              </a:rPr>
              <a:t>                &lt;</a:t>
            </a:r>
            <a:r>
              <a:rPr lang="en-GB" sz="1000" dirty="0" err="1">
                <a:latin typeface="Courier" pitchFamily="2" charset="0"/>
              </a:rPr>
              <a:t>groupId</a:t>
            </a:r>
            <a:r>
              <a:rPr lang="en-GB" sz="1000" dirty="0">
                <a:latin typeface="Courier" pitchFamily="2" charset="0"/>
              </a:rPr>
              <a:t>&gt;</a:t>
            </a:r>
            <a:r>
              <a:rPr lang="en-GB" sz="1000" dirty="0" err="1">
                <a:latin typeface="Courier" pitchFamily="2" charset="0"/>
              </a:rPr>
              <a:t>org.apache.maven.plugins</a:t>
            </a:r>
            <a:r>
              <a:rPr lang="en-GB" sz="1000" dirty="0">
                <a:latin typeface="Courier" pitchFamily="2" charset="0"/>
              </a:rPr>
              <a:t>&lt;/</a:t>
            </a:r>
            <a:r>
              <a:rPr lang="en-GB" sz="1000" dirty="0" err="1">
                <a:latin typeface="Courier" pitchFamily="2" charset="0"/>
              </a:rPr>
              <a:t>groupId</a:t>
            </a:r>
            <a:r>
              <a:rPr lang="en-GB" sz="1000" dirty="0">
                <a:latin typeface="Courier" pitchFamily="2" charset="0"/>
              </a:rPr>
              <a:t>&gt;</a:t>
            </a:r>
          </a:p>
          <a:p>
            <a:r>
              <a:rPr lang="en-GB" sz="1000" dirty="0">
                <a:latin typeface="Courier" pitchFamily="2" charset="0"/>
              </a:rPr>
              <a:t>                &lt;</a:t>
            </a:r>
            <a:r>
              <a:rPr lang="en-GB" sz="1000" dirty="0" err="1">
                <a:latin typeface="Courier" pitchFamily="2" charset="0"/>
              </a:rPr>
              <a:t>artifactId</a:t>
            </a:r>
            <a:r>
              <a:rPr lang="en-GB" sz="1000" dirty="0">
                <a:latin typeface="Courier" pitchFamily="2" charset="0"/>
              </a:rPr>
              <a:t>&gt;maven-enforcer-plugin&lt;/</a:t>
            </a:r>
            <a:r>
              <a:rPr lang="en-GB" sz="1000" dirty="0" err="1">
                <a:latin typeface="Courier" pitchFamily="2" charset="0"/>
              </a:rPr>
              <a:t>artifactId</a:t>
            </a:r>
            <a:r>
              <a:rPr lang="en-GB" sz="1000" dirty="0">
                <a:latin typeface="Courier" pitchFamily="2" charset="0"/>
              </a:rPr>
              <a:t>&gt;</a:t>
            </a:r>
          </a:p>
          <a:p>
            <a:r>
              <a:rPr lang="en-GB" sz="1000" dirty="0">
                <a:latin typeface="Courier" pitchFamily="2" charset="0"/>
              </a:rPr>
              <a:t>                &lt;version&gt;3.0.0&lt;/version&gt;</a:t>
            </a:r>
          </a:p>
          <a:p>
            <a:r>
              <a:rPr lang="en-GB" sz="1000" dirty="0">
                <a:latin typeface="Courier" pitchFamily="2" charset="0"/>
              </a:rPr>
              <a:t>                &lt;executions&gt;</a:t>
            </a:r>
          </a:p>
          <a:p>
            <a:r>
              <a:rPr lang="en-GB" sz="1000" dirty="0">
                <a:latin typeface="Courier" pitchFamily="2" charset="0"/>
              </a:rPr>
              <a:t>                    &lt;execution&gt;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&lt;id&gt;block-vulnerable-log4j-versions&lt;/id&gt;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&lt;phase&gt;validate&lt;/phase&gt;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&lt;goals&gt;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&lt;goal&gt;enforce&lt;/goal&gt;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&lt;/goals&gt;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&lt;configuration&gt;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&lt;rules&gt;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</a:t>
            </a:r>
            <a:r>
              <a:rPr lang="en-GB" sz="1000" dirty="0">
                <a:highlight>
                  <a:srgbClr val="FF0000"/>
                </a:highlight>
                <a:latin typeface="Courier" pitchFamily="2" charset="0"/>
              </a:rPr>
              <a:t>&lt;</a:t>
            </a:r>
            <a:r>
              <a:rPr lang="en-GB" sz="1000" dirty="0" err="1">
                <a:highlight>
                  <a:srgbClr val="FF0000"/>
                </a:highlight>
                <a:latin typeface="Courier" pitchFamily="2" charset="0"/>
              </a:rPr>
              <a:t>bannedDependencies</a:t>
            </a:r>
            <a:r>
              <a:rPr lang="en-GB" sz="1000" dirty="0">
                <a:highlight>
                  <a:srgbClr val="FF0000"/>
                </a:highlight>
                <a:latin typeface="Courier" pitchFamily="2" charset="0"/>
              </a:rPr>
              <a:t>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    &lt;excludes&gt;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        </a:t>
            </a:r>
            <a:r>
              <a:rPr lang="en-GB" sz="1000" dirty="0">
                <a:highlight>
                  <a:srgbClr val="00FF00"/>
                </a:highlight>
                <a:latin typeface="Courier" pitchFamily="2" charset="0"/>
              </a:rPr>
              <a:t>&lt;exclude&gt;org.apache.logging.log4j:log4j-core:(,2.17.0)&lt;/exclude&gt;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    &lt;/excludes&gt;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    &lt;</a:t>
            </a:r>
            <a:r>
              <a:rPr lang="en-GB" sz="1000" dirty="0" err="1">
                <a:latin typeface="Courier" pitchFamily="2" charset="0"/>
              </a:rPr>
              <a:t>searchTransitive</a:t>
            </a:r>
            <a:r>
              <a:rPr lang="en-GB" sz="1000" dirty="0">
                <a:latin typeface="Courier" pitchFamily="2" charset="0"/>
              </a:rPr>
              <a:t>&gt;true&lt;/</a:t>
            </a:r>
            <a:r>
              <a:rPr lang="en-GB" sz="1000" dirty="0" err="1">
                <a:latin typeface="Courier" pitchFamily="2" charset="0"/>
              </a:rPr>
              <a:t>searchTransitive</a:t>
            </a:r>
            <a:r>
              <a:rPr lang="en-GB" sz="1000" dirty="0">
                <a:latin typeface="Courier" pitchFamily="2" charset="0"/>
              </a:rPr>
              <a:t>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</a:t>
            </a:r>
            <a:r>
              <a:rPr lang="en-GB" sz="1000" dirty="0">
                <a:highlight>
                  <a:srgbClr val="FF0000"/>
                </a:highlight>
                <a:latin typeface="Courier" pitchFamily="2" charset="0"/>
              </a:rPr>
              <a:t>&lt;/</a:t>
            </a:r>
            <a:r>
              <a:rPr lang="en-GB" sz="1000" dirty="0" err="1">
                <a:highlight>
                  <a:srgbClr val="FF0000"/>
                </a:highlight>
                <a:latin typeface="Courier" pitchFamily="2" charset="0"/>
              </a:rPr>
              <a:t>bannedDependencies</a:t>
            </a:r>
            <a:r>
              <a:rPr lang="en-GB" sz="1000" dirty="0">
                <a:highlight>
                  <a:srgbClr val="FF0000"/>
                </a:highlight>
                <a:latin typeface="Courier" pitchFamily="2" charset="0"/>
              </a:rPr>
              <a:t>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&lt;/rules&gt;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&lt;fail&gt;true&lt;/fail&gt;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&lt;/configuration&gt;</a:t>
            </a:r>
          </a:p>
          <a:p>
            <a:r>
              <a:rPr lang="en-GB" sz="1000" dirty="0">
                <a:latin typeface="Courier" pitchFamily="2" charset="0"/>
              </a:rPr>
              <a:t>                    &lt;/execution&gt;</a:t>
            </a:r>
          </a:p>
          <a:p>
            <a:r>
              <a:rPr lang="en-GB" sz="1000" dirty="0">
                <a:latin typeface="Courier" pitchFamily="2" charset="0"/>
              </a:rPr>
              <a:t>                &lt;/executions&gt;</a:t>
            </a:r>
          </a:p>
          <a:p>
            <a:r>
              <a:rPr lang="en-GB" sz="1000" dirty="0">
                <a:latin typeface="Courier" pitchFamily="2" charset="0"/>
              </a:rPr>
              <a:t>            </a:t>
            </a:r>
            <a:r>
              <a:rPr lang="en-GB" sz="1000" dirty="0">
                <a:highlight>
                  <a:srgbClr val="FFFF00"/>
                </a:highlight>
                <a:latin typeface="Courier" pitchFamily="2" charset="0"/>
              </a:rPr>
              <a:t>&lt;/plugin&gt;</a:t>
            </a:r>
          </a:p>
          <a:p>
            <a:r>
              <a:rPr lang="en-GB" sz="1000" dirty="0">
                <a:latin typeface="Courier" pitchFamily="2" charset="0"/>
              </a:rPr>
              <a:t>        &lt;/plugins&gt;</a:t>
            </a:r>
          </a:p>
          <a:p>
            <a:r>
              <a:rPr lang="en-GB" sz="1000" dirty="0">
                <a:latin typeface="Courier" pitchFamily="2" charset="0"/>
              </a:rPr>
              <a:t>    &lt;/build&gt;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34173-AD0F-CB42-B538-33081DDA4AA5}"/>
              </a:ext>
            </a:extLst>
          </p:cNvPr>
          <p:cNvSpPr txBox="1"/>
          <p:nvPr/>
        </p:nvSpPr>
        <p:spPr>
          <a:xfrm>
            <a:off x="439566" y="6061554"/>
            <a:ext cx="113128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https://fullstackcode.dev/2022/01/09/complete-guide-to-maven-enforcer-plugin/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https://gist.github.com/gunnarmorling/8026d004776313ebfc65674202134e6d</a:t>
            </a:r>
            <a:endParaRPr lang="en-GB" sz="800" dirty="0"/>
          </a:p>
          <a:p>
            <a:r>
              <a:rPr lang="en-GB" sz="800" dirty="0">
                <a:hlinkClick r:id="rId4"/>
              </a:rPr>
              <a:t>https://maven.apache.org/enforcer/enforcer-rules/bannedDependencies.html</a:t>
            </a:r>
            <a:endParaRPr lang="en-GB" sz="800" dirty="0"/>
          </a:p>
          <a:p>
            <a:r>
              <a:rPr lang="en-GB" sz="800" dirty="0">
                <a:hlinkClick r:id="rId5"/>
              </a:rPr>
              <a:t>https://maven.apache.org/enforcer/index.html</a:t>
            </a:r>
            <a:endParaRPr lang="en-GB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6F800B-475C-8843-BEB5-3FA627AA9153}"/>
              </a:ext>
            </a:extLst>
          </p:cNvPr>
          <p:cNvSpPr txBox="1"/>
          <p:nvPr/>
        </p:nvSpPr>
        <p:spPr>
          <a:xfrm>
            <a:off x="317396" y="397225"/>
            <a:ext cx="896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Прилагане на модел за управление на риска във фирма използваща </a:t>
            </a:r>
            <a:r>
              <a:rPr lang="en-GB" dirty="0"/>
              <a:t>Java</a:t>
            </a:r>
            <a:r>
              <a:rPr lang="bg-BG" dirty="0"/>
              <a:t> с </a:t>
            </a:r>
            <a:r>
              <a:rPr lang="en-GB" dirty="0"/>
              <a:t>Maven Enforcer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4C7B8A-7DED-3A41-9BD9-8880D6330E81}"/>
              </a:ext>
            </a:extLst>
          </p:cNvPr>
          <p:cNvSpPr/>
          <p:nvPr/>
        </p:nvSpPr>
        <p:spPr>
          <a:xfrm>
            <a:off x="10475721" y="1166842"/>
            <a:ext cx="1276710" cy="729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i="1" dirty="0"/>
          </a:p>
          <a:p>
            <a:pPr algn="ctr"/>
            <a:r>
              <a:rPr lang="en-GB" sz="1600" b="1" i="1" dirty="0"/>
              <a:t>Enforcer</a:t>
            </a:r>
          </a:p>
        </p:txBody>
      </p:sp>
      <p:pic>
        <p:nvPicPr>
          <p:cNvPr id="13" name="Picture 12" descr="A firework in the sky&#10;&#10;Description automatically generated with low confidence">
            <a:extLst>
              <a:ext uri="{FF2B5EF4-FFF2-40B4-BE49-F238E27FC236}">
                <a16:creationId xmlns:a16="http://schemas.microsoft.com/office/drawing/2014/main" id="{C083C234-E054-0544-8C6E-DF79E69D7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4901" y="1322834"/>
            <a:ext cx="874576" cy="21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38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71E4027B-0A6B-6B48-B882-5401EC4B38A4}"/>
              </a:ext>
            </a:extLst>
          </p:cNvPr>
          <p:cNvGrpSpPr>
            <a:grpSpLocks/>
          </p:cNvGrpSpPr>
          <p:nvPr/>
        </p:nvGrpSpPr>
        <p:grpSpPr bwMode="auto">
          <a:xfrm>
            <a:off x="2372804" y="1804715"/>
            <a:ext cx="6429375" cy="3175000"/>
            <a:chOff x="1728" y="6768"/>
            <a:chExt cx="8496" cy="3312"/>
          </a:xfrm>
        </p:grpSpPr>
        <p:sp>
          <p:nvSpPr>
            <p:cNvPr id="7" name="Text Box 3">
              <a:extLst>
                <a:ext uri="{FF2B5EF4-FFF2-40B4-BE49-F238E27FC236}">
                  <a16:creationId xmlns:a16="http://schemas.microsoft.com/office/drawing/2014/main" id="{50265258-E639-2C44-A5A9-285A713B0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6768"/>
              <a:ext cx="3600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1400" b="1">
                  <a:latin typeface="Calibri" panose="020F0502020204030204" pitchFamily="34" charset="0"/>
                </a:rPr>
                <a:t>ПРОЦЕС НА УПРАВЛЕНИЕ НА РИСКА</a:t>
              </a:r>
              <a:endParaRPr lang="bg-BG" altLang="bg-BG" sz="1400"/>
            </a:p>
          </p:txBody>
        </p:sp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E981D847-31BE-DC41-A1DD-4C2B0AC18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4" y="8064"/>
              <a:ext cx="3600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1400" b="1">
                  <a:latin typeface="Calibri" panose="020F0502020204030204" pitchFamily="34" charset="0"/>
                </a:rPr>
                <a:t>УПРАВЛЕНИЕ НА РИСКА</a:t>
              </a:r>
              <a:endParaRPr lang="bg-BG" altLang="bg-BG" sz="1400"/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448F11C6-2128-C149-9F42-9E7254927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8064"/>
              <a:ext cx="2880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1400" b="1">
                  <a:latin typeface="Calibri" panose="020F0502020204030204" pitchFamily="34" charset="0"/>
                </a:rPr>
                <a:t>АНАЛИЗ НА РИСКА</a:t>
              </a:r>
              <a:endParaRPr lang="bg-BG" altLang="bg-BG" sz="1400"/>
            </a:p>
          </p:txBody>
        </p:sp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025FD7DE-B4DE-C94F-979B-175790D81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4" y="9504"/>
              <a:ext cx="3600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1400" b="1">
                  <a:latin typeface="Calibri" panose="020F0502020204030204" pitchFamily="34" charset="0"/>
                </a:rPr>
                <a:t>КОЛИЧЕСТВЕН АНАЛИЗ НА РИСКА</a:t>
              </a:r>
              <a:endParaRPr lang="bg-BG" altLang="bg-BG" sz="1400"/>
            </a:p>
          </p:txBody>
        </p:sp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6A3DA052-4666-924E-8C79-C0A608E85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9504"/>
              <a:ext cx="3600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1400" b="1">
                  <a:latin typeface="Calibri" panose="020F0502020204030204" pitchFamily="34" charset="0"/>
                </a:rPr>
                <a:t>КАЧЕСТВЕН АНАЛИЗ НА РИСКА</a:t>
              </a:r>
              <a:endParaRPr lang="bg-BG" altLang="bg-BG" sz="1400"/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5173D1C0-E461-5E4C-959F-9B6EB76C3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7632"/>
              <a:ext cx="47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4E3F1F4A-DE95-2F45-AC74-61DF04BFF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2" y="734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464E6A61-7C35-F24E-AD29-8CA18EC08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7632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1705171B-BE92-044E-9A8B-0F6DE1920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0" y="7632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id="{05AB4383-605E-1A4A-8CBD-AB309D8AB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8640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FB564036-D204-B041-8648-DB148BBAFA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8928"/>
              <a:ext cx="38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E56866D1-8AB3-1248-8680-485CFB0A9A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6" y="8928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030D4A5-3972-CA42-9360-5A8C6F640947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проф. д-р Георгиев, Венелин, Управление на риска за </a:t>
            </a:r>
            <a:r>
              <a:rPr lang="bg-BG" sz="800" dirty="0" err="1"/>
              <a:t>киберсигурността</a:t>
            </a:r>
            <a:r>
              <a:rPr lang="bg-BG" sz="800" dirty="0"/>
              <a:t>, София, </a:t>
            </a:r>
            <a:r>
              <a:rPr lang="en-GB" sz="800" dirty="0">
                <a:hlinkClick r:id="rId2"/>
              </a:rPr>
              <a:t>http://edubooks.bg</a:t>
            </a:r>
            <a:r>
              <a:rPr lang="en-GB" sz="800" dirty="0"/>
              <a:t> 5a103, 2022. 93 </a:t>
            </a:r>
            <a:r>
              <a:rPr lang="bg-BG" sz="800" dirty="0"/>
              <a:t>с.</a:t>
            </a:r>
            <a:endParaRPr lang="en-GB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FCBD4F-C526-CF47-A248-3624C498BE15}"/>
              </a:ext>
            </a:extLst>
          </p:cNvPr>
          <p:cNvSpPr txBox="1"/>
          <p:nvPr/>
        </p:nvSpPr>
        <p:spPr>
          <a:xfrm>
            <a:off x="317396" y="397225"/>
            <a:ext cx="6097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Опростен модел за управление на риска в </a:t>
            </a:r>
            <a:r>
              <a:rPr lang="bg-BG" dirty="0" err="1"/>
              <a:t>киберсигурността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4587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27590EC2-E5E4-CE40-88F0-6F6C4990CC93}"/>
              </a:ext>
            </a:extLst>
          </p:cNvPr>
          <p:cNvGrpSpPr>
            <a:grpSpLocks/>
          </p:cNvGrpSpPr>
          <p:nvPr/>
        </p:nvGrpSpPr>
        <p:grpSpPr bwMode="auto">
          <a:xfrm>
            <a:off x="2009895" y="1569739"/>
            <a:ext cx="7597775" cy="3429000"/>
            <a:chOff x="1152" y="2228"/>
            <a:chExt cx="10080" cy="4320"/>
          </a:xfrm>
        </p:grpSpPr>
        <p:sp>
          <p:nvSpPr>
            <p:cNvPr id="7" name="Oval 3">
              <a:extLst>
                <a:ext uri="{FF2B5EF4-FFF2-40B4-BE49-F238E27FC236}">
                  <a16:creationId xmlns:a16="http://schemas.microsoft.com/office/drawing/2014/main" id="{50E1E996-3070-644C-8E21-CD8C0984E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2228"/>
              <a:ext cx="5760" cy="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72BE3D69-7738-A144-AE30-BC9365997A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9" y="2408"/>
              <a:ext cx="468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1600">
                  <a:latin typeface="Calibri" panose="020F0502020204030204" pitchFamily="34" charset="0"/>
                </a:rPr>
                <a:t>УПРАВЛЕНИЕ НА РИСКА</a:t>
              </a:r>
              <a:endParaRPr lang="bg-BG" altLang="bg-BG" sz="1600"/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BF629713-5029-8840-B88A-14EFE5271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8" y="3848"/>
              <a:ext cx="3874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1400" dirty="0">
                  <a:latin typeface="Calibri" panose="020F0502020204030204" pitchFamily="34" charset="0"/>
                </a:rPr>
                <a:t>ИДЕНТИФИЦИРАНЕ НА РИСКА</a:t>
              </a:r>
              <a:endParaRPr lang="bg-BG" altLang="bg-BG" sz="1400" dirty="0"/>
            </a:p>
          </p:txBody>
        </p:sp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AC1E11CE-7DE3-4D43-AE6F-023CB59E5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2" y="5648"/>
              <a:ext cx="468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1400">
                  <a:latin typeface="Calibri" panose="020F0502020204030204" pitchFamily="34" charset="0"/>
                </a:rPr>
                <a:t>НАБЛЮДЕНИЕ И КОНТРОЛ НА РИСКА</a:t>
              </a:r>
              <a:endParaRPr lang="bg-BG" altLang="bg-BG" sz="1400"/>
            </a:p>
          </p:txBody>
        </p:sp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675CC5F9-2722-F94A-9DBE-720E8AD7E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5648"/>
              <a:ext cx="4320" cy="90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200"/>
                </a:spcBef>
                <a:spcAft>
                  <a:spcPts val="300"/>
                </a:spcAft>
                <a:buClrTx/>
                <a:buSzTx/>
                <a:buFontTx/>
                <a:buNone/>
              </a:pPr>
              <a:r>
                <a:rPr lang="bg-BG" altLang="bg-BG" sz="1400">
                  <a:latin typeface="Times New Roman" panose="02020603050405020304" pitchFamily="18" charset="0"/>
                </a:rPr>
                <a:t>ПРОТИВОДЕЙСТВИЕ СРЕЩУ  РИСКА</a:t>
              </a:r>
              <a:endParaRPr lang="bg-BG" altLang="bg-BG" sz="1400"/>
            </a:p>
          </p:txBody>
        </p:sp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15280746-D776-F048-AEAE-4025824CD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848"/>
              <a:ext cx="4226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1400">
                  <a:latin typeface="Calibri" panose="020F0502020204030204" pitchFamily="34" charset="0"/>
                </a:rPr>
                <a:t>КОЛИЧЕСТВЕНА ОЦЕНКА НА РИСКА</a:t>
              </a: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endParaRPr lang="bg-BG" altLang="bg-BG" sz="11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FFBB5F5B-3B4E-C44C-BC42-7F3F762EA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488"/>
              <a:ext cx="79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DBE30CF8-9037-5D40-B618-C32A36A3A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2" y="3488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3072F0FE-3109-0E49-90CD-C18170472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2" y="3128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id="{23F03B03-04B7-4A4A-ABB5-8314EAB85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2" y="3488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38D11BD8-17CE-A445-81C9-296D0151F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488"/>
              <a:ext cx="1" cy="1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A360B12D-762C-B94E-B434-BB263682A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5108"/>
              <a:ext cx="79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Line 15">
              <a:extLst>
                <a:ext uri="{FF2B5EF4-FFF2-40B4-BE49-F238E27FC236}">
                  <a16:creationId xmlns:a16="http://schemas.microsoft.com/office/drawing/2014/main" id="{2AE3A9A9-5CC5-1E41-9FC4-29C99B8FD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2" y="5108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7C30AB8D-0EA6-C24F-B575-BE6B3A14D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2" y="5108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FF09169-8E5C-204B-B05C-4F310C48367D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проф. д-р Георгиев, Венелин, Управление на риска за </a:t>
            </a:r>
            <a:r>
              <a:rPr lang="bg-BG" sz="800" dirty="0" err="1"/>
              <a:t>киберсигурността</a:t>
            </a:r>
            <a:r>
              <a:rPr lang="bg-BG" sz="800" dirty="0"/>
              <a:t>, София, </a:t>
            </a:r>
            <a:r>
              <a:rPr lang="en-GB" sz="800" dirty="0">
                <a:hlinkClick r:id="rId2"/>
              </a:rPr>
              <a:t>http://edubooks.bg</a:t>
            </a:r>
            <a:r>
              <a:rPr lang="en-GB" sz="800" dirty="0"/>
              <a:t> 5a103, 2022. 94 </a:t>
            </a:r>
            <a:r>
              <a:rPr lang="bg-BG" sz="800" dirty="0"/>
              <a:t>с.</a:t>
            </a:r>
            <a:endParaRPr lang="en-GB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13EE04-F8BF-E740-8A33-EBCD85F69D76}"/>
              </a:ext>
            </a:extLst>
          </p:cNvPr>
          <p:cNvSpPr txBox="1"/>
          <p:nvPr/>
        </p:nvSpPr>
        <p:spPr>
          <a:xfrm>
            <a:off x="317396" y="397225"/>
            <a:ext cx="743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Класически модел на процеса за управление на риска в </a:t>
            </a:r>
            <a:r>
              <a:rPr lang="bg-BG" dirty="0" err="1"/>
              <a:t>киберсигурността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4497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86644F46-76E5-EE48-AD70-314BB51CCB19}"/>
              </a:ext>
            </a:extLst>
          </p:cNvPr>
          <p:cNvGrpSpPr>
            <a:grpSpLocks/>
          </p:cNvGrpSpPr>
          <p:nvPr/>
        </p:nvGrpSpPr>
        <p:grpSpPr bwMode="auto">
          <a:xfrm>
            <a:off x="2267689" y="1111179"/>
            <a:ext cx="7704481" cy="4524316"/>
            <a:chOff x="866" y="3440"/>
            <a:chExt cx="10620" cy="8284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910A96EE-DE31-6446-A3A7-83E59BB18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" y="5272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0" name="AutoShape 4">
              <a:extLst>
                <a:ext uri="{FF2B5EF4-FFF2-40B4-BE49-F238E27FC236}">
                  <a16:creationId xmlns:a16="http://schemas.microsoft.com/office/drawing/2014/main" id="{B52FEF4C-55B2-4C4C-93CF-701B067A8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3C366392-E1C7-1840-A5C1-CA13D5DB8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3" name="AutoShape 6">
              <a:extLst>
                <a:ext uri="{FF2B5EF4-FFF2-40B4-BE49-F238E27FC236}">
                  <a16:creationId xmlns:a16="http://schemas.microsoft.com/office/drawing/2014/main" id="{D9CC91BF-4D60-4044-87D7-FCE49B274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4" name="AutoShape 7">
              <a:extLst>
                <a:ext uri="{FF2B5EF4-FFF2-40B4-BE49-F238E27FC236}">
                  <a16:creationId xmlns:a16="http://schemas.microsoft.com/office/drawing/2014/main" id="{5A224743-C1EB-EE45-BA51-3DAA31769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" y="5300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5" name="AutoShape 8">
              <a:extLst>
                <a:ext uri="{FF2B5EF4-FFF2-40B4-BE49-F238E27FC236}">
                  <a16:creationId xmlns:a16="http://schemas.microsoft.com/office/drawing/2014/main" id="{1634E584-DFC8-3748-B090-9AE3BC309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6" name="AutoShape 9">
              <a:extLst>
                <a:ext uri="{FF2B5EF4-FFF2-40B4-BE49-F238E27FC236}">
                  <a16:creationId xmlns:a16="http://schemas.microsoft.com/office/drawing/2014/main" id="{48AB0775-A657-634F-B2AB-0A389637B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" y="5300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7" name="AutoShape 10">
              <a:extLst>
                <a:ext uri="{FF2B5EF4-FFF2-40B4-BE49-F238E27FC236}">
                  <a16:creationId xmlns:a16="http://schemas.microsoft.com/office/drawing/2014/main" id="{21439BC2-50EB-2441-80C1-BE157FC00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A62927A4-07F6-4540-9AAE-E3FF955B9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6" y="5300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9" name="AutoShape 12">
              <a:extLst>
                <a:ext uri="{FF2B5EF4-FFF2-40B4-BE49-F238E27FC236}">
                  <a16:creationId xmlns:a16="http://schemas.microsoft.com/office/drawing/2014/main" id="{12D8BA8A-3E70-F94A-BF55-79B8562C0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6" y="5300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0" name="Text Box 13">
              <a:extLst>
                <a:ext uri="{FF2B5EF4-FFF2-40B4-BE49-F238E27FC236}">
                  <a16:creationId xmlns:a16="http://schemas.microsoft.com/office/drawing/2014/main" id="{AD842ED4-77C8-6A47-9296-892B3BD03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" y="6177"/>
              <a:ext cx="1800" cy="3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 b="1">
                  <a:latin typeface="Calibri" panose="020F0502020204030204" pitchFamily="34" charset="0"/>
                </a:rPr>
                <a:t>ДЕФИНИРАНЕ НА СРЕДАТА  </a:t>
              </a:r>
            </a:p>
            <a:p>
              <a:pPr algn="just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1. Цели и задачи</a:t>
              </a:r>
            </a:p>
            <a:p>
              <a:pPr algn="just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2. Заявители</a:t>
              </a: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3. Критерии </a:t>
              </a: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4. Дефиниране на ключови елементи </a:t>
              </a:r>
              <a:endParaRPr lang="bg-BG" altLang="bg-BG" sz="1800"/>
            </a:p>
          </p:txBody>
        </p:sp>
        <p:sp>
          <p:nvSpPr>
            <p:cNvPr id="21" name="Text Box 14">
              <a:extLst>
                <a:ext uri="{FF2B5EF4-FFF2-40B4-BE49-F238E27FC236}">
                  <a16:creationId xmlns:a16="http://schemas.microsoft.com/office/drawing/2014/main" id="{636E7E62-A0E8-5E4B-ADF8-457E3AEA5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" y="6177"/>
              <a:ext cx="2160" cy="3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b="1">
                  <a:latin typeface="Calibri" panose="020F0502020204030204" pitchFamily="34" charset="0"/>
                </a:rPr>
                <a:t>ИДЕНТИФИЦИРАНЕ НА РИСКА</a:t>
              </a:r>
            </a:p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 b="1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1. Какво би  могло да се случи ?</a:t>
              </a:r>
              <a:endParaRPr lang="bg-BG" altLang="bg-BG" sz="900" b="1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 b="1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2. Как би могло то да се случи ?</a:t>
              </a:r>
              <a:endParaRPr lang="bg-BG" altLang="bg-BG" sz="1800"/>
            </a:p>
          </p:txBody>
        </p:sp>
        <p:sp>
          <p:nvSpPr>
            <p:cNvPr id="22" name="Text Box 15">
              <a:extLst>
                <a:ext uri="{FF2B5EF4-FFF2-40B4-BE49-F238E27FC236}">
                  <a16:creationId xmlns:a16="http://schemas.microsoft.com/office/drawing/2014/main" id="{BBA9EBC1-E59C-9346-96B9-2FC1B34FB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6" y="6177"/>
              <a:ext cx="1800" cy="3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b="1">
                  <a:latin typeface="Calibri" panose="020F0502020204030204" pitchFamily="34" charset="0"/>
                </a:rPr>
                <a:t>АНАЛИЗ НА РИСКА</a:t>
              </a: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1. Анализ на последствията</a:t>
              </a:r>
              <a:endParaRPr lang="bg-BG" altLang="bg-BG" sz="900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2. Анализ на вероятностите</a:t>
              </a:r>
              <a:endParaRPr lang="bg-BG" altLang="bg-BG" sz="900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 3. Анализ на последствията</a:t>
              </a: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3" name="Text Box 16">
              <a:extLst>
                <a:ext uri="{FF2B5EF4-FFF2-40B4-BE49-F238E27FC236}">
                  <a16:creationId xmlns:a16="http://schemas.microsoft.com/office/drawing/2014/main" id="{B3CE5E2C-96ED-894E-BD9A-700BF9C78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6" y="6177"/>
              <a:ext cx="1800" cy="3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b="1">
                  <a:latin typeface="Calibri" panose="020F0502020204030204" pitchFamily="34" charset="0"/>
                </a:rPr>
                <a:t>ОЦЕНКА НА РИСКА</a:t>
              </a:r>
            </a:p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1. Оценяване на риска</a:t>
              </a:r>
              <a:endParaRPr lang="bg-BG" altLang="bg-BG" sz="900" b="1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2. Ранжиране на риска</a:t>
              </a:r>
              <a:endParaRPr lang="bg-BG" altLang="bg-BG" sz="1800"/>
            </a:p>
          </p:txBody>
        </p:sp>
        <p:sp>
          <p:nvSpPr>
            <p:cNvPr id="24" name="Text Box 17">
              <a:extLst>
                <a:ext uri="{FF2B5EF4-FFF2-40B4-BE49-F238E27FC236}">
                  <a16:creationId xmlns:a16="http://schemas.microsoft.com/office/drawing/2014/main" id="{C3997C0C-B9CD-404C-9168-5DA925FD8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6" y="6177"/>
              <a:ext cx="2340" cy="328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b="1" dirty="0">
                  <a:latin typeface="Calibri" panose="020F0502020204030204" pitchFamily="34" charset="0"/>
                </a:rPr>
                <a:t>ПРОТИВОДЕЙСТВИЕ СРЕЩУ РИСКА</a:t>
              </a: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dirty="0">
                  <a:latin typeface="Calibri" panose="020F0502020204030204" pitchFamily="34" charset="0"/>
                </a:rPr>
                <a:t>1. Определяне на възможностите за противодействие</a:t>
              </a:r>
              <a:endParaRPr lang="bg-BG" altLang="bg-BG" sz="900" b="1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dirty="0">
                  <a:latin typeface="Calibri" panose="020F0502020204030204" pitchFamily="34" charset="0"/>
                </a:rPr>
                <a:t>2. Избор на най-добрата възможност</a:t>
              </a:r>
              <a:endParaRPr lang="bg-BG" altLang="bg-BG" sz="900" b="1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dirty="0">
                  <a:latin typeface="Calibri" panose="020F0502020204030204" pitchFamily="34" charset="0"/>
                </a:rPr>
                <a:t>3. Разработване и изпълнение на план за управление на риска</a:t>
              </a:r>
              <a:endParaRPr lang="bg-BG" altLang="bg-BG" sz="1800" dirty="0"/>
            </a:p>
          </p:txBody>
        </p:sp>
        <p:sp>
          <p:nvSpPr>
            <p:cNvPr id="25" name="AutoShape 18">
              <a:extLst>
                <a:ext uri="{FF2B5EF4-FFF2-40B4-BE49-F238E27FC236}">
                  <a16:creationId xmlns:a16="http://schemas.microsoft.com/office/drawing/2014/main" id="{C6B72697-7D13-AF4A-A498-5937C6694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" y="3440"/>
              <a:ext cx="9900" cy="1574"/>
            </a:xfrm>
            <a:prstGeom prst="rightArrow">
              <a:avLst>
                <a:gd name="adj1" fmla="val 50000"/>
                <a:gd name="adj2" fmla="val 15724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6" name="Text Box 19">
              <a:extLst>
                <a:ext uri="{FF2B5EF4-FFF2-40B4-BE49-F238E27FC236}">
                  <a16:creationId xmlns:a16="http://schemas.microsoft.com/office/drawing/2014/main" id="{ABD7BD9E-E84E-094D-B126-ECCFEFA93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6" y="3853"/>
              <a:ext cx="6840" cy="7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200"/>
                </a:spcBef>
                <a:spcAft>
                  <a:spcPts val="300"/>
                </a:spcAft>
                <a:buClrTx/>
                <a:buSzTx/>
                <a:buFontTx/>
                <a:buNone/>
              </a:pPr>
              <a:r>
                <a:rPr lang="bg-BG" altLang="bg-BG" sz="1200" i="1">
                  <a:latin typeface="Times New Roman" panose="02020603050405020304" pitchFamily="18" charset="0"/>
                </a:rPr>
                <a:t>И Н Ф О Р М А Ц И О Н Е Н    П Р О Ц Е С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7" name="AutoShape 20">
              <a:extLst>
                <a:ext uri="{FF2B5EF4-FFF2-40B4-BE49-F238E27FC236}">
                  <a16:creationId xmlns:a16="http://schemas.microsoft.com/office/drawing/2014/main" id="{12C7392D-8981-F542-BF8D-DF0B0E7F0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" y="10253"/>
              <a:ext cx="10620" cy="1471"/>
            </a:xfrm>
            <a:prstGeom prst="rightArrow">
              <a:avLst>
                <a:gd name="adj1" fmla="val 50000"/>
                <a:gd name="adj2" fmla="val 18048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8" name="Text Box 21">
              <a:extLst>
                <a:ext uri="{FF2B5EF4-FFF2-40B4-BE49-F238E27FC236}">
                  <a16:creationId xmlns:a16="http://schemas.microsoft.com/office/drawing/2014/main" id="{21CC3D0E-0216-A14B-804D-FB15E814E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6" y="10709"/>
              <a:ext cx="7380" cy="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1200" i="1">
                  <a:latin typeface="Times New Roman" panose="02020603050405020304" pitchFamily="18" charset="0"/>
                </a:rPr>
                <a:t>Н А Б Л Ю Д Е Н И Е   И   К О Н Т Р О Л   Н А   П Р О Ц Е С А</a:t>
              </a:r>
              <a:r>
                <a:rPr lang="bg-BG" altLang="bg-BG" sz="1200" b="1" i="1">
                  <a:latin typeface="Times New Roman" panose="02020603050405020304" pitchFamily="18" charset="0"/>
                </a:rPr>
                <a:t>  </a:t>
              </a:r>
              <a:endParaRPr lang="bg-BG" altLang="bg-BG" sz="18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C5E3DF9-A197-4F40-B239-27FB5B61997C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проф. д-р Георгиев, Венелин, Управление на риска за </a:t>
            </a:r>
            <a:r>
              <a:rPr lang="bg-BG" sz="800" dirty="0" err="1"/>
              <a:t>киберсигурността</a:t>
            </a:r>
            <a:r>
              <a:rPr lang="bg-BG" sz="800" dirty="0"/>
              <a:t>, София, </a:t>
            </a:r>
            <a:r>
              <a:rPr lang="en-GB" sz="800" dirty="0">
                <a:hlinkClick r:id="rId2"/>
              </a:rPr>
              <a:t>http://edubooks.bg</a:t>
            </a:r>
            <a:r>
              <a:rPr lang="en-GB" sz="800" dirty="0"/>
              <a:t> 5a103, 2022. 95 </a:t>
            </a:r>
            <a:r>
              <a:rPr lang="bg-BG" sz="800" dirty="0"/>
              <a:t>с.</a:t>
            </a:r>
            <a:endParaRPr lang="en-GB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BA2509-AA30-5B4D-AF60-A631EBB6FBD0}"/>
              </a:ext>
            </a:extLst>
          </p:cNvPr>
          <p:cNvSpPr txBox="1"/>
          <p:nvPr/>
        </p:nvSpPr>
        <p:spPr>
          <a:xfrm>
            <a:off x="317396" y="397225"/>
            <a:ext cx="728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/>
              <a:t>Разширен модел на </a:t>
            </a:r>
            <a:r>
              <a:rPr lang="bg-BG" dirty="0"/>
              <a:t>процеса за управление на риска в </a:t>
            </a:r>
            <a:r>
              <a:rPr lang="bg-BG" dirty="0" err="1"/>
              <a:t>киберсигурността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8913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DB843-B4BA-ED43-82E0-AAA4A1A12D10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Списък с референции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C3C0B-2895-704E-903F-58ACAAF99C78}"/>
              </a:ext>
            </a:extLst>
          </p:cNvPr>
          <p:cNvSpPr txBox="1"/>
          <p:nvPr/>
        </p:nvSpPr>
        <p:spPr>
          <a:xfrm>
            <a:off x="439567" y="1166842"/>
            <a:ext cx="11312865" cy="3170099"/>
          </a:xfrm>
          <a:prstGeom prst="rect">
            <a:avLst/>
          </a:prstGeom>
          <a:noFill/>
          <a:ln>
            <a:noFill/>
          </a:ln>
        </p:spPr>
        <p:txBody>
          <a:bodyPr wrap="square" numCol="2" rtlCol="0">
            <a:spAutoFit/>
          </a:bodyPr>
          <a:lstStyle/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endParaRPr lang="en-GB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4"/>
              </a:rPr>
              <a:t>https://thesecmaster.com/how-does-the-log4j-vulnerability-work-in-practical/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5"/>
              </a:rPr>
              <a:t>https://d7umqicpi7263.cloudfront.net/img/product/a55efc60-f377-4559-8422-5e828ac7d5fc/1e42c890-e4fd-4bd8-9845-f028dccf0cf8.png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6"/>
              </a:rPr>
              <a:t>https://miro.medium.com/max/650/1*zzvdRmHGGXONZpuQ2FeqsQ.png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7"/>
              </a:rPr>
              <a:t>https://maven.apache.org/images/maven-logo-black-on-white.png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8"/>
              </a:rPr>
              <a:t>https://medium.com/swlh/sonarqube-part-2-features-of-sonarqube-installation-and-some-practice-on-sonarqube-d523ae9a998a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9"/>
              </a:rPr>
              <a:t>https://www.sonarqube.org/index/sq-homepage-og-image.png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0"/>
              </a:rPr>
              <a:t>https://www.sonarqube.org/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1"/>
              </a:rPr>
              <a:t>https://snyk.io/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2"/>
              </a:rPr>
              <a:t>https://www.taringamberini.com/en/blog/java/ready-to-use-java-dependencies-vulnerability-checker/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3"/>
              </a:rPr>
              <a:t>https://www.taringamberini.com/images/2016-03-02-ready-to-use-java-dependencies-vulnerability-checker/dependencies_graph_rampart-core-1.3.png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4"/>
              </a:rPr>
              <a:t>https://openclipart.org/detail/288357/anonymous-hacker-behind-pc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5"/>
              </a:rPr>
              <a:t>https://www.cisa.gov/uscert/apache-log4j-vulnerability-guidance</a:t>
            </a:r>
            <a:endParaRPr lang="en-GB" sz="800" dirty="0"/>
          </a:p>
          <a:p>
            <a:endParaRPr lang="bg-BG" sz="800" dirty="0"/>
          </a:p>
          <a:p>
            <a:r>
              <a:rPr lang="en-GB" sz="800" dirty="0">
                <a:hlinkClick r:id="rId16"/>
              </a:rPr>
              <a:t>https://en.wikipedia.org/wiki/Cybersecurity_and_Infrastructure_Security_Agency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17"/>
              </a:rPr>
              <a:t>https://en.wikipedia.org/wiki/United_States_Department_of_Homeland_Security</a:t>
            </a:r>
            <a:endParaRPr lang="bg-BG" sz="800" dirty="0"/>
          </a:p>
          <a:p>
            <a:endParaRPr lang="en-GB" sz="800" dirty="0"/>
          </a:p>
          <a:p>
            <a:r>
              <a:rPr lang="bg" sz="800" dirty="0"/>
              <a:t>проф. д-р Георгиев, Венелин, Управление на риска за киберсигурността, София, </a:t>
            </a:r>
            <a:r>
              <a:rPr lang="en-GB" sz="800" dirty="0"/>
              <a:t>http://</a:t>
            </a:r>
            <a:r>
              <a:rPr lang="en-GB" sz="800" dirty="0" err="1"/>
              <a:t>edubooks.bg</a:t>
            </a:r>
            <a:r>
              <a:rPr lang="en-GB" sz="800" dirty="0"/>
              <a:t> 5a103, 2022.</a:t>
            </a:r>
            <a:endParaRPr lang="bg-BG" sz="800" dirty="0"/>
          </a:p>
          <a:p>
            <a:endParaRPr lang="bg" sz="800" dirty="0"/>
          </a:p>
          <a:p>
            <a:r>
              <a:rPr lang="bg" sz="800" dirty="0"/>
              <a:t>проф. д-р Георгиев, Венелин, Управление на риска за киберсигурността, София, </a:t>
            </a:r>
            <a:r>
              <a:rPr lang="en-GB" sz="800" dirty="0"/>
              <a:t>http://</a:t>
            </a:r>
            <a:r>
              <a:rPr lang="en-GB" sz="800" dirty="0" err="1"/>
              <a:t>edubooks.bg</a:t>
            </a:r>
            <a:r>
              <a:rPr lang="en-GB" sz="800" dirty="0"/>
              <a:t> 5a103, 2022. 93 </a:t>
            </a:r>
            <a:r>
              <a:rPr lang="bg" sz="800" dirty="0"/>
              <a:t>с.</a:t>
            </a:r>
          </a:p>
          <a:p>
            <a:endParaRPr lang="bg" sz="800" dirty="0"/>
          </a:p>
          <a:p>
            <a:r>
              <a:rPr lang="bg" sz="800" dirty="0"/>
              <a:t>проф. д-р Георгиев, Венелин, Управление на риска за киберсигурността, София, </a:t>
            </a:r>
            <a:r>
              <a:rPr lang="en-GB" sz="800" dirty="0"/>
              <a:t>http://</a:t>
            </a:r>
            <a:r>
              <a:rPr lang="en-GB" sz="800" dirty="0" err="1"/>
              <a:t>edubooks.bg</a:t>
            </a:r>
            <a:r>
              <a:rPr lang="en-GB" sz="800" dirty="0"/>
              <a:t> 5a103, 2022. 94 </a:t>
            </a:r>
            <a:r>
              <a:rPr lang="bg" sz="800" dirty="0"/>
              <a:t>с.</a:t>
            </a:r>
          </a:p>
          <a:p>
            <a:endParaRPr lang="bg" sz="800" dirty="0"/>
          </a:p>
          <a:p>
            <a:r>
              <a:rPr lang="bg" sz="800" dirty="0"/>
              <a:t>проф. д-р Георгиев, Венелин, Управление на риска за киберсигурността, София, </a:t>
            </a:r>
            <a:r>
              <a:rPr lang="en-GB" sz="800" dirty="0"/>
              <a:t>http://</a:t>
            </a:r>
            <a:r>
              <a:rPr lang="en-GB" sz="800" dirty="0" err="1"/>
              <a:t>edubooks.bg</a:t>
            </a:r>
            <a:r>
              <a:rPr lang="en-GB" sz="800" dirty="0"/>
              <a:t> 5a103, 2022. 95 </a:t>
            </a:r>
            <a:r>
              <a:rPr lang="bg" sz="800" dirty="0"/>
              <a:t>с.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8"/>
              </a:rPr>
              <a:t>https://maven.apache.org/enforcer/index.html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9"/>
              </a:rPr>
              <a:t>https://fullstackcode.dev/2022/01/09/complete-guide-to-maven-enforcer-plugin/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20"/>
              </a:rPr>
              <a:t>https://gist.github.com/gunnarmorling/8026d004776313ebfc65674202134e6d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21"/>
              </a:rPr>
              <a:t>https://stackoverflow.com/questions/70740248/how-to-prevent-maven-project-from-downloading-specific-dependencies</a:t>
            </a:r>
            <a:endParaRPr lang="en-GB" sz="800" dirty="0"/>
          </a:p>
          <a:p>
            <a:endParaRPr lang="en-GB" sz="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45EC77-54F5-BA4C-9EFC-49BBA60C6C35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57E570-2CD1-3C40-90EF-74DD9F5D30DA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439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Въпроси?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255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Край</a:t>
            </a:r>
            <a:br>
              <a:rPr lang="bg-BG" dirty="0"/>
            </a:br>
            <a:br>
              <a:rPr lang="bg-BG" dirty="0"/>
            </a:br>
            <a:r>
              <a:rPr lang="bg-BG" dirty="0"/>
              <a:t>Благодаря!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6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8" y="1166842"/>
            <a:ext cx="6728984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Експлойтът "нулев ден" (0</a:t>
            </a:r>
            <a:r>
              <a:rPr lang="en-GB" sz="1400" dirty="0"/>
              <a:t>day) </a:t>
            </a:r>
            <a:r>
              <a:rPr lang="bg" sz="1400" dirty="0"/>
              <a:t>е кибератака, насочена към софтуерна уязвимост, която не е известна на производителя на софтуера или на антивирусните програми. </a:t>
            </a:r>
          </a:p>
          <a:p>
            <a:endParaRPr lang="bg" sz="1400" dirty="0"/>
          </a:p>
          <a:p>
            <a:r>
              <a:rPr lang="bg" sz="1400" dirty="0"/>
              <a:t>Атакуващият забелязва софтуерната уязвимост преди всички </a:t>
            </a:r>
            <a:r>
              <a:rPr lang="bg-BG" sz="1400" dirty="0"/>
              <a:t>останали</a:t>
            </a:r>
            <a:r>
              <a:rPr lang="en-GB" sz="1400" dirty="0"/>
              <a:t> </a:t>
            </a:r>
            <a:r>
              <a:rPr lang="bg-BG" sz="1400" dirty="0"/>
              <a:t>и</a:t>
            </a:r>
            <a:r>
              <a:rPr lang="bg" sz="1400" dirty="0"/>
              <a:t> бързо създава експлойт и го използва за атака. </a:t>
            </a:r>
          </a:p>
          <a:p>
            <a:endParaRPr lang="bg" sz="1400" dirty="0"/>
          </a:p>
          <a:p>
            <a:r>
              <a:rPr lang="bg" sz="1400" dirty="0"/>
              <a:t>Вероятността за успех на такива атаки е голяма, тъй като липсват защитни механизми. Това прави атаките от типа "нулев ден" сериозна заплаха за сигурността.</a:t>
            </a:r>
          </a:p>
          <a:p>
            <a:endParaRPr lang="bg" sz="1400" dirty="0"/>
          </a:p>
          <a:p>
            <a:r>
              <a:rPr lang="bg" sz="1400" dirty="0"/>
              <a:t>Свързано с това понятие е и зловреден софтуер от тип нулев ден - компютърен вирус, за който все още не са налични специфични сигнатури за антивирусен софтуер, така че антивирусният софтуер, не може да го спре.</a:t>
            </a:r>
          </a:p>
          <a:p>
            <a:endParaRPr lang="bg" sz="1400" dirty="0"/>
          </a:p>
          <a:p>
            <a:r>
              <a:rPr lang="bg" sz="1400" dirty="0"/>
              <a:t>Ето защо, когато бъде открита атака от типа "нулев ден", тя трябва да бъде ограничена незабавно. С други думи, има "нула дни" за отстраняване на уязвимостта, защото тя вече е била налична. </a:t>
            </a:r>
          </a:p>
          <a:p>
            <a:endParaRPr lang="bg" sz="1400" dirty="0"/>
          </a:p>
          <a:p>
            <a:endParaRPr lang="bg" sz="1400" dirty="0"/>
          </a:p>
          <a:p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8C7B30-2EF9-0D42-A9F7-F7F0FB34FC17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Какво е </a:t>
            </a:r>
            <a:r>
              <a:rPr lang="bg-BG" dirty="0" err="1"/>
              <a:t>експлойт</a:t>
            </a:r>
            <a:r>
              <a:rPr lang="bg-BG" dirty="0"/>
              <a:t> нулев ден (0</a:t>
            </a:r>
            <a:r>
              <a:rPr lang="en-GB" dirty="0"/>
              <a:t>day)</a:t>
            </a:r>
            <a:r>
              <a:rPr lang="bg-BG" dirty="0"/>
              <a:t>?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4395D-8828-CB4F-B838-1D52E03C8F76}"/>
              </a:ext>
            </a:extLst>
          </p:cNvPr>
          <p:cNvSpPr txBox="1"/>
          <p:nvPr/>
        </p:nvSpPr>
        <p:spPr>
          <a:xfrm>
            <a:off x="439566" y="6054308"/>
            <a:ext cx="113128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</a:p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</a:t>
            </a:r>
            <a:r>
              <a:rPr lang="bg-BG" sz="800" dirty="0"/>
              <a:t> </a:t>
            </a:r>
            <a:endParaRPr lang="en-GB" sz="800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0CBFE0B-F674-9546-AF95-216B6FA4A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552" y="1294714"/>
            <a:ext cx="4574620" cy="42493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4A4B52C-BE34-1240-ADD4-3E8C3670F7D3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7382F8-1216-1543-AC2B-133A81FFD3E5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82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b="1" i="1" dirty="0"/>
              <a:t>Какво представлява </a:t>
            </a:r>
            <a:r>
              <a:rPr lang="en-GB" sz="1400" b="1" i="1" dirty="0"/>
              <a:t>JNDI?</a:t>
            </a:r>
          </a:p>
          <a:p>
            <a:endParaRPr lang="en-GB" sz="1400" dirty="0"/>
          </a:p>
          <a:p>
            <a:r>
              <a:rPr lang="en-GB" sz="1400" dirty="0"/>
              <a:t>Java Naming and Directory Interface (JNDI)</a:t>
            </a:r>
            <a:r>
              <a:rPr lang="bg" sz="1400" dirty="0"/>
              <a:t> е </a:t>
            </a:r>
            <a:r>
              <a:rPr lang="en-GB" sz="1400" dirty="0"/>
              <a:t>API </a:t>
            </a:r>
            <a:r>
              <a:rPr lang="bg" sz="1400" dirty="0"/>
              <a:t>на </a:t>
            </a:r>
            <a:r>
              <a:rPr lang="en-GB" sz="1400" dirty="0"/>
              <a:t>Java, </a:t>
            </a:r>
            <a:r>
              <a:rPr lang="bg" sz="1400" dirty="0"/>
              <a:t>което позволява на приложенията да комуникират с други приложения, като </a:t>
            </a:r>
            <a:r>
              <a:rPr lang="en-GB" sz="1400" dirty="0"/>
              <a:t>LDAP, DNS,</a:t>
            </a:r>
            <a:r>
              <a:rPr lang="bg-BG" sz="1400" dirty="0"/>
              <a:t> </a:t>
            </a:r>
            <a:r>
              <a:rPr lang="en-GB" sz="1400" dirty="0"/>
              <a:t>RMI </a:t>
            </a:r>
            <a:r>
              <a:rPr lang="bg" sz="1400" dirty="0"/>
              <a:t>и </a:t>
            </a:r>
            <a:r>
              <a:rPr lang="en-GB" sz="1400" dirty="0"/>
              <a:t>CORBA. </a:t>
            </a:r>
            <a:r>
              <a:rPr lang="bg" sz="1400" dirty="0"/>
              <a:t>Основната му функция е да предоставя функционалност за именуване на директория на приложения, разработени на езика </a:t>
            </a:r>
            <a:r>
              <a:rPr lang="en-GB" sz="1400" dirty="0"/>
              <a:t>Java. </a:t>
            </a:r>
            <a:r>
              <a:rPr lang="bg" sz="1400" dirty="0"/>
              <a:t>То се изпълнява във </a:t>
            </a:r>
            <a:r>
              <a:rPr lang="en-GB" sz="1400" dirty="0"/>
              <a:t>Java </a:t>
            </a:r>
            <a:r>
              <a:rPr lang="bg" sz="1400" dirty="0"/>
              <a:t>приложение</a:t>
            </a:r>
            <a:r>
              <a:rPr lang="en-GB" sz="1400" dirty="0"/>
              <a:t>, </a:t>
            </a:r>
            <a:r>
              <a:rPr lang="bg" sz="1400" dirty="0"/>
              <a:t>за да извлича файлове, като използва конвенции за именуване.</a:t>
            </a:r>
          </a:p>
          <a:p>
            <a:endParaRPr lang="bg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22AA2-4015-6044-B8E8-3C6C8413A8C7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10B10-0B14-B845-B687-C7A6378F3A6A}"/>
              </a:ext>
            </a:extLst>
          </p:cNvPr>
          <p:cNvSpPr txBox="1"/>
          <p:nvPr/>
        </p:nvSpPr>
        <p:spPr>
          <a:xfrm>
            <a:off x="365256" y="2684085"/>
            <a:ext cx="11312865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b="1" i="1" dirty="0"/>
              <a:t>Какво представлява </a:t>
            </a:r>
            <a:r>
              <a:rPr lang="en-GB" sz="1400" b="1" i="1" dirty="0"/>
              <a:t>LDAP?</a:t>
            </a:r>
          </a:p>
          <a:p>
            <a:endParaRPr lang="en-GB" sz="1400" dirty="0"/>
          </a:p>
          <a:p>
            <a:r>
              <a:rPr lang="en-GB" sz="1400" dirty="0"/>
              <a:t>LDAP </a:t>
            </a:r>
            <a:r>
              <a:rPr lang="bg-BG" sz="1400" dirty="0"/>
              <a:t>(</a:t>
            </a:r>
            <a:r>
              <a:rPr lang="en-GB" sz="1400" dirty="0"/>
              <a:t>Lightweight Directory Access Protocol</a:t>
            </a:r>
            <a:r>
              <a:rPr lang="bg-BG" sz="1400" dirty="0"/>
              <a:t>) </a:t>
            </a:r>
            <a:r>
              <a:rPr lang="bg" sz="1400" dirty="0"/>
              <a:t>е олекотената версия на протокола за директории. Той е част от мрежовите стандарти </a:t>
            </a:r>
            <a:r>
              <a:rPr lang="en-GB" sz="1400" dirty="0"/>
              <a:t>x.500</a:t>
            </a:r>
            <a:r>
              <a:rPr lang="bg-BG" sz="1400" dirty="0"/>
              <a:t> и</a:t>
            </a:r>
            <a:r>
              <a:rPr lang="en-GB" sz="1400" dirty="0"/>
              <a:t> </a:t>
            </a:r>
            <a:r>
              <a:rPr lang="bg" sz="1400" dirty="0"/>
              <a:t>по същество това е протокол с отворен код (</a:t>
            </a:r>
            <a:r>
              <a:rPr lang="en-GB" sz="1400" dirty="0"/>
              <a:t>open source</a:t>
            </a:r>
            <a:r>
              <a:rPr lang="bg" sz="1400" dirty="0"/>
              <a:t>), неутрален по отношение на доставчика, приет индустриален стандарт, който се използва за достъп и поддръжка на дистрибутирани услуги за директории по мрежата. В него се съхраняват потребители, пароли, информация за профили, компютърни обекти и др. и цялата информация се споделя с други инфраструктурни и приложни структури в мрежата.</a:t>
            </a:r>
          </a:p>
          <a:p>
            <a:endParaRPr lang="bg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C5FFF-8518-2744-9FC1-7FCEE27F6AB8}"/>
              </a:ext>
            </a:extLst>
          </p:cNvPr>
          <p:cNvSpPr txBox="1"/>
          <p:nvPr/>
        </p:nvSpPr>
        <p:spPr>
          <a:xfrm>
            <a:off x="365255" y="4284523"/>
            <a:ext cx="11312865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b="1" i="1" dirty="0"/>
              <a:t>Какво представлява библиотеката </a:t>
            </a:r>
            <a:r>
              <a:rPr lang="en-GB" sz="1400" b="1" i="1" dirty="0"/>
              <a:t>Log4j?</a:t>
            </a:r>
          </a:p>
          <a:p>
            <a:endParaRPr lang="en-GB" sz="1400" dirty="0"/>
          </a:p>
          <a:p>
            <a:r>
              <a:rPr lang="en-GB" sz="1400" dirty="0"/>
              <a:t>Log4j </a:t>
            </a:r>
            <a:r>
              <a:rPr lang="bg" sz="1400" dirty="0"/>
              <a:t>е библиотека за записване на лог файлове, написана на </a:t>
            </a:r>
            <a:r>
              <a:rPr lang="en-GB" sz="1400" dirty="0"/>
              <a:t>Java </a:t>
            </a:r>
            <a:r>
              <a:rPr lang="bg" sz="1400" dirty="0"/>
              <a:t>и разпространявана под лиценза на </a:t>
            </a:r>
            <a:r>
              <a:rPr lang="en-GB" sz="1400" dirty="0"/>
              <a:t>Apache Software License. </a:t>
            </a:r>
            <a:r>
              <a:rPr lang="bg" sz="1400" dirty="0"/>
              <a:t>Тя се използва предимно за улавяне, форматиране и публикуване на лог информация от  софтуерни приложения. Използва услугите на </a:t>
            </a:r>
            <a:r>
              <a:rPr lang="en-GB" sz="1400" dirty="0"/>
              <a:t>JNDI, </a:t>
            </a:r>
            <a:r>
              <a:rPr lang="bg" sz="1400" dirty="0"/>
              <a:t>за да получава информация от различни услуги за именуване и директории.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8D075-BD50-1C47-84BB-B680273E9019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https://thesecmaster.com/how-does-the-log4j-vulnerability-work-in-practical/</a:t>
            </a:r>
            <a:endParaRPr lang="bg-BG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D1F1DF-276F-B848-BA94-AB79207A67C3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09FFEE-DBD4-2742-9CFC-2C8F519044F0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81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67F9D-F863-6342-B5E7-2F85277A339C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6AB79-0DD8-434B-83E6-63F8A95B1020}"/>
              </a:ext>
            </a:extLst>
          </p:cNvPr>
          <p:cNvSpPr txBox="1"/>
          <p:nvPr/>
        </p:nvSpPr>
        <p:spPr>
          <a:xfrm>
            <a:off x="317395" y="1166842"/>
            <a:ext cx="11312865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b="1" i="1" dirty="0"/>
              <a:t>Какв</a:t>
            </a:r>
            <a:r>
              <a:rPr lang="bg-BG" sz="1400" b="1" i="1" dirty="0"/>
              <a:t>и са възможните последствия </a:t>
            </a:r>
            <a:r>
              <a:rPr lang="bg" sz="1400" b="1" i="1" dirty="0"/>
              <a:t>от уязвимостта на </a:t>
            </a:r>
            <a:r>
              <a:rPr lang="en-GB" sz="1400" b="1" i="1" dirty="0"/>
              <a:t>Log4j?</a:t>
            </a:r>
          </a:p>
          <a:p>
            <a:endParaRPr lang="en-GB" sz="1400" dirty="0"/>
          </a:p>
          <a:p>
            <a:r>
              <a:rPr lang="bg" sz="1400" i="1" dirty="0"/>
              <a:t>Уязвимостта в </a:t>
            </a:r>
            <a:r>
              <a:rPr lang="en-GB" sz="1400" i="1" dirty="0"/>
              <a:t>Log4j </a:t>
            </a:r>
            <a:r>
              <a:rPr lang="bg" sz="1400" i="1" dirty="0"/>
              <a:t>може да се използва за извършване на няколко кибератаки:</a:t>
            </a:r>
          </a:p>
          <a:p>
            <a:endParaRPr lang="b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Инсталиране на софтуер за добив на криптовалути (</a:t>
            </a:r>
            <a:r>
              <a:rPr lang="en-GB" sz="1400" dirty="0"/>
              <a:t>Deploy coin miners</a:t>
            </a:r>
            <a:r>
              <a:rPr lang="bg-BG" sz="1400" dirty="0"/>
              <a:t>)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Инсталиране на зловреден софтуер</a:t>
            </a:r>
            <a:r>
              <a:rPr lang="bg-BG" sz="1400" dirty="0"/>
              <a:t>,</a:t>
            </a:r>
            <a:r>
              <a:rPr lang="bg" sz="1400" dirty="0"/>
              <a:t> като троянски коне за отдалечен достъп и рансъмуер (</a:t>
            </a:r>
            <a:r>
              <a:rPr lang="en-GB" sz="1400" dirty="0"/>
              <a:t>malware</a:t>
            </a:r>
            <a:r>
              <a:rPr lang="bg-BG" sz="1400" dirty="0"/>
              <a:t>, </a:t>
            </a:r>
            <a:r>
              <a:rPr lang="en-GB" sz="1400" dirty="0"/>
              <a:t>remote access</a:t>
            </a:r>
            <a:r>
              <a:rPr lang="bg-BG" sz="1400" dirty="0"/>
              <a:t>,</a:t>
            </a:r>
            <a:r>
              <a:rPr lang="en-GB" sz="1400" dirty="0"/>
              <a:t> trojans and ransomware</a:t>
            </a:r>
            <a:r>
              <a:rPr lang="bg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Изпълнение на код от разстояние и изпълнение на произволен код (</a:t>
            </a:r>
            <a:r>
              <a:rPr lang="en-GB" sz="1400" dirty="0"/>
              <a:t>Remote code execution and Arbitrary code execution</a:t>
            </a:r>
            <a:r>
              <a:rPr lang="bg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Отказ от услуги (</a:t>
            </a:r>
            <a:r>
              <a:rPr lang="en-GB" sz="1400" dirty="0"/>
              <a:t>Denial of services</a:t>
            </a:r>
            <a:r>
              <a:rPr lang="bg-BG" sz="1400" dirty="0"/>
              <a:t>)</a:t>
            </a:r>
            <a:endParaRPr lang="en-GB" sz="1400" dirty="0"/>
          </a:p>
          <a:p>
            <a:endParaRPr lang="bg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2EEF24-11B0-2E49-A045-F82CBF189434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https://thesecmaster.com/how-does-the-log4j-vulnerability-work-in-practical/</a:t>
            </a:r>
            <a:endParaRPr lang="bg-BG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2BB9E-C0D0-384A-AF8B-8452580616FB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B639B8-C5C4-064D-8BEA-8A9E2AD26295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75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C171A-B24E-BF45-9104-D876EC20E73A}"/>
              </a:ext>
            </a:extLst>
          </p:cNvPr>
          <p:cNvSpPr txBox="1"/>
          <p:nvPr/>
        </p:nvSpPr>
        <p:spPr>
          <a:xfrm>
            <a:off x="430306" y="12371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30C1C-04DE-AB49-91B8-B43E62CAAB9E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F559B2E-C4B6-1442-9767-93B655294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139" y="1031124"/>
            <a:ext cx="6889465" cy="38753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8E8065-9B34-D24E-920F-7B79A6BF4066}"/>
              </a:ext>
            </a:extLst>
          </p:cNvPr>
          <p:cNvSpPr txBox="1"/>
          <p:nvPr/>
        </p:nvSpPr>
        <p:spPr>
          <a:xfrm>
            <a:off x="448829" y="1199071"/>
            <a:ext cx="45991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След като атакуващият намери сървър с уязвима версия на библиотеката </a:t>
            </a:r>
            <a:r>
              <a:rPr lang="en-GB" sz="1400" dirty="0"/>
              <a:t>Log4j, </a:t>
            </a:r>
            <a:r>
              <a:rPr lang="bg" sz="1400" dirty="0"/>
              <a:t>той изпра</a:t>
            </a:r>
            <a:r>
              <a:rPr lang="bg-BG" sz="1400" dirty="0"/>
              <a:t>ща </a:t>
            </a:r>
            <a:r>
              <a:rPr lang="bg" sz="1400" dirty="0"/>
              <a:t>заявка към сървъра на жертвата с линк към </a:t>
            </a:r>
            <a:r>
              <a:rPr lang="en-GB" sz="1400" dirty="0"/>
              <a:t>LDAP </a:t>
            </a:r>
            <a:r>
              <a:rPr lang="bg" sz="1400" dirty="0"/>
              <a:t>сървъра на атакуващия.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Сървърът на жертвата просто ще се свърже с </a:t>
            </a:r>
            <a:r>
              <a:rPr lang="en-GB" sz="1400" dirty="0"/>
              <a:t>LDAP </a:t>
            </a:r>
            <a:r>
              <a:rPr lang="bg" sz="1400" dirty="0"/>
              <a:t>сървъра на нападателя, без да го проверява.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След това нападателят ще изпрати </a:t>
            </a:r>
            <a:r>
              <a:rPr lang="en-GB" sz="1400" dirty="0"/>
              <a:t>LDAP </a:t>
            </a:r>
            <a:r>
              <a:rPr lang="bg" sz="1400" dirty="0"/>
              <a:t>отговор на сървъра на жертвата със зловреден товар</a:t>
            </a:r>
            <a:r>
              <a:rPr lang="en-GB" sz="1400" dirty="0"/>
              <a:t> (payload)</a:t>
            </a:r>
            <a:r>
              <a:rPr lang="bg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Тъй като библиотеката </a:t>
            </a:r>
            <a:r>
              <a:rPr lang="en-GB" sz="1400" dirty="0"/>
              <a:t>Log4j2 </a:t>
            </a:r>
            <a:r>
              <a:rPr lang="bg" sz="1400" dirty="0"/>
              <a:t>е уязвима ще получи товар</a:t>
            </a:r>
            <a:r>
              <a:rPr lang="bg-BG" sz="1400" dirty="0" err="1"/>
              <a:t>ът</a:t>
            </a:r>
            <a:r>
              <a:rPr lang="bg" sz="1400" dirty="0"/>
              <a:t> и ще го изпълни без проверка.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Така нападателят може да се възползва от тази уязвимост, за да компрометира сървъра на жертвата.</a:t>
            </a:r>
            <a:endParaRPr lang="en-GB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10ED54-2EEC-C145-9172-43BB5F635AF0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https://thesecmaster.com/how-does-the-log4j-vulnerability-work-in-practical/</a:t>
            </a:r>
            <a:endParaRPr lang="bg-BG" sz="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F318F3-90DF-E245-B7AD-C1CB301FC460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D3373A-5A8C-6E45-8C56-B04C4DBF9899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60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30F4A9E-4DCD-B441-9CFC-54E1ECD61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230" y="1110127"/>
            <a:ext cx="4632385" cy="46323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BB252A-E388-A04F-8AE0-45BF4B312D81}"/>
              </a:ext>
            </a:extLst>
          </p:cNvPr>
          <p:cNvSpPr txBox="1"/>
          <p:nvPr/>
        </p:nvSpPr>
        <p:spPr>
          <a:xfrm>
            <a:off x="439566" y="6061554"/>
            <a:ext cx="1131286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https://www.cisa.gov/uscert/apache-log4j-vulnerability-guidance</a:t>
            </a:r>
            <a:endParaRPr lang="bg-BG" sz="800" dirty="0"/>
          </a:p>
          <a:p>
            <a:r>
              <a:rPr lang="en-GB" sz="800" dirty="0">
                <a:hlinkClick r:id="rId4"/>
              </a:rPr>
              <a:t>https://en.wikipedia.org/wiki/File:Seal_of_the_United_States_Department_of_Homeland_Security.svg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5"/>
              </a:rPr>
              <a:t>https://upload.wikimedia.org/wikipedia/commons/thumb/6/6d/Seal_of_Cybersecurity_and_Infrastructure_Security_Agency.svg/300px-Seal_of_Cybersecurity_and_Infrastructure_Security_Agency.svg.png</a:t>
            </a:r>
            <a:endParaRPr lang="bg-BG" sz="800" dirty="0"/>
          </a:p>
          <a:p>
            <a:endParaRPr lang="en-GB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53A8EC-6538-774B-85CA-A80B2E9C80D9}"/>
              </a:ext>
            </a:extLst>
          </p:cNvPr>
          <p:cNvSpPr txBox="1"/>
          <p:nvPr/>
        </p:nvSpPr>
        <p:spPr>
          <a:xfrm>
            <a:off x="439566" y="1110126"/>
            <a:ext cx="5504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" sz="1600" dirty="0"/>
              <a:t>Диаграма, за определяне на уязвимите продукти и услуги с </a:t>
            </a:r>
            <a:r>
              <a:rPr lang="en-GB" sz="1600" dirty="0"/>
              <a:t>Log4j</a:t>
            </a:r>
            <a:r>
              <a:rPr lang="bg-BG" sz="1600" dirty="0"/>
              <a:t>, </a:t>
            </a:r>
            <a:r>
              <a:rPr lang="bg" sz="1600" dirty="0"/>
              <a:t>предоставена от Агенцията за киберсигурност и инфраструктурна сигурност (</a:t>
            </a:r>
            <a:r>
              <a:rPr lang="en-GB" sz="1600" dirty="0"/>
              <a:t>The Cybersecurity and Infrastructure Security Agency CISA)</a:t>
            </a:r>
            <a:r>
              <a:rPr lang="bg-BG" sz="1600" dirty="0"/>
              <a:t>, която</a:t>
            </a:r>
            <a:r>
              <a:rPr lang="en-GB" sz="1600" dirty="0"/>
              <a:t> </a:t>
            </a:r>
            <a:r>
              <a:rPr lang="bg" sz="1600" dirty="0"/>
              <a:t>е федерална агенция на САЩ. </a:t>
            </a:r>
          </a:p>
          <a:p>
            <a:endParaRPr lang="bg" sz="1600" dirty="0"/>
          </a:p>
          <a:p>
            <a:r>
              <a:rPr lang="bg" sz="1600" dirty="0"/>
              <a:t>Агенцията за киберсигурност и инфраструктурна сигурност е оперативен компонент на Министерството на вътрешната сигурност (</a:t>
            </a:r>
            <a:r>
              <a:rPr lang="en-GB" sz="1600" dirty="0"/>
              <a:t>Department of Homeland Security DHS)</a:t>
            </a:r>
            <a:r>
              <a:rPr lang="bg-BG" sz="1600" dirty="0"/>
              <a:t>.</a:t>
            </a:r>
            <a:endParaRPr lang="bg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CFEE55-8C2A-104B-A34B-B3257CDF8F7D}"/>
              </a:ext>
            </a:extLst>
          </p:cNvPr>
          <p:cNvSpPr txBox="1"/>
          <p:nvPr/>
        </p:nvSpPr>
        <p:spPr>
          <a:xfrm>
            <a:off x="317396" y="397225"/>
            <a:ext cx="671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Диаграма за определяне на уязвимите продукти и услуги </a:t>
            </a:r>
            <a:r>
              <a:rPr lang="bg-BG" dirty="0"/>
              <a:t>с</a:t>
            </a:r>
            <a:r>
              <a:rPr lang="bg" dirty="0"/>
              <a:t> </a:t>
            </a:r>
            <a:r>
              <a:rPr lang="en-GB" dirty="0"/>
              <a:t>Log4j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9EA28A8-525B-4844-8D19-22DC028E6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5108" y="3610960"/>
            <a:ext cx="1784940" cy="1779981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91FD84C3-4B6B-3C4A-87F2-5CC808D07D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375" y="3611178"/>
            <a:ext cx="1773635" cy="177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0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0B0A947-217C-BB4F-815D-4014D5280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151961"/>
              </p:ext>
            </p:extLst>
          </p:nvPr>
        </p:nvGraphicFramePr>
        <p:xfrm>
          <a:off x="3730750" y="2084978"/>
          <a:ext cx="1832634" cy="194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2634">
                  <a:extLst>
                    <a:ext uri="{9D8B030D-6E8A-4147-A177-3AD203B41FA5}">
                      <a16:colId xmlns:a16="http://schemas.microsoft.com/office/drawing/2014/main" val="579066564"/>
                    </a:ext>
                  </a:extLst>
                </a:gridCol>
              </a:tblGrid>
              <a:tr h="641665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Висок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89913"/>
                  </a:ext>
                </a:extLst>
              </a:tr>
              <a:tr h="650577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Среден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66838"/>
                  </a:ext>
                </a:extLst>
              </a:tr>
              <a:tr h="650577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Нисък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77282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B8EB730-5DDC-8743-B1B7-7A50C782029E}"/>
              </a:ext>
            </a:extLst>
          </p:cNvPr>
          <p:cNvSpPr/>
          <p:nvPr/>
        </p:nvSpPr>
        <p:spPr>
          <a:xfrm>
            <a:off x="6663731" y="2746305"/>
            <a:ext cx="1832634" cy="62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Вероятно не е уязвим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2CEB4A-8267-FC4E-9590-3EFA0FF34BBB}"/>
              </a:ext>
            </a:extLst>
          </p:cNvPr>
          <p:cNvSpPr/>
          <p:nvPr/>
        </p:nvSpPr>
        <p:spPr>
          <a:xfrm>
            <a:off x="6663731" y="4027797"/>
            <a:ext cx="1832634" cy="62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Не е уязвим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F7294-3221-6D41-9707-40AD34CFC5F1}"/>
              </a:ext>
            </a:extLst>
          </p:cNvPr>
          <p:cNvSpPr/>
          <p:nvPr/>
        </p:nvSpPr>
        <p:spPr>
          <a:xfrm>
            <a:off x="6663731" y="1565701"/>
            <a:ext cx="1832634" cy="62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Уязвим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C9341B-C061-004C-9C9F-81F1667F60F3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563384" y="1875783"/>
            <a:ext cx="1100347" cy="5561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0A6CF-1013-7449-B9ED-3E97CB072E08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>
            <a:off x="5563384" y="3056387"/>
            <a:ext cx="110034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AE6B5D-D5AB-C94F-851A-6D0FE8B570C3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563384" y="3656860"/>
            <a:ext cx="1100347" cy="68101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A81893-C588-5044-B015-3837F90297EC}"/>
              </a:ext>
            </a:extLst>
          </p:cNvPr>
          <p:cNvSpPr txBox="1"/>
          <p:nvPr/>
        </p:nvSpPr>
        <p:spPr>
          <a:xfrm>
            <a:off x="317396" y="397225"/>
            <a:ext cx="524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Класифициране на риска спрямо уязвимостта</a:t>
            </a:r>
            <a:r>
              <a:rPr lang="bg" dirty="0"/>
              <a:t> </a:t>
            </a:r>
            <a:r>
              <a:rPr lang="en-GB" dirty="0"/>
              <a:t>Log4j</a:t>
            </a:r>
          </a:p>
        </p:txBody>
      </p:sp>
    </p:spTree>
    <p:extLst>
      <p:ext uri="{BB962C8B-B14F-4D97-AF65-F5344CB8AC3E}">
        <p14:creationId xmlns:p14="http://schemas.microsoft.com/office/powerpoint/2010/main" val="114619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E31B0-60C4-264B-81B0-3C82ABD4A195}"/>
              </a:ext>
            </a:extLst>
          </p:cNvPr>
          <p:cNvSpPr txBox="1"/>
          <p:nvPr/>
        </p:nvSpPr>
        <p:spPr>
          <a:xfrm>
            <a:off x="317396" y="397225"/>
            <a:ext cx="694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Типичен модел за управление на риска във фирма използваща </a:t>
            </a:r>
            <a:r>
              <a:rPr lang="en-GB" dirty="0"/>
              <a:t>Java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8D6A044-522B-D14B-AF83-57E764BE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86" y="1502469"/>
            <a:ext cx="667705" cy="667705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ED97FC-BB1D-6B4B-865A-ACCC98B9807F}"/>
              </a:ext>
            </a:extLst>
          </p:cNvPr>
          <p:cNvSpPr/>
          <p:nvPr/>
        </p:nvSpPr>
        <p:spPr>
          <a:xfrm>
            <a:off x="2819868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CI PIPELINE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61C206E4-C04C-324E-9D4C-97F002B52656}"/>
              </a:ext>
            </a:extLst>
          </p:cNvPr>
          <p:cNvSpPr/>
          <p:nvPr/>
        </p:nvSpPr>
        <p:spPr>
          <a:xfrm>
            <a:off x="2924273" y="1535657"/>
            <a:ext cx="1624196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7F2E358-4CD8-C246-8347-6842F47387B3}"/>
              </a:ext>
            </a:extLst>
          </p:cNvPr>
          <p:cNvSpPr/>
          <p:nvPr/>
        </p:nvSpPr>
        <p:spPr>
          <a:xfrm>
            <a:off x="4226416" y="1527029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12AEB92A-6AD6-D747-ADE0-D6CE43301D3C}"/>
              </a:ext>
            </a:extLst>
          </p:cNvPr>
          <p:cNvSpPr/>
          <p:nvPr/>
        </p:nvSpPr>
        <p:spPr>
          <a:xfrm>
            <a:off x="5396735" y="1527028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Integration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4FDDBAF-9996-C448-B32A-191FB8C5A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9" y="1201144"/>
            <a:ext cx="1814382" cy="1030762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A8300B8-CEC7-674D-B543-7CD5DFBD4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860" y="1742375"/>
            <a:ext cx="781388" cy="443912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3F2FC2-80B6-304E-9300-46D79A7F16C6}"/>
              </a:ext>
            </a:extLst>
          </p:cNvPr>
          <p:cNvSpPr/>
          <p:nvPr/>
        </p:nvSpPr>
        <p:spPr>
          <a:xfrm>
            <a:off x="7347236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CD PIPELINE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EEF06C84-E66E-A844-B2C0-678BA36EDE27}"/>
              </a:ext>
            </a:extLst>
          </p:cNvPr>
          <p:cNvSpPr/>
          <p:nvPr/>
        </p:nvSpPr>
        <p:spPr>
          <a:xfrm>
            <a:off x="7548961" y="1535657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QA</a:t>
            </a:r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53852605-7EC1-974F-98C9-308F5FFEE6EE}"/>
              </a:ext>
            </a:extLst>
          </p:cNvPr>
          <p:cNvSpPr/>
          <p:nvPr/>
        </p:nvSpPr>
        <p:spPr>
          <a:xfrm>
            <a:off x="8753784" y="1527029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STAGE</a:t>
            </a: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FDFE0ED8-7627-7349-9BC5-535983C5B0EA}"/>
              </a:ext>
            </a:extLst>
          </p:cNvPr>
          <p:cNvSpPr/>
          <p:nvPr/>
        </p:nvSpPr>
        <p:spPr>
          <a:xfrm>
            <a:off x="9924103" y="1527028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PROD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1406E1-1EB7-5746-8E3F-C6741184D2B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357851" y="1836322"/>
            <a:ext cx="599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77572E-3B17-834D-AC9E-A5745D931B2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625491" y="1836322"/>
            <a:ext cx="194377" cy="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D36ABA-18E4-DB44-BB1C-064E3EAA6889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7020931" y="1844015"/>
            <a:ext cx="326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rd 40">
            <a:extLst>
              <a:ext uri="{FF2B5EF4-FFF2-40B4-BE49-F238E27FC236}">
                <a16:creationId xmlns:a16="http://schemas.microsoft.com/office/drawing/2014/main" id="{F25EB3ED-4C55-0F44-B74F-3F6272D4F78D}"/>
              </a:ext>
            </a:extLst>
          </p:cNvPr>
          <p:cNvSpPr/>
          <p:nvPr/>
        </p:nvSpPr>
        <p:spPr>
          <a:xfrm>
            <a:off x="724619" y="28377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2" name="Card 41">
            <a:extLst>
              <a:ext uri="{FF2B5EF4-FFF2-40B4-BE49-F238E27FC236}">
                <a16:creationId xmlns:a16="http://schemas.microsoft.com/office/drawing/2014/main" id="{642F7E6F-12B2-284C-9A72-768CB0AC7A48}"/>
              </a:ext>
            </a:extLst>
          </p:cNvPr>
          <p:cNvSpPr/>
          <p:nvPr/>
        </p:nvSpPr>
        <p:spPr>
          <a:xfrm>
            <a:off x="877019" y="29901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3" name="Card 42">
            <a:extLst>
              <a:ext uri="{FF2B5EF4-FFF2-40B4-BE49-F238E27FC236}">
                <a16:creationId xmlns:a16="http://schemas.microsoft.com/office/drawing/2014/main" id="{62E9552D-6E42-2D46-B622-964CC77E2BEA}"/>
              </a:ext>
            </a:extLst>
          </p:cNvPr>
          <p:cNvSpPr/>
          <p:nvPr/>
        </p:nvSpPr>
        <p:spPr>
          <a:xfrm>
            <a:off x="1029419" y="3142574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4" name="Card 53">
            <a:extLst>
              <a:ext uri="{FF2B5EF4-FFF2-40B4-BE49-F238E27FC236}">
                <a16:creationId xmlns:a16="http://schemas.microsoft.com/office/drawing/2014/main" id="{85D49E1B-7502-0248-9A25-667BCDDBD4DF}"/>
              </a:ext>
            </a:extLst>
          </p:cNvPr>
          <p:cNvSpPr/>
          <p:nvPr/>
        </p:nvSpPr>
        <p:spPr>
          <a:xfrm>
            <a:off x="1089662" y="2891422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5" name="Card 54">
            <a:extLst>
              <a:ext uri="{FF2B5EF4-FFF2-40B4-BE49-F238E27FC236}">
                <a16:creationId xmlns:a16="http://schemas.microsoft.com/office/drawing/2014/main" id="{19DF05FE-B53C-EF42-B599-A3F2681DAC82}"/>
              </a:ext>
            </a:extLst>
          </p:cNvPr>
          <p:cNvSpPr/>
          <p:nvPr/>
        </p:nvSpPr>
        <p:spPr>
          <a:xfrm>
            <a:off x="1242062" y="3043822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6" name="Card 55">
            <a:extLst>
              <a:ext uri="{FF2B5EF4-FFF2-40B4-BE49-F238E27FC236}">
                <a16:creationId xmlns:a16="http://schemas.microsoft.com/office/drawing/2014/main" id="{5DB8ADE6-573B-C34F-8192-B51BF61D4598}"/>
              </a:ext>
            </a:extLst>
          </p:cNvPr>
          <p:cNvSpPr/>
          <p:nvPr/>
        </p:nvSpPr>
        <p:spPr>
          <a:xfrm>
            <a:off x="1394462" y="3196222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7" name="Card 56">
            <a:extLst>
              <a:ext uri="{FF2B5EF4-FFF2-40B4-BE49-F238E27FC236}">
                <a16:creationId xmlns:a16="http://schemas.microsoft.com/office/drawing/2014/main" id="{CCCB05A8-119A-454F-9B83-97F419F5985E}"/>
              </a:ext>
            </a:extLst>
          </p:cNvPr>
          <p:cNvSpPr/>
          <p:nvPr/>
        </p:nvSpPr>
        <p:spPr>
          <a:xfrm>
            <a:off x="609742" y="32622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8" name="Card 57">
            <a:extLst>
              <a:ext uri="{FF2B5EF4-FFF2-40B4-BE49-F238E27FC236}">
                <a16:creationId xmlns:a16="http://schemas.microsoft.com/office/drawing/2014/main" id="{DE002795-5C5B-AA40-BF7A-A39B4F555A01}"/>
              </a:ext>
            </a:extLst>
          </p:cNvPr>
          <p:cNvSpPr/>
          <p:nvPr/>
        </p:nvSpPr>
        <p:spPr>
          <a:xfrm>
            <a:off x="762142" y="3414641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9" name="Card 58">
            <a:extLst>
              <a:ext uri="{FF2B5EF4-FFF2-40B4-BE49-F238E27FC236}">
                <a16:creationId xmlns:a16="http://schemas.microsoft.com/office/drawing/2014/main" id="{E7E52B44-B48F-3D41-A3E9-CE6655D07758}"/>
              </a:ext>
            </a:extLst>
          </p:cNvPr>
          <p:cNvSpPr/>
          <p:nvPr/>
        </p:nvSpPr>
        <p:spPr>
          <a:xfrm>
            <a:off x="914542" y="35670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0" name="Card 59">
            <a:extLst>
              <a:ext uri="{FF2B5EF4-FFF2-40B4-BE49-F238E27FC236}">
                <a16:creationId xmlns:a16="http://schemas.microsoft.com/office/drawing/2014/main" id="{A20494F7-45F7-6049-9D5F-7771EEF8A6BB}"/>
              </a:ext>
            </a:extLst>
          </p:cNvPr>
          <p:cNvSpPr/>
          <p:nvPr/>
        </p:nvSpPr>
        <p:spPr>
          <a:xfrm>
            <a:off x="1177577" y="33809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1" name="Card 60">
            <a:extLst>
              <a:ext uri="{FF2B5EF4-FFF2-40B4-BE49-F238E27FC236}">
                <a16:creationId xmlns:a16="http://schemas.microsoft.com/office/drawing/2014/main" id="{CA29B0F1-A316-EE41-994A-037142FA1B1B}"/>
              </a:ext>
            </a:extLst>
          </p:cNvPr>
          <p:cNvSpPr/>
          <p:nvPr/>
        </p:nvSpPr>
        <p:spPr>
          <a:xfrm>
            <a:off x="1329977" y="35333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2" name="Card 61">
            <a:extLst>
              <a:ext uri="{FF2B5EF4-FFF2-40B4-BE49-F238E27FC236}">
                <a16:creationId xmlns:a16="http://schemas.microsoft.com/office/drawing/2014/main" id="{2D1A569F-CCD5-BE48-83BB-61F303229374}"/>
              </a:ext>
            </a:extLst>
          </p:cNvPr>
          <p:cNvSpPr/>
          <p:nvPr/>
        </p:nvSpPr>
        <p:spPr>
          <a:xfrm>
            <a:off x="1482377" y="3685788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C3D725-CB05-5E40-9363-82A1BCCDDCFE}"/>
              </a:ext>
            </a:extLst>
          </p:cNvPr>
          <p:cNvCxnSpPr>
            <a:cxnSpLocks/>
            <a:stCxn id="41" idx="0"/>
            <a:endCxn id="3" idx="2"/>
          </p:cNvCxnSpPr>
          <p:nvPr/>
        </p:nvCxnSpPr>
        <p:spPr>
          <a:xfrm flipV="1">
            <a:off x="931653" y="2231906"/>
            <a:ext cx="2207" cy="605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FBC3DF6-E420-6C49-8893-8D495156BF85}"/>
              </a:ext>
            </a:extLst>
          </p:cNvPr>
          <p:cNvSpPr txBox="1"/>
          <p:nvPr/>
        </p:nvSpPr>
        <p:spPr>
          <a:xfrm>
            <a:off x="410120" y="4239701"/>
            <a:ext cx="158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Java codebases x 100</a:t>
            </a:r>
          </a:p>
        </p:txBody>
      </p:sp>
      <p:sp>
        <p:nvSpPr>
          <p:cNvPr id="38" name="Card 37">
            <a:extLst>
              <a:ext uri="{FF2B5EF4-FFF2-40B4-BE49-F238E27FC236}">
                <a16:creationId xmlns:a16="http://schemas.microsoft.com/office/drawing/2014/main" id="{98737D0D-9671-5247-99A8-951C77EF9BCB}"/>
              </a:ext>
            </a:extLst>
          </p:cNvPr>
          <p:cNvSpPr/>
          <p:nvPr/>
        </p:nvSpPr>
        <p:spPr>
          <a:xfrm>
            <a:off x="2585988" y="3619802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pic>
        <p:nvPicPr>
          <p:cNvPr id="11" name="Picture 10" descr="Diagram, map&#10;&#10;Description automatically generated">
            <a:extLst>
              <a:ext uri="{FF2B5EF4-FFF2-40B4-BE49-F238E27FC236}">
                <a16:creationId xmlns:a16="http://schemas.microsoft.com/office/drawing/2014/main" id="{BD85ABFA-976D-A946-A236-CB3FD5211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283" y="2661566"/>
            <a:ext cx="4704215" cy="2944081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417CEB-E6D5-D249-BA1E-E8552D1CCF20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3111158" y="3927060"/>
            <a:ext cx="647125" cy="206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04C76B-C210-E24A-97D7-85C0AF077535}"/>
              </a:ext>
            </a:extLst>
          </p:cNvPr>
          <p:cNvCxnSpPr>
            <a:cxnSpLocks/>
            <a:stCxn id="38" idx="1"/>
            <a:endCxn id="62" idx="3"/>
          </p:cNvCxnSpPr>
          <p:nvPr/>
        </p:nvCxnSpPr>
        <p:spPr>
          <a:xfrm flipH="1">
            <a:off x="1896445" y="3927060"/>
            <a:ext cx="689543" cy="2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D9D245-F13E-A648-8DF3-4E4A9F45324E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*Моля вижте слайда със списък с референции.</a:t>
            </a:r>
            <a:endParaRPr lang="en-GB" sz="800" dirty="0"/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DBFF5641-1D4C-8346-9BCB-7E4731B74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2034" y="3287517"/>
            <a:ext cx="927161" cy="1082166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AA60B2-D67C-664E-B42E-00F811B681B2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685614" y="2170174"/>
            <a:ext cx="1" cy="111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A4A713F-FB46-A94A-979A-C4F2FA64B672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5708E9-8BFC-784F-A21E-1F80FF2B3A02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39BD9D-7880-E84A-B231-8A0417C28F7F}"/>
              </a:ext>
            </a:extLst>
          </p:cNvPr>
          <p:cNvSpPr/>
          <p:nvPr/>
        </p:nvSpPr>
        <p:spPr>
          <a:xfrm>
            <a:off x="8701169" y="3194466"/>
            <a:ext cx="1399507" cy="4337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Monitoring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9CA8D1-BD75-9849-B3B5-7D23929D2A6C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V="1">
            <a:off x="9400923" y="2432801"/>
            <a:ext cx="1060174" cy="761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9D90466-9F75-C443-A031-02F70AB93009}"/>
              </a:ext>
            </a:extLst>
          </p:cNvPr>
          <p:cNvSpPr/>
          <p:nvPr/>
        </p:nvSpPr>
        <p:spPr>
          <a:xfrm>
            <a:off x="2436848" y="2971498"/>
            <a:ext cx="833180" cy="43758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PARENT POM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B575DF1-9C3A-0C43-B3D8-66D5C5977401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2848573" y="3409080"/>
            <a:ext cx="4865" cy="21072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9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E31B0-60C4-264B-81B0-3C82ABD4A195}"/>
              </a:ext>
            </a:extLst>
          </p:cNvPr>
          <p:cNvSpPr txBox="1"/>
          <p:nvPr/>
        </p:nvSpPr>
        <p:spPr>
          <a:xfrm>
            <a:off x="317396" y="397225"/>
            <a:ext cx="701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Подобрен модел за управление на риска във фирма използваща </a:t>
            </a:r>
            <a:r>
              <a:rPr lang="en-GB" dirty="0"/>
              <a:t>Java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8D6A044-522B-D14B-AF83-57E764BE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86" y="1502469"/>
            <a:ext cx="667705" cy="667705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ED97FC-BB1D-6B4B-865A-ACCC98B9807F}"/>
              </a:ext>
            </a:extLst>
          </p:cNvPr>
          <p:cNvSpPr/>
          <p:nvPr/>
        </p:nvSpPr>
        <p:spPr>
          <a:xfrm>
            <a:off x="2819868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CI PIPELINE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61C206E4-C04C-324E-9D4C-97F002B52656}"/>
              </a:ext>
            </a:extLst>
          </p:cNvPr>
          <p:cNvSpPr/>
          <p:nvPr/>
        </p:nvSpPr>
        <p:spPr>
          <a:xfrm>
            <a:off x="2924273" y="1535657"/>
            <a:ext cx="1624196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7F2E358-4CD8-C246-8347-6842F47387B3}"/>
              </a:ext>
            </a:extLst>
          </p:cNvPr>
          <p:cNvSpPr/>
          <p:nvPr/>
        </p:nvSpPr>
        <p:spPr>
          <a:xfrm>
            <a:off x="4226416" y="1527029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12AEB92A-6AD6-D747-ADE0-D6CE43301D3C}"/>
              </a:ext>
            </a:extLst>
          </p:cNvPr>
          <p:cNvSpPr/>
          <p:nvPr/>
        </p:nvSpPr>
        <p:spPr>
          <a:xfrm>
            <a:off x="5396735" y="1527028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Integration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3F2FC2-80B6-304E-9300-46D79A7F16C6}"/>
              </a:ext>
            </a:extLst>
          </p:cNvPr>
          <p:cNvSpPr/>
          <p:nvPr/>
        </p:nvSpPr>
        <p:spPr>
          <a:xfrm>
            <a:off x="7347236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CD PIPELINE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EEF06C84-E66E-A844-B2C0-678BA36EDE27}"/>
              </a:ext>
            </a:extLst>
          </p:cNvPr>
          <p:cNvSpPr/>
          <p:nvPr/>
        </p:nvSpPr>
        <p:spPr>
          <a:xfrm>
            <a:off x="7548961" y="1535657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QA</a:t>
            </a:r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53852605-7EC1-974F-98C9-308F5FFEE6EE}"/>
              </a:ext>
            </a:extLst>
          </p:cNvPr>
          <p:cNvSpPr/>
          <p:nvPr/>
        </p:nvSpPr>
        <p:spPr>
          <a:xfrm>
            <a:off x="8753784" y="1527029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STAGE</a:t>
            </a: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FDFE0ED8-7627-7349-9BC5-535983C5B0EA}"/>
              </a:ext>
            </a:extLst>
          </p:cNvPr>
          <p:cNvSpPr/>
          <p:nvPr/>
        </p:nvSpPr>
        <p:spPr>
          <a:xfrm>
            <a:off x="9924103" y="1527028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PROD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77572E-3B17-834D-AC9E-A5745D931B2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625491" y="1836322"/>
            <a:ext cx="194377" cy="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D36ABA-18E4-DB44-BB1C-064E3EAA6889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7020931" y="1844015"/>
            <a:ext cx="326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C3D725-CB05-5E40-9363-82A1BCCDDCFE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931653" y="2231906"/>
            <a:ext cx="2207" cy="605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FBC3DF6-E420-6C49-8893-8D495156BF85}"/>
              </a:ext>
            </a:extLst>
          </p:cNvPr>
          <p:cNvSpPr txBox="1"/>
          <p:nvPr/>
        </p:nvSpPr>
        <p:spPr>
          <a:xfrm>
            <a:off x="410120" y="4239701"/>
            <a:ext cx="158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Java codebases x 100</a:t>
            </a:r>
          </a:p>
        </p:txBody>
      </p:sp>
      <p:sp>
        <p:nvSpPr>
          <p:cNvPr id="38" name="Card 37">
            <a:extLst>
              <a:ext uri="{FF2B5EF4-FFF2-40B4-BE49-F238E27FC236}">
                <a16:creationId xmlns:a16="http://schemas.microsoft.com/office/drawing/2014/main" id="{98737D0D-9671-5247-99A8-951C77EF9BCB}"/>
              </a:ext>
            </a:extLst>
          </p:cNvPr>
          <p:cNvSpPr/>
          <p:nvPr/>
        </p:nvSpPr>
        <p:spPr>
          <a:xfrm>
            <a:off x="2585988" y="3619802"/>
            <a:ext cx="525170" cy="614515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pic>
        <p:nvPicPr>
          <p:cNvPr id="11" name="Picture 10" descr="Diagram, map&#10;&#10;Description automatically generated">
            <a:extLst>
              <a:ext uri="{FF2B5EF4-FFF2-40B4-BE49-F238E27FC236}">
                <a16:creationId xmlns:a16="http://schemas.microsoft.com/office/drawing/2014/main" id="{BD85ABFA-976D-A946-A236-CB3FD5211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283" y="2661566"/>
            <a:ext cx="4704215" cy="2944081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417CEB-E6D5-D249-BA1E-E8552D1CCF20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3111158" y="3927060"/>
            <a:ext cx="647125" cy="206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04C76B-C210-E24A-97D7-85C0AF077535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1896445" y="3927060"/>
            <a:ext cx="689543" cy="2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D9D245-F13E-A648-8DF3-4E4A9F45324E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*Моля вижте слайда със списък с референции.</a:t>
            </a:r>
            <a:endParaRPr lang="en-GB" sz="800" dirty="0"/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DBFF5641-1D4C-8346-9BCB-7E4731B74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2034" y="3287517"/>
            <a:ext cx="927161" cy="1082166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AA60B2-D67C-664E-B42E-00F811B681B2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685614" y="2170174"/>
            <a:ext cx="1" cy="111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DC12AA2-3856-3A42-A383-DC5817A0AD05}"/>
              </a:ext>
            </a:extLst>
          </p:cNvPr>
          <p:cNvSpPr/>
          <p:nvPr/>
        </p:nvSpPr>
        <p:spPr>
          <a:xfrm>
            <a:off x="2210218" y="4719514"/>
            <a:ext cx="1276710" cy="729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i="1" dirty="0"/>
          </a:p>
          <a:p>
            <a:pPr algn="ctr"/>
            <a:r>
              <a:rPr lang="en-GB" sz="1600" b="1" i="1" dirty="0"/>
              <a:t>Enforcer</a:t>
            </a:r>
          </a:p>
        </p:txBody>
      </p:sp>
      <p:pic>
        <p:nvPicPr>
          <p:cNvPr id="22" name="Picture 21" descr="A firework in the sky&#10;&#10;Description automatically generated with low confidence">
            <a:extLst>
              <a:ext uri="{FF2B5EF4-FFF2-40B4-BE49-F238E27FC236}">
                <a16:creationId xmlns:a16="http://schemas.microsoft.com/office/drawing/2014/main" id="{20FA372D-648E-074F-BC1D-09678430F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9398" y="4814315"/>
            <a:ext cx="874576" cy="21864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E22B5E-D10A-4047-A2FA-EF53FB6624DA}"/>
              </a:ext>
            </a:extLst>
          </p:cNvPr>
          <p:cNvCxnSpPr>
            <a:cxnSpLocks/>
            <a:stCxn id="25" idx="0"/>
            <a:endCxn id="38" idx="2"/>
          </p:cNvCxnSpPr>
          <p:nvPr/>
        </p:nvCxnSpPr>
        <p:spPr>
          <a:xfrm flipV="1">
            <a:off x="2848573" y="4234317"/>
            <a:ext cx="0" cy="485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ross 29">
            <a:extLst>
              <a:ext uri="{FF2B5EF4-FFF2-40B4-BE49-F238E27FC236}">
                <a16:creationId xmlns:a16="http://schemas.microsoft.com/office/drawing/2014/main" id="{0844470A-50C9-8845-B6C2-196B0717E074}"/>
              </a:ext>
            </a:extLst>
          </p:cNvPr>
          <p:cNvSpPr/>
          <p:nvPr/>
        </p:nvSpPr>
        <p:spPr>
          <a:xfrm rot="2743806">
            <a:off x="10478544" y="2659064"/>
            <a:ext cx="388189" cy="396095"/>
          </a:xfrm>
          <a:prstGeom prst="plus">
            <a:avLst>
              <a:gd name="adj" fmla="val 4277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Card 89">
            <a:extLst>
              <a:ext uri="{FF2B5EF4-FFF2-40B4-BE49-F238E27FC236}">
                <a16:creationId xmlns:a16="http://schemas.microsoft.com/office/drawing/2014/main" id="{7F6E0B4A-0AAB-EB4D-9539-0FB22E66F03F}"/>
              </a:ext>
            </a:extLst>
          </p:cNvPr>
          <p:cNvSpPr/>
          <p:nvPr/>
        </p:nvSpPr>
        <p:spPr>
          <a:xfrm>
            <a:off x="724619" y="28377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46A772CE-11FC-A147-A654-6ADB4AD4B834}"/>
              </a:ext>
            </a:extLst>
          </p:cNvPr>
          <p:cNvSpPr/>
          <p:nvPr/>
        </p:nvSpPr>
        <p:spPr>
          <a:xfrm>
            <a:off x="877019" y="29901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2" name="Card 91">
            <a:extLst>
              <a:ext uri="{FF2B5EF4-FFF2-40B4-BE49-F238E27FC236}">
                <a16:creationId xmlns:a16="http://schemas.microsoft.com/office/drawing/2014/main" id="{E7019B73-37A7-F249-94E7-426ACEB5778A}"/>
              </a:ext>
            </a:extLst>
          </p:cNvPr>
          <p:cNvSpPr/>
          <p:nvPr/>
        </p:nvSpPr>
        <p:spPr>
          <a:xfrm>
            <a:off x="1029419" y="3142574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3" name="Card 92">
            <a:extLst>
              <a:ext uri="{FF2B5EF4-FFF2-40B4-BE49-F238E27FC236}">
                <a16:creationId xmlns:a16="http://schemas.microsoft.com/office/drawing/2014/main" id="{2C5CD158-79B8-E24A-B237-92D75DD8122E}"/>
              </a:ext>
            </a:extLst>
          </p:cNvPr>
          <p:cNvSpPr/>
          <p:nvPr/>
        </p:nvSpPr>
        <p:spPr>
          <a:xfrm>
            <a:off x="1089662" y="2891422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4" name="Card 93">
            <a:extLst>
              <a:ext uri="{FF2B5EF4-FFF2-40B4-BE49-F238E27FC236}">
                <a16:creationId xmlns:a16="http://schemas.microsoft.com/office/drawing/2014/main" id="{ED084D2F-5A9A-9F47-B05E-8B6DE29E4C76}"/>
              </a:ext>
            </a:extLst>
          </p:cNvPr>
          <p:cNvSpPr/>
          <p:nvPr/>
        </p:nvSpPr>
        <p:spPr>
          <a:xfrm>
            <a:off x="1242062" y="3043822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5" name="Card 94">
            <a:extLst>
              <a:ext uri="{FF2B5EF4-FFF2-40B4-BE49-F238E27FC236}">
                <a16:creationId xmlns:a16="http://schemas.microsoft.com/office/drawing/2014/main" id="{29A230B7-EC3D-7140-8DBA-3C8DA98C25F6}"/>
              </a:ext>
            </a:extLst>
          </p:cNvPr>
          <p:cNvSpPr/>
          <p:nvPr/>
        </p:nvSpPr>
        <p:spPr>
          <a:xfrm>
            <a:off x="1394462" y="3196222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6" name="Card 95">
            <a:extLst>
              <a:ext uri="{FF2B5EF4-FFF2-40B4-BE49-F238E27FC236}">
                <a16:creationId xmlns:a16="http://schemas.microsoft.com/office/drawing/2014/main" id="{6BF6DF01-BBF4-DB46-9186-AD82E6581B59}"/>
              </a:ext>
            </a:extLst>
          </p:cNvPr>
          <p:cNvSpPr/>
          <p:nvPr/>
        </p:nvSpPr>
        <p:spPr>
          <a:xfrm>
            <a:off x="609742" y="32622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7" name="Card 96">
            <a:extLst>
              <a:ext uri="{FF2B5EF4-FFF2-40B4-BE49-F238E27FC236}">
                <a16:creationId xmlns:a16="http://schemas.microsoft.com/office/drawing/2014/main" id="{35D32F31-1177-2D48-916A-431F6D127204}"/>
              </a:ext>
            </a:extLst>
          </p:cNvPr>
          <p:cNvSpPr/>
          <p:nvPr/>
        </p:nvSpPr>
        <p:spPr>
          <a:xfrm>
            <a:off x="762142" y="3414641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8" name="Card 97">
            <a:extLst>
              <a:ext uri="{FF2B5EF4-FFF2-40B4-BE49-F238E27FC236}">
                <a16:creationId xmlns:a16="http://schemas.microsoft.com/office/drawing/2014/main" id="{A77E28DA-F4D4-3345-93C4-B97245ABD616}"/>
              </a:ext>
            </a:extLst>
          </p:cNvPr>
          <p:cNvSpPr/>
          <p:nvPr/>
        </p:nvSpPr>
        <p:spPr>
          <a:xfrm>
            <a:off x="914542" y="35670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9" name="Card 98">
            <a:extLst>
              <a:ext uri="{FF2B5EF4-FFF2-40B4-BE49-F238E27FC236}">
                <a16:creationId xmlns:a16="http://schemas.microsoft.com/office/drawing/2014/main" id="{052F1BF0-F11A-464D-95F9-1CA1CD2087FA}"/>
              </a:ext>
            </a:extLst>
          </p:cNvPr>
          <p:cNvSpPr/>
          <p:nvPr/>
        </p:nvSpPr>
        <p:spPr>
          <a:xfrm>
            <a:off x="1177577" y="33809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100" name="Card 99">
            <a:extLst>
              <a:ext uri="{FF2B5EF4-FFF2-40B4-BE49-F238E27FC236}">
                <a16:creationId xmlns:a16="http://schemas.microsoft.com/office/drawing/2014/main" id="{C0386C42-97D5-E948-A977-D236C8CE727F}"/>
              </a:ext>
            </a:extLst>
          </p:cNvPr>
          <p:cNvSpPr/>
          <p:nvPr/>
        </p:nvSpPr>
        <p:spPr>
          <a:xfrm>
            <a:off x="1329977" y="35333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101" name="Card 100">
            <a:extLst>
              <a:ext uri="{FF2B5EF4-FFF2-40B4-BE49-F238E27FC236}">
                <a16:creationId xmlns:a16="http://schemas.microsoft.com/office/drawing/2014/main" id="{B281A193-2117-304E-88B0-3B44AEE9405A}"/>
              </a:ext>
            </a:extLst>
          </p:cNvPr>
          <p:cNvSpPr/>
          <p:nvPr/>
        </p:nvSpPr>
        <p:spPr>
          <a:xfrm>
            <a:off x="1482377" y="3685788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B78436-F4E2-E849-92BB-D8574E1FB674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2F4BEB2-3C95-0340-8262-0CAA224728D7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D8AADE5F-5945-C142-AEDC-31D3DDEB8986}"/>
              </a:ext>
            </a:extLst>
          </p:cNvPr>
          <p:cNvSpPr/>
          <p:nvPr/>
        </p:nvSpPr>
        <p:spPr>
          <a:xfrm>
            <a:off x="8701169" y="3194466"/>
            <a:ext cx="1399507" cy="4337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Monitoring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F7976C-93EC-E645-8BA6-26F311C04698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9400923" y="2432801"/>
            <a:ext cx="1060174" cy="761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BB362DD-334C-E444-AF42-A1347436E783}"/>
              </a:ext>
            </a:extLst>
          </p:cNvPr>
          <p:cNvSpPr/>
          <p:nvPr/>
        </p:nvSpPr>
        <p:spPr>
          <a:xfrm>
            <a:off x="2436848" y="2971498"/>
            <a:ext cx="833180" cy="43758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PARENT POM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3AE2EF-CB65-A04A-926A-1754B324EB5F}"/>
              </a:ext>
            </a:extLst>
          </p:cNvPr>
          <p:cNvCxnSpPr>
            <a:cxnSpLocks/>
            <a:stCxn id="38" idx="0"/>
            <a:endCxn id="57" idx="2"/>
          </p:cNvCxnSpPr>
          <p:nvPr/>
        </p:nvCxnSpPr>
        <p:spPr>
          <a:xfrm flipV="1">
            <a:off x="2848573" y="3409080"/>
            <a:ext cx="4865" cy="21072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Logo&#10;&#10;Description automatically generated">
            <a:extLst>
              <a:ext uri="{FF2B5EF4-FFF2-40B4-BE49-F238E27FC236}">
                <a16:creationId xmlns:a16="http://schemas.microsoft.com/office/drawing/2014/main" id="{B0F151A4-7E20-5843-92DD-B96798AF53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69" y="1201144"/>
            <a:ext cx="1814382" cy="1030762"/>
          </a:xfrm>
          <a:prstGeom prst="rect">
            <a:avLst/>
          </a:prstGeom>
        </p:spPr>
      </p:pic>
      <p:pic>
        <p:nvPicPr>
          <p:cNvPr id="56" name="Picture 55" descr="Logo&#10;&#10;Description automatically generated">
            <a:extLst>
              <a:ext uri="{FF2B5EF4-FFF2-40B4-BE49-F238E27FC236}">
                <a16:creationId xmlns:a16="http://schemas.microsoft.com/office/drawing/2014/main" id="{09D6EEB6-C0E4-A042-90B4-71EA3F9DA1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4860" y="1742375"/>
            <a:ext cx="781388" cy="443912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EB5B2E7-EC58-DC4C-AFAD-B52070FB54E5}"/>
              </a:ext>
            </a:extLst>
          </p:cNvPr>
          <p:cNvCxnSpPr>
            <a:cxnSpLocks/>
          </p:cNvCxnSpPr>
          <p:nvPr/>
        </p:nvCxnSpPr>
        <p:spPr>
          <a:xfrm>
            <a:off x="1357851" y="1836322"/>
            <a:ext cx="599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60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2059</Words>
  <Application>Microsoft Macintosh PowerPoint</Application>
  <PresentationFormat>Widescreen</PresentationFormat>
  <Paragraphs>327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Times New Roman</vt:lpstr>
      <vt:lpstr>Office Theme</vt:lpstr>
      <vt:lpstr>Презентация  SCTM-146 Проект: Управление на риска в киберсигурността  Програма Киберсигурност  Департамент по Национална и Международна Сигурност  Нов Български Университет  07.04.2022  Разработил:  Атанас Лъчезаров Кузманов  Проверяващ:  проф. д-р Венелин Георгиев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Въпроси?</vt:lpstr>
      <vt:lpstr>Край  Благодаря!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Atanas Kuzmanov (Атанас Кузманов)</dc:creator>
  <cp:lastModifiedBy>Atanas Kuzmanov (Атанас Кузманов)</cp:lastModifiedBy>
  <cp:revision>240</cp:revision>
  <dcterms:created xsi:type="dcterms:W3CDTF">2022-03-16T09:40:53Z</dcterms:created>
  <dcterms:modified xsi:type="dcterms:W3CDTF">2022-04-08T13:44:12Z</dcterms:modified>
</cp:coreProperties>
</file>