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0" r:id="rId4"/>
    <p:sldId id="269" r:id="rId5"/>
    <p:sldId id="282" r:id="rId6"/>
    <p:sldId id="267" r:id="rId7"/>
    <p:sldId id="274" r:id="rId8"/>
    <p:sldId id="279" r:id="rId9"/>
    <p:sldId id="271" r:id="rId10"/>
    <p:sldId id="273" r:id="rId11"/>
    <p:sldId id="272" r:id="rId12"/>
    <p:sldId id="281" r:id="rId13"/>
    <p:sldId id="275" r:id="rId14"/>
    <p:sldId id="280" r:id="rId15"/>
    <p:sldId id="268" r:id="rId16"/>
    <p:sldId id="262" r:id="rId17"/>
    <p:sldId id="276" r:id="rId1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2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unnarmorling/8026d004776313ebfc65674202134e6d" TargetMode="External"/><Relationship Id="rId2" Type="http://schemas.openxmlformats.org/officeDocument/2006/relationships/hyperlink" Target="https://fullstackcode.dev/2022/01/09/complete-guide-to-maven-enforcer-plug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maven.apache.org/enforcer/index.html" TargetMode="External"/><Relationship Id="rId4" Type="http://schemas.openxmlformats.org/officeDocument/2006/relationships/hyperlink" Target="https://maven.apache.org/enforcer/enforcer-rules/bannedDependencie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18" Type="http://schemas.openxmlformats.org/officeDocument/2006/relationships/hyperlink" Target="https://maven.apache.org/enforcer/index.html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21" Type="http://schemas.openxmlformats.org/officeDocument/2006/relationships/hyperlink" Target="https://stackoverflow.com/questions/70740248/how-to-prevent-maven-project-from-downloading-specific-dependencies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5" Type="http://schemas.openxmlformats.org/officeDocument/2006/relationships/hyperlink" Target="https://nvd.nist.gov/vuln/detail/CVE-2021-44832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20" Type="http://schemas.openxmlformats.org/officeDocument/2006/relationships/hyperlink" Target="https://gist.github.com/gunnarmorling/8026d004776313ebfc65674202134e6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24" Type="http://schemas.openxmlformats.org/officeDocument/2006/relationships/hyperlink" Target="https://nvd.nist.gov/vuln/detail/CVE-2021-45105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23" Type="http://schemas.openxmlformats.org/officeDocument/2006/relationships/hyperlink" Target="https://nvd.nist.gov/vuln/detail/CVE-2021-45046" TargetMode="External"/><Relationship Id="rId10" Type="http://schemas.openxmlformats.org/officeDocument/2006/relationships/hyperlink" Target="https://www.sonarqube.org/" TargetMode="External"/><Relationship Id="rId19" Type="http://schemas.openxmlformats.org/officeDocument/2006/relationships/hyperlink" Target="https://fullstackcode.dev/2022/01/09/complete-guide-to-maven-enforcer-plugin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Relationship Id="rId22" Type="http://schemas.openxmlformats.org/officeDocument/2006/relationships/hyperlink" Target="https://nvd.nist.gov/vuln/detail/CVE-2021-4422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Преподавател: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</a:t>
            </a:r>
            <a:r>
              <a:rPr lang="en-GB" sz="3200" dirty="0"/>
              <a:t> </a:t>
            </a:r>
            <a:r>
              <a:rPr lang="bg-BG" sz="3200" dirty="0"/>
              <a:t>конкретна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8AADE5F-5945-C142-AEDC-31D3DDEB8986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7976C-93EC-E645-8BA6-26F311C0469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B362DD-334C-E444-AF42-A1347436E783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3AE2EF-CB65-A04A-926A-1754B324EB5F}"/>
              </a:ext>
            </a:extLst>
          </p:cNvPr>
          <p:cNvCxnSpPr>
            <a:cxnSpLocks/>
            <a:stCxn id="38" idx="0"/>
            <a:endCxn id="57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B0F151A4-7E20-5843-92DD-B96798AF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09D6EEB6-C0E4-A042-90B4-71EA3F9DA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B5B2E7-EC58-DC4C-AFAD-B52070FB54E5}"/>
              </a:ext>
            </a:extLst>
          </p:cNvPr>
          <p:cNvCxnSpPr>
            <a:cxnSpLocks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778225" y="2444633"/>
            <a:ext cx="1076471" cy="984367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70472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A3C631-B32B-EF49-9CC8-F9C502A40C4F}"/>
              </a:ext>
            </a:extLst>
          </p:cNvPr>
          <p:cNvSpPr/>
          <p:nvPr/>
        </p:nvSpPr>
        <p:spPr>
          <a:xfrm>
            <a:off x="466871" y="1792163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B1670B-7A6B-024A-B615-B8A3F486A5DB}"/>
              </a:ext>
            </a:extLst>
          </p:cNvPr>
          <p:cNvCxnSpPr>
            <a:cxnSpLocks/>
            <a:stCxn id="35" idx="0"/>
            <a:endCxn id="8" idx="1"/>
          </p:cNvCxnSpPr>
          <p:nvPr/>
        </p:nvCxnSpPr>
        <p:spPr>
          <a:xfrm flipV="1">
            <a:off x="883461" y="1593827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76DFEB2-208F-8B48-88CC-0739E40EFA0F}"/>
              </a:ext>
            </a:extLst>
          </p:cNvPr>
          <p:cNvSpPr/>
          <p:nvPr/>
        </p:nvSpPr>
        <p:spPr>
          <a:xfrm>
            <a:off x="8622643" y="1811665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B42B16-6AEC-B842-A9B2-CECDA7D9393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039233" y="1613329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29029E-2370-6842-9442-F3464146689C}"/>
              </a:ext>
            </a:extLst>
          </p:cNvPr>
          <p:cNvSpPr/>
          <p:nvPr/>
        </p:nvSpPr>
        <p:spPr>
          <a:xfrm>
            <a:off x="959088" y="2526265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B926E0-4382-304D-9EAD-04B21D7F4F91}"/>
              </a:ext>
            </a:extLst>
          </p:cNvPr>
          <p:cNvCxnSpPr>
            <a:cxnSpLocks/>
            <a:stCxn id="41" idx="2"/>
            <a:endCxn id="10" idx="3"/>
          </p:cNvCxnSpPr>
          <p:nvPr/>
        </p:nvCxnSpPr>
        <p:spPr>
          <a:xfrm flipH="1">
            <a:off x="1140952" y="2724601"/>
            <a:ext cx="160853" cy="4269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338113-77D1-EB4E-BF2A-B41F40E5DBD6}"/>
              </a:ext>
            </a:extLst>
          </p:cNvPr>
          <p:cNvSpPr/>
          <p:nvPr/>
        </p:nvSpPr>
        <p:spPr>
          <a:xfrm>
            <a:off x="1700078" y="2515597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22A737-8719-D240-A677-2FE3066D6092}"/>
              </a:ext>
            </a:extLst>
          </p:cNvPr>
          <p:cNvCxnSpPr>
            <a:cxnSpLocks/>
            <a:stCxn id="43" idx="2"/>
            <a:endCxn id="13" idx="1"/>
          </p:cNvCxnSpPr>
          <p:nvPr/>
        </p:nvCxnSpPr>
        <p:spPr>
          <a:xfrm>
            <a:off x="2042795" y="2724600"/>
            <a:ext cx="133744" cy="4269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08A6DD-132A-514B-BAEC-4969E55223AA}"/>
              </a:ext>
            </a:extLst>
          </p:cNvPr>
          <p:cNvSpPr/>
          <p:nvPr/>
        </p:nvSpPr>
        <p:spPr>
          <a:xfrm>
            <a:off x="9134018" y="2523134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95E30C-397D-7349-84C6-BB9C1081C921}"/>
              </a:ext>
            </a:extLst>
          </p:cNvPr>
          <p:cNvCxnSpPr>
            <a:cxnSpLocks/>
            <a:stCxn id="54" idx="2"/>
            <a:endCxn id="60" idx="3"/>
          </p:cNvCxnSpPr>
          <p:nvPr/>
        </p:nvCxnSpPr>
        <p:spPr>
          <a:xfrm flipH="1">
            <a:off x="9300591" y="2721470"/>
            <a:ext cx="176144" cy="433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F2E202-B6F4-2D41-A08E-30A760EA9145}"/>
              </a:ext>
            </a:extLst>
          </p:cNvPr>
          <p:cNvSpPr/>
          <p:nvPr/>
        </p:nvSpPr>
        <p:spPr>
          <a:xfrm>
            <a:off x="9875008" y="2512466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48D4ED-3784-5B4B-864B-D54FAB9CF3A7}"/>
              </a:ext>
            </a:extLst>
          </p:cNvPr>
          <p:cNvCxnSpPr>
            <a:cxnSpLocks/>
            <a:stCxn id="56" idx="2"/>
            <a:endCxn id="61" idx="1"/>
          </p:cNvCxnSpPr>
          <p:nvPr/>
        </p:nvCxnSpPr>
        <p:spPr>
          <a:xfrm>
            <a:off x="10217725" y="2721469"/>
            <a:ext cx="118453" cy="4335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669C8E-0194-BE44-A229-1873C9A2CD40}"/>
              </a:ext>
            </a:extLst>
          </p:cNvPr>
          <p:cNvSpPr txBox="1"/>
          <p:nvPr/>
        </p:nvSpPr>
        <p:spPr>
          <a:xfrm>
            <a:off x="317396" y="397225"/>
            <a:ext cx="291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Как работи </a:t>
            </a:r>
            <a:r>
              <a:rPr lang="en-GB" dirty="0"/>
              <a:t>Maven Enforcer?</a:t>
            </a:r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26D50-CBB0-4A45-95C0-D1EC93889BA1}"/>
              </a:ext>
            </a:extLst>
          </p:cNvPr>
          <p:cNvSpPr txBox="1"/>
          <p:nvPr/>
        </p:nvSpPr>
        <p:spPr>
          <a:xfrm>
            <a:off x="365255" y="1033106"/>
            <a:ext cx="99605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" pitchFamily="2" charset="0"/>
              </a:rPr>
              <a:t> &lt;build&gt;</a:t>
            </a:r>
          </a:p>
          <a:p>
            <a:r>
              <a:rPr lang="en-GB" sz="1000" dirty="0">
                <a:latin typeface="Courier" pitchFamily="2" charset="0"/>
              </a:rPr>
              <a:t>        &lt;plugins&gt;</a:t>
            </a:r>
          </a:p>
          <a:p>
            <a:r>
              <a:rPr lang="en-GB" sz="1000" dirty="0">
                <a:latin typeface="Courier" pitchFamily="2" charset="0"/>
              </a:rPr>
              <a:t>           ....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&lt;plugin&gt;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  <a:r>
              <a:rPr lang="en-GB" sz="1000" dirty="0" err="1">
                <a:latin typeface="Courier" pitchFamily="2" charset="0"/>
              </a:rPr>
              <a:t>org.apache.maven.plugins</a:t>
            </a:r>
            <a:r>
              <a:rPr lang="en-GB" sz="1000" dirty="0">
                <a:latin typeface="Courier" pitchFamily="2" charset="0"/>
              </a:rPr>
              <a:t>&lt;/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&gt;maven-enforcer-plugin&lt;/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&lt;version&gt;3.0.0&lt;/version&gt;</a:t>
            </a:r>
          </a:p>
          <a:p>
            <a:r>
              <a:rPr lang="en-GB" sz="1000" dirty="0">
                <a:latin typeface="Courier" pitchFamily="2" charset="0"/>
              </a:rPr>
              <a:t>                &lt;executions&gt;</a:t>
            </a:r>
          </a:p>
          <a:p>
            <a:r>
              <a:rPr lang="en-GB" sz="1000" dirty="0">
                <a:latin typeface="Courier" pitchFamily="2" charset="0"/>
              </a:rPr>
              <a:t>                    &lt;execution&gt;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&lt;id&gt;block-vulnerable-log4j-versions&lt;/id&gt;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&lt;phase&gt;validate&lt;/phase&gt;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&lt;goal&gt;enforce&lt;/goal&gt;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    </a:t>
            </a:r>
            <a:r>
              <a:rPr lang="en-GB" sz="1000" dirty="0">
                <a:highlight>
                  <a:srgbClr val="00FF00"/>
                </a:highlight>
                <a:latin typeface="Courier" pitchFamily="2" charset="0"/>
              </a:rPr>
              <a:t>&lt;exclude&gt;org.apache.logging.log4j:log4j-core:(,2.17.0)&lt;/exclude&gt;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&lt;/excludes&gt;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&gt;true&lt;/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&lt;/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&lt;/rules&gt;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&lt;fail&gt;true&lt;/fail&gt;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&lt;/execution&gt;</a:t>
            </a:r>
          </a:p>
          <a:p>
            <a:r>
              <a:rPr lang="en-GB" sz="1000" dirty="0">
                <a:latin typeface="Courier" pitchFamily="2" charset="0"/>
              </a:rPr>
              <a:t>                &lt;/executions&gt;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&lt;/plugin&gt;</a:t>
            </a:r>
          </a:p>
          <a:p>
            <a:r>
              <a:rPr lang="en-GB" sz="1000" dirty="0">
                <a:latin typeface="Courier" pitchFamily="2" charset="0"/>
              </a:rPr>
              <a:t>        &lt;/plugins&gt;</a:t>
            </a:r>
          </a:p>
          <a:p>
            <a:r>
              <a:rPr lang="en-GB" sz="1000" dirty="0">
                <a:latin typeface="Courier" pitchFamily="2" charset="0"/>
              </a:rPr>
              <a:t>    &lt;/build&gt;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34173-AD0F-CB42-B538-33081DDA4AA5}"/>
              </a:ext>
            </a:extLst>
          </p:cNvPr>
          <p:cNvSpPr txBox="1"/>
          <p:nvPr/>
        </p:nvSpPr>
        <p:spPr>
          <a:xfrm>
            <a:off x="439566" y="6061554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https://fullstackcode.dev/2022/01/09/complete-guide-to-maven-enforcer-plugin/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https://gist.github.com/gunnarmorling/8026d004776313ebfc65674202134e6d</a:t>
            </a:r>
            <a:endParaRPr lang="en-GB" sz="800" dirty="0"/>
          </a:p>
          <a:p>
            <a:r>
              <a:rPr lang="en-GB" sz="800" dirty="0">
                <a:hlinkClick r:id="rId4"/>
              </a:rPr>
              <a:t>https://maven.apache.org/enforcer/enforcer-rules/bannedDependencies.html</a:t>
            </a:r>
            <a:endParaRPr lang="en-GB" sz="800" dirty="0"/>
          </a:p>
          <a:p>
            <a:r>
              <a:rPr lang="en-GB" sz="800" dirty="0">
                <a:hlinkClick r:id="rId5"/>
              </a:rPr>
              <a:t>https://maven.apache.org/enforcer/index.html</a:t>
            </a:r>
            <a:endParaRPr lang="en-GB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800B-475C-8843-BEB5-3FA627AA9153}"/>
              </a:ext>
            </a:extLst>
          </p:cNvPr>
          <p:cNvSpPr txBox="1"/>
          <p:nvPr/>
        </p:nvSpPr>
        <p:spPr>
          <a:xfrm>
            <a:off x="317396" y="397225"/>
            <a:ext cx="896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Прилагане на модел за управление на риска във фирма използваща </a:t>
            </a:r>
            <a:r>
              <a:rPr lang="en-GB" dirty="0"/>
              <a:t>Java</a:t>
            </a:r>
            <a:r>
              <a:rPr lang="bg-BG" dirty="0"/>
              <a:t> с </a:t>
            </a:r>
            <a:r>
              <a:rPr lang="en-GB" dirty="0"/>
              <a:t>Maven Enforcer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C7B8A-7DED-3A41-9BD9-8880D6330E81}"/>
              </a:ext>
            </a:extLst>
          </p:cNvPr>
          <p:cNvSpPr/>
          <p:nvPr/>
        </p:nvSpPr>
        <p:spPr>
          <a:xfrm>
            <a:off x="10475721" y="1166842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13" name="Picture 12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C083C234-E054-0544-8C6E-DF79E69D7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901" y="1322834"/>
            <a:ext cx="874576" cy="2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7590EC2-E5E4-CE40-88F0-6F6C4990CC93}"/>
              </a:ext>
            </a:extLst>
          </p:cNvPr>
          <p:cNvGrpSpPr>
            <a:grpSpLocks/>
          </p:cNvGrpSpPr>
          <p:nvPr/>
        </p:nvGrpSpPr>
        <p:grpSpPr bwMode="auto">
          <a:xfrm>
            <a:off x="2009895" y="1569739"/>
            <a:ext cx="7597775" cy="3429000"/>
            <a:chOff x="1152" y="2228"/>
            <a:chExt cx="10080" cy="432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50E1E996-3070-644C-8E21-CD8C0984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28"/>
              <a:ext cx="57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72BE3D69-7738-A144-AE30-BC936599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408"/>
              <a:ext cx="46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600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6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F629713-5029-8840-B88A-14EFE527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" y="3848"/>
              <a:ext cx="387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 dirty="0">
                  <a:latin typeface="Calibri" panose="020F0502020204030204" pitchFamily="34" charset="0"/>
                </a:rPr>
                <a:t>ИДЕНТИФИЦИРАНЕ НА РИСКА</a:t>
              </a:r>
              <a:endParaRPr lang="bg-BG" altLang="bg-BG" sz="1400" dirty="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C1E11CE-7DE3-4D43-AE6F-023CB59E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" y="5648"/>
              <a:ext cx="46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НАБЛЮДЕНИЕ И КОНТРОЛ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75CC5F9-2722-F94A-9DBE-720E8AD7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48"/>
              <a:ext cx="4320" cy="9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Times New Roman" panose="02020603050405020304" pitchFamily="18" charset="0"/>
                </a:rPr>
                <a:t>ПРОТИВОДЕЙСТВИЕ СРЕЩУ  РИСКА</a:t>
              </a:r>
              <a:endParaRPr lang="bg-BG" altLang="bg-BG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5280746-D776-F048-AEAE-4025824C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48"/>
              <a:ext cx="422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КОЛИЧЕСТВЕНА ОЦЕНКА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bg-BG" altLang="bg-BG" sz="11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FBB5F5B-3B4E-C44C-BC42-7F3F762E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BE30CF8-9037-5D40-B618-C32A36A3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072F0FE-3109-0E49-90CD-C18170472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" y="312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3F03B03-04B7-4A4A-ABB5-8314EAB85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8D11BD8-17CE-A445-81C9-296D0151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360B12D-762C-B94E-B434-BB263682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510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E3A9A9-5CC5-1E41-9FC4-29C99B8FD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C30AB8D-0EA6-C24F-B575-BE6B3A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F09169-8E5C-204B-B05C-4F310C48367D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94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13EE04-F8BF-E740-8A33-EBCD85F69D76}"/>
              </a:ext>
            </a:extLst>
          </p:cNvPr>
          <p:cNvSpPr txBox="1"/>
          <p:nvPr/>
        </p:nvSpPr>
        <p:spPr>
          <a:xfrm>
            <a:off x="317396" y="397225"/>
            <a:ext cx="743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Класически модел на процеса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6644F46-76E5-EE48-AD70-314BB51CCB19}"/>
              </a:ext>
            </a:extLst>
          </p:cNvPr>
          <p:cNvGrpSpPr>
            <a:grpSpLocks/>
          </p:cNvGrpSpPr>
          <p:nvPr/>
        </p:nvGrpSpPr>
        <p:grpSpPr bwMode="auto">
          <a:xfrm>
            <a:off x="2267689" y="1111179"/>
            <a:ext cx="7704481" cy="4524316"/>
            <a:chOff x="866" y="3440"/>
            <a:chExt cx="10620" cy="8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0A96EE-DE31-6446-A3A7-83E59BB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5272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B52FEF4C-55B2-4C4C-93CF-701B067A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3C366392-E1C7-1840-A5C1-CA13D5D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9CC91BF-4D60-4044-87D7-FCE49B27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A224743-C1EB-EE45-BA51-3DAA3176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634E584-DFC8-3748-B090-9AE3BC30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8AB0775-A657-634F-B2AB-0A389637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21439BC2-50EB-2441-80C1-BE157FC0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2927A4-07F6-4540-9AAE-E3FF955B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2D8BA8A-3E70-F94A-BF55-79B8562C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D842ED4-77C8-6A47-9296-892B3BD03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ДЕФИНИРАНЕ НА СРЕДАТА  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Цели и задачи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Заявители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3. Критерии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4. Дефиниране на ключови елементи </a:t>
              </a:r>
              <a:endParaRPr lang="bg-BG" altLang="bg-BG" sz="1800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636E7E62-A0E8-5E4B-ADF8-457E3AEA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6177"/>
              <a:ext cx="216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ИДЕНТИФИЦИРАНЕ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Какво би  могло да се случи ?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Как би могло то да се случи ?</a:t>
              </a:r>
              <a:endParaRPr lang="bg-BG" altLang="bg-BG" sz="18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BA9EBC1-E59C-9346-96B9-2FC1B34F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АНАЛИЗ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Анализ на последствията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Анализ на вероятностите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 3. Анализ на последствията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CE5E2C-96ED-894E-BD9A-700BF9C7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ОЦЕНКА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Оценяване на риска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Ранжиране на риска</a:t>
              </a:r>
              <a:endParaRPr lang="bg-BG" altLang="bg-BG" sz="1800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C3997C0C-B9CD-404C-9168-5DA925FD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6" y="6177"/>
              <a:ext cx="2340" cy="32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 dirty="0">
                  <a:latin typeface="Calibri" panose="020F0502020204030204" pitchFamily="34" charset="0"/>
                </a:rPr>
                <a:t>ПРОТИВОДЕЙСТВИЕ СРЕЩУ РИСКА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1. Определяне на възможностите за противодействие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2. Избор на най-добрата възможност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3. Разработване и изпълнение на план за управление на риска</a:t>
              </a:r>
              <a:endParaRPr lang="bg-BG" altLang="bg-BG" sz="1800" dirty="0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C6B72697-7D13-AF4A-A498-5937C669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0"/>
              <a:ext cx="9900" cy="1574"/>
            </a:xfrm>
            <a:prstGeom prst="rightArrow">
              <a:avLst>
                <a:gd name="adj1" fmla="val 50000"/>
                <a:gd name="adj2" fmla="val 1572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BD7BD9E-E84E-094D-B126-ECCFEFA93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853"/>
              <a:ext cx="684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И Н Ф О Р М А Ц И О Н Е Н    П Р О Ц Е 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12C7392D-8981-F542-BF8D-DF0B0E7F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0253"/>
              <a:ext cx="10620" cy="1471"/>
            </a:xfrm>
            <a:prstGeom prst="rightArrow">
              <a:avLst>
                <a:gd name="adj1" fmla="val 50000"/>
                <a:gd name="adj2" fmla="val 1804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1CC3D0E-0216-A14B-804D-FB15E814E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0709"/>
              <a:ext cx="7380" cy="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Н А Б Л Ю Д Е Н И Е   И   К О Н Т Р О Л   Н А   П Р О Ц Е С А</a:t>
              </a:r>
              <a:r>
                <a:rPr lang="bg-BG" altLang="bg-BG" sz="1200" b="1" i="1">
                  <a:latin typeface="Times New Roman" panose="02020603050405020304" pitchFamily="18" charset="0"/>
                </a:rPr>
                <a:t>  </a:t>
              </a:r>
              <a:endParaRPr lang="bg-BG" altLang="bg-BG" sz="18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5E3DF9-A197-4F40-B239-27FB5B61997C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95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BA2509-AA30-5B4D-AF60-A631EBB6FBD0}"/>
              </a:ext>
            </a:extLst>
          </p:cNvPr>
          <p:cNvSpPr txBox="1"/>
          <p:nvPr/>
        </p:nvSpPr>
        <p:spPr>
          <a:xfrm>
            <a:off x="317396" y="397225"/>
            <a:ext cx="728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Разширен модел на </a:t>
            </a:r>
            <a:r>
              <a:rPr lang="bg-BG" dirty="0"/>
              <a:t>процеса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9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3662541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</a:t>
            </a:r>
            <a:endParaRPr lang="bg-BG" sz="800" dirty="0"/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93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94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95 </a:t>
            </a:r>
            <a:r>
              <a:rPr lang="bg" sz="800" dirty="0"/>
              <a:t>с.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8"/>
              </a:rPr>
              <a:t>https://maven.apache.org/enforcer/index.html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9"/>
              </a:rPr>
              <a:t>https://fullstackcode.dev/2022/01/09/complete-guide-to-maven-enforcer-plugin/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0"/>
              </a:rPr>
              <a:t>https://gist.github.com/gunnarmorling/8026d004776313ebfc65674202134e6d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1"/>
              </a:rPr>
              <a:t>https://stackoverflow.com/questions/70740248/how-to-prevent-maven-project-from-downloading-specific-dependencies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22"/>
              </a:rPr>
              <a:t>https://nvd.nist.gov/vuln/detail/CVE-2021-44228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23"/>
              </a:rPr>
              <a:t>https://nvd.nist.gov/vuln/detail/CVE-2021-45046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24"/>
              </a:rPr>
              <a:t>https://nvd.nist.gov/vuln/detail/CVE-2021-45105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25"/>
              </a:rPr>
              <a:t>https://nvd.nist.gov/vuln/detail/CVE-2021-44832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en-GB" sz="1400" dirty="0"/>
              <a:t> </a:t>
            </a:r>
            <a:r>
              <a:rPr lang="bg-BG" sz="1400" dirty="0"/>
              <a:t>и</a:t>
            </a:r>
            <a:r>
              <a:rPr lang="bg" sz="1400" dirty="0"/>
              <a:t>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Свързано с това понятие е и зловреден софтуер от тип нулев ден - компютърен вирус, за който все още не са налични специфични сигнатури за антивирусен софтуер, така че антивирусният софтуер,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</a:t>
            </a:r>
            <a:r>
              <a:rPr lang="bg-BG" sz="1400" dirty="0"/>
              <a:t>уязвимост</a:t>
            </a:r>
            <a:r>
              <a:rPr lang="bg" sz="1400" dirty="0"/>
              <a:t> от типа "нулев ден", тя трябва да бъде ограничена незабавно. С други думи, има "нула дни" за отстраняване на уязвимостта, защото тя вече е налична.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212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У</a:t>
            </a:r>
            <a:r>
              <a:rPr lang="bg" dirty="0"/>
              <a:t>язвимостта в </a:t>
            </a:r>
            <a:r>
              <a:rPr lang="en-GB" dirty="0"/>
              <a:t>Log4j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84503F9-AE13-C14F-B9ED-0E6DE5060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74558"/>
              </p:ext>
            </p:extLst>
          </p:nvPr>
        </p:nvGraphicFramePr>
        <p:xfrm>
          <a:off x="681488" y="1208779"/>
          <a:ext cx="10955547" cy="354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184">
                  <a:extLst>
                    <a:ext uri="{9D8B030D-6E8A-4147-A177-3AD203B41FA5}">
                      <a16:colId xmlns:a16="http://schemas.microsoft.com/office/drawing/2014/main" val="1258099285"/>
                    </a:ext>
                  </a:extLst>
                </a:gridCol>
                <a:gridCol w="3453294">
                  <a:extLst>
                    <a:ext uri="{9D8B030D-6E8A-4147-A177-3AD203B41FA5}">
                      <a16:colId xmlns:a16="http://schemas.microsoft.com/office/drawing/2014/main" val="2152952246"/>
                    </a:ext>
                  </a:extLst>
                </a:gridCol>
                <a:gridCol w="1470915">
                  <a:extLst>
                    <a:ext uri="{9D8B030D-6E8A-4147-A177-3AD203B41FA5}">
                      <a16:colId xmlns:a16="http://schemas.microsoft.com/office/drawing/2014/main" val="1389098066"/>
                    </a:ext>
                  </a:extLst>
                </a:gridCol>
                <a:gridCol w="2844695">
                  <a:extLst>
                    <a:ext uri="{9D8B030D-6E8A-4147-A177-3AD203B41FA5}">
                      <a16:colId xmlns:a16="http://schemas.microsoft.com/office/drawing/2014/main" val="852886582"/>
                    </a:ext>
                  </a:extLst>
                </a:gridCol>
                <a:gridCol w="1297459">
                  <a:extLst>
                    <a:ext uri="{9D8B030D-6E8A-4147-A177-3AD203B41FA5}">
                      <a16:colId xmlns:a16="http://schemas.microsoft.com/office/drawing/2014/main" val="3654734639"/>
                    </a:ext>
                  </a:extLst>
                </a:gridCol>
              </a:tblGrid>
              <a:tr h="367609"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Уязвимост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Линк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CVSS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Описание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Версия, в която е поправена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40267"/>
                  </a:ext>
                </a:extLst>
              </a:tr>
              <a:tr h="634503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CVE-2021-44228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/vuln/detail/CVE-2021-44228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10.0 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Unauthenticated 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Remote Code Execution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vulnerability in Log4j Logging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>
                          <a:effectLst/>
                        </a:rPr>
                        <a:t>2.15.0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66218"/>
                  </a:ext>
                </a:extLst>
              </a:tr>
              <a:tr h="453217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CVE-2021-45046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/vuln/detail/CVE-2021-45046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3.7 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Denial of Service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vulnerability in Log4j Logging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>
                          <a:effectLst/>
                        </a:rPr>
                        <a:t>2.16.0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04850"/>
                  </a:ext>
                </a:extLst>
              </a:tr>
              <a:tr h="815791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CVE-2021-45105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/vuln/detail/CVE-2021-45105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7.5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Denial of Service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vulnerability in Log4j Logging Library due to infinite recursion in lookup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>
                          <a:effectLst/>
                        </a:rPr>
                        <a:t>2.17.0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22139"/>
                  </a:ext>
                </a:extLst>
              </a:tr>
              <a:tr h="1178364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CVE-2021-44832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/vuln/detail/CVE-2021-44832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6.6 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RCE vulnerability could allow attackers to modify the logging configuration file to execute code via a data source referencing a JNDI URI.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 dirty="0">
                          <a:effectLst/>
                        </a:rPr>
                        <a:t>2.17.1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812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което позволява на приложенията да комуникират с други приложения, като </a:t>
            </a:r>
            <a:r>
              <a:rPr lang="en-GB" sz="1400" dirty="0"/>
              <a:t>LDAP, DNS,</a:t>
            </a:r>
            <a:r>
              <a:rPr lang="bg-BG" sz="1400" dirty="0"/>
              <a:t> </a:t>
            </a:r>
            <a:r>
              <a:rPr lang="en-GB" sz="1400" dirty="0"/>
              <a:t>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на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 се изпълнява във </a:t>
            </a:r>
            <a:r>
              <a:rPr lang="en-GB" sz="1400" dirty="0"/>
              <a:t>Java </a:t>
            </a:r>
            <a:r>
              <a:rPr lang="bg" sz="1400" dirty="0"/>
              <a:t>приложение</a:t>
            </a:r>
            <a:r>
              <a:rPr lang="en-GB" sz="1400" dirty="0"/>
              <a:t>, </a:t>
            </a:r>
            <a:r>
              <a:rPr lang="bg" sz="1400" dirty="0"/>
              <a:t>за да извлича файлове, като използва конвенции за именуване.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-BG" sz="1400" dirty="0"/>
              <a:t>(</a:t>
            </a:r>
            <a:r>
              <a:rPr lang="en-GB" sz="1400" dirty="0"/>
              <a:t>Lightweight Directory Access Protocol</a:t>
            </a:r>
            <a:r>
              <a:rPr lang="bg-BG" sz="1400" dirty="0"/>
              <a:t>) </a:t>
            </a:r>
            <a:r>
              <a:rPr lang="bg" sz="1400" dirty="0"/>
              <a:t>е олекотената версия на протокола за директории. Той е част от мрежовите стандарти </a:t>
            </a:r>
            <a:r>
              <a:rPr lang="en-GB" sz="1400" dirty="0"/>
              <a:t>x.500</a:t>
            </a:r>
            <a:r>
              <a:rPr lang="bg-BG" sz="1400" dirty="0"/>
              <a:t> и</a:t>
            </a:r>
            <a:r>
              <a:rPr lang="en-GB" sz="1400" dirty="0"/>
              <a:t> </a:t>
            </a:r>
            <a:r>
              <a:rPr lang="bg" sz="1400" dirty="0"/>
              <a:t>по същество това е протокол с отворен код (</a:t>
            </a:r>
            <a:r>
              <a:rPr lang="en-GB" sz="1400" dirty="0"/>
              <a:t>open source</a:t>
            </a:r>
            <a:r>
              <a:rPr lang="bg" sz="1400" dirty="0"/>
              <a:t>), неутрален по отношение на доставчика, приет е за индустриален стандарт, който се използва за достъп и поддръжка на дистрибутирани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284523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библиотеката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библиотека за записване на лог файлове написана на езика </a:t>
            </a:r>
            <a:r>
              <a:rPr lang="en-GB" sz="1400" dirty="0"/>
              <a:t>Java. </a:t>
            </a:r>
            <a:r>
              <a:rPr lang="bg" sz="1400" dirty="0"/>
              <a:t>Тя се използва предимно за улавяне, форматиране и публикуване на лог информация от  софтуерни приложения.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</a:t>
            </a:r>
            <a:r>
              <a:rPr lang="bg-BG" sz="1400" b="1" i="1" dirty="0"/>
              <a:t>и са възможните последствия </a:t>
            </a:r>
            <a:r>
              <a:rPr lang="bg" sz="1400" b="1" i="1" dirty="0"/>
              <a:t>от уязвимостта на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bg" sz="1400" i="1" dirty="0"/>
              <a:t>Уязвимостта в </a:t>
            </a:r>
            <a:r>
              <a:rPr lang="en-GB" sz="1400" i="1" dirty="0"/>
              <a:t>Log4j </a:t>
            </a:r>
            <a:r>
              <a:rPr lang="bg" sz="1400" i="1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9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39" y="1031124"/>
            <a:ext cx="6889465" cy="3875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изпра</a:t>
            </a:r>
            <a:r>
              <a:rPr lang="bg-BG" sz="1400" dirty="0"/>
              <a:t>ща </a:t>
            </a:r>
            <a:r>
              <a:rPr lang="bg" sz="1400" dirty="0"/>
              <a:t>заявка към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ще получи товар</a:t>
            </a:r>
            <a:r>
              <a:rPr lang="bg-BG" sz="1400" dirty="0" err="1"/>
              <a:t>ът</a:t>
            </a:r>
            <a:r>
              <a:rPr lang="bg" sz="1400" dirty="0"/>
              <a:t> и ще го изпълни без проверка.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Така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1110127"/>
            <a:ext cx="4632385" cy="4632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6" y="1110126"/>
            <a:ext cx="5504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Диаграма, за определяне на уязвимите продукти и услуги с </a:t>
            </a:r>
            <a:r>
              <a:rPr lang="en-GB" sz="1600" dirty="0"/>
              <a:t>Log4j</a:t>
            </a:r>
            <a:r>
              <a:rPr lang="bg-BG" sz="1600" dirty="0"/>
              <a:t>, </a:t>
            </a:r>
            <a:r>
              <a:rPr lang="bg" sz="1600" dirty="0"/>
              <a:t>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САЩ. </a:t>
            </a:r>
          </a:p>
          <a:p>
            <a:endParaRPr lang="bg" sz="1600" dirty="0"/>
          </a:p>
          <a:p>
            <a:r>
              <a:rPr lang="bg" sz="1600" dirty="0"/>
              <a:t>Агенцията за киберсигурност и инфраструктурна сигурност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51961"/>
              </p:ext>
            </p:extLst>
          </p:nvPr>
        </p:nvGraphicFramePr>
        <p:xfrm>
          <a:off x="3730750" y="208497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6663731" y="274630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6663731" y="402779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6663731" y="156570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63384" y="187578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5563384" y="305638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63384" y="365686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A81893-C588-5044-B015-3837F90297EC}"/>
              </a:ext>
            </a:extLst>
          </p:cNvPr>
          <p:cNvSpPr txBox="1"/>
          <p:nvPr/>
        </p:nvSpPr>
        <p:spPr>
          <a:xfrm>
            <a:off x="317396" y="397225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Класифициране на риска спрямо уязвимостта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  <a:endCxn id="3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9BD9D-7880-E84A-B231-8A0417C28F7F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CA8D1-BD75-9849-B3B5-7D23929D2A6C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90466-9F75-C443-A031-02F70AB93009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75DF1-9C3A-0C43-B3D8-66D5C5977401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2200</Words>
  <Application>Microsoft Macintosh PowerPoint</Application>
  <PresentationFormat>Widescreen</PresentationFormat>
  <Paragraphs>356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Times New Roman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Преподавател: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265</cp:revision>
  <dcterms:created xsi:type="dcterms:W3CDTF">2022-03-16T09:40:53Z</dcterms:created>
  <dcterms:modified xsi:type="dcterms:W3CDTF">2022-04-08T14:21:03Z</dcterms:modified>
</cp:coreProperties>
</file>