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75" r:id="rId2"/>
    <p:sldId id="276" r:id="rId3"/>
    <p:sldId id="277" r:id="rId4"/>
    <p:sldId id="283" r:id="rId5"/>
    <p:sldId id="278" r:id="rId6"/>
    <p:sldId id="279" r:id="rId7"/>
    <p:sldId id="280" r:id="rId8"/>
    <p:sldId id="282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E51702-E09B-6D40-950A-A0EFDD098A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46369-927F-6E44-9B05-D0775F3451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E1F64-F7BC-B742-9F1F-C20C7D15054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9C4D-FE8C-7749-8FE1-6D2DBA2563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6A7A3-03F2-9D46-9CF2-5EF0AB7B1F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2825F-4C07-0F4B-B5C1-F178ABA9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2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81000" cy="365125"/>
          </a:xfrm>
        </p:spPr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20E8F7-CE88-184A-BA9F-045F2710E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325" y="6329160"/>
            <a:ext cx="506709" cy="391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C2CFB7-280D-E142-92B7-CF169D812890}"/>
              </a:ext>
            </a:extLst>
          </p:cNvPr>
          <p:cNvSpPr txBox="1"/>
          <p:nvPr userDrawn="1"/>
        </p:nvSpPr>
        <p:spPr>
          <a:xfrm>
            <a:off x="6302621" y="634045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2BD27-FC14-CF48-9621-D5A8250DC4B1}"/>
              </a:ext>
            </a:extLst>
          </p:cNvPr>
          <p:cNvSpPr txBox="1"/>
          <p:nvPr userDrawn="1"/>
        </p:nvSpPr>
        <p:spPr>
          <a:xfrm>
            <a:off x="7240796" y="634045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56349"/>
            <a:ext cx="304800" cy="365125"/>
          </a:xfrm>
        </p:spPr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BF3E0E-6F5B-AC4D-823B-494BC4FFDA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3914" y="6329160"/>
            <a:ext cx="506709" cy="391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D8B1D-1CD1-E647-80D6-459FCA68A442}"/>
              </a:ext>
            </a:extLst>
          </p:cNvPr>
          <p:cNvSpPr txBox="1"/>
          <p:nvPr userDrawn="1"/>
        </p:nvSpPr>
        <p:spPr>
          <a:xfrm>
            <a:off x="6161210" y="634045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75A5C-2B70-4B47-8DA9-F425D210B713}"/>
              </a:ext>
            </a:extLst>
          </p:cNvPr>
          <p:cNvSpPr txBox="1"/>
          <p:nvPr userDrawn="1"/>
        </p:nvSpPr>
        <p:spPr>
          <a:xfrm>
            <a:off x="7099385" y="634045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457200" cy="365125"/>
          </a:xfrm>
        </p:spPr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2D64C6-0B4D-7A4A-86E2-EB5D9060D9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3914" y="6329160"/>
            <a:ext cx="506709" cy="391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34177-B4B3-4B45-A98C-2AF493BD5147}"/>
              </a:ext>
            </a:extLst>
          </p:cNvPr>
          <p:cNvSpPr txBox="1"/>
          <p:nvPr userDrawn="1"/>
        </p:nvSpPr>
        <p:spPr>
          <a:xfrm>
            <a:off x="6161210" y="634045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E04F5-D136-2445-B284-F6423BFB88D2}"/>
              </a:ext>
            </a:extLst>
          </p:cNvPr>
          <p:cNvSpPr txBox="1"/>
          <p:nvPr userDrawn="1"/>
        </p:nvSpPr>
        <p:spPr>
          <a:xfrm>
            <a:off x="7099385" y="634045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9C31-9BF2-4FC7-B599-784C301BF28A}" type="datetimeFigureOut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ADD1-7F04-49EB-BC37-07D5CC25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093"/>
            <a:ext cx="6553200" cy="368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9175"/>
            <a:ext cx="7772400" cy="1470025"/>
          </a:xfrm>
        </p:spPr>
        <p:txBody>
          <a:bodyPr/>
          <a:lstStyle/>
          <a:p>
            <a:r>
              <a:rPr lang="en-US" dirty="0"/>
              <a:t>Better Living Via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r>
              <a:rPr lang="en-US" b="1" dirty="0"/>
              <a:t>Introduction to RODBC &amp;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 of Working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Collection often organized around Processes</a:t>
            </a:r>
          </a:p>
          <a:p>
            <a:pPr lvl="1"/>
            <a:r>
              <a:rPr lang="en-US" dirty="0"/>
              <a:t>Order-to-cash, Procure-to-Pay, Inventory, BOM, etc..</a:t>
            </a:r>
          </a:p>
          <a:p>
            <a:endParaRPr lang="en-US" sz="1100" dirty="0"/>
          </a:p>
          <a:p>
            <a:r>
              <a:rPr lang="en-US" dirty="0"/>
              <a:t>Roles often focused on deep analysis of specific domain</a:t>
            </a:r>
          </a:p>
          <a:p>
            <a:pPr lvl="1"/>
            <a:r>
              <a:rPr lang="en-US" dirty="0"/>
              <a:t>Exploratory analysis </a:t>
            </a:r>
          </a:p>
          <a:p>
            <a:pPr lvl="1"/>
            <a:r>
              <a:rPr lang="en-US" dirty="0"/>
              <a:t>Modeling Building / Validation  </a:t>
            </a:r>
          </a:p>
          <a:p>
            <a:pPr lvl="1"/>
            <a:r>
              <a:rPr lang="en-US" dirty="0"/>
              <a:t>Tracking / Change Management</a:t>
            </a:r>
          </a:p>
          <a:p>
            <a:pPr lvl="1"/>
            <a:endParaRPr lang="en-US" sz="1100" dirty="0"/>
          </a:p>
          <a:p>
            <a:r>
              <a:rPr lang="en-US" b="1" dirty="0"/>
              <a:t>The Good: </a:t>
            </a:r>
            <a:r>
              <a:rPr lang="en-US" dirty="0"/>
              <a:t>data often aggregated, can do CSV download</a:t>
            </a:r>
          </a:p>
          <a:p>
            <a:pPr lvl="1"/>
            <a:r>
              <a:rPr lang="en-US" dirty="0"/>
              <a:t>Corporate data warehouse (ERP offshoot =&gt; dedicated box) </a:t>
            </a:r>
          </a:p>
          <a:p>
            <a:pPr lvl="1"/>
            <a:r>
              <a:rPr lang="en-US" dirty="0"/>
              <a:t>Departmental Systems (MS Access) / Web Platforms</a:t>
            </a:r>
          </a:p>
          <a:p>
            <a:pPr lvl="1"/>
            <a:endParaRPr lang="en-US" sz="1100" dirty="0"/>
          </a:p>
          <a:p>
            <a:r>
              <a:rPr lang="en-US" b="1" dirty="0"/>
              <a:t>The Bad: </a:t>
            </a:r>
            <a:r>
              <a:rPr lang="en-US" dirty="0"/>
              <a:t>CSV generation often manual…</a:t>
            </a:r>
          </a:p>
          <a:p>
            <a:endParaRPr lang="en-US" sz="1100" dirty="0"/>
          </a:p>
          <a:p>
            <a:r>
              <a:rPr lang="en-US" b="1" dirty="0"/>
              <a:t>The Ugly: </a:t>
            </a:r>
            <a:r>
              <a:rPr lang="en-US" dirty="0"/>
              <a:t>Weaving together a dozen views for a weekly update…</a:t>
            </a:r>
          </a:p>
          <a:p>
            <a:pPr lvl="1"/>
            <a:r>
              <a:rPr lang="en-US" dirty="0"/>
              <a:t>“Manager of Spinning Blue Circles”… </a:t>
            </a:r>
            <a:r>
              <a:rPr lang="en-US" dirty="0" err="1"/>
              <a:t>grrr</a:t>
            </a:r>
            <a:r>
              <a:rPr lang="en-US" dirty="0"/>
              <a:t>…</a:t>
            </a:r>
          </a:p>
          <a:p>
            <a:endParaRPr lang="en-US" sz="1300" dirty="0"/>
          </a:p>
          <a:p>
            <a:r>
              <a:rPr lang="en-US" dirty="0"/>
              <a:t>Is there a faster way?</a:t>
            </a:r>
          </a:p>
          <a:p>
            <a:endParaRPr lang="en-US" dirty="0"/>
          </a:p>
          <a:p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ODBC - </a:t>
            </a:r>
            <a:r>
              <a:rPr lang="en-US" u="sng" dirty="0"/>
              <a:t>O</a:t>
            </a:r>
            <a:r>
              <a:rPr lang="en-US" dirty="0"/>
              <a:t>pen </a:t>
            </a:r>
            <a:r>
              <a:rPr lang="en-US" u="sng" dirty="0"/>
              <a:t>D</a:t>
            </a:r>
            <a:r>
              <a:rPr lang="en-US" dirty="0"/>
              <a:t>ata</a:t>
            </a:r>
            <a:r>
              <a:rPr lang="en-US" u="sng" dirty="0"/>
              <a:t>b</a:t>
            </a:r>
            <a:r>
              <a:rPr lang="en-US" dirty="0"/>
              <a:t>ase </a:t>
            </a:r>
            <a:r>
              <a:rPr lang="en-US" u="sng" dirty="0"/>
              <a:t>C</a:t>
            </a:r>
            <a:r>
              <a:rPr lang="en-US" dirty="0"/>
              <a:t>onnectivity</a:t>
            </a:r>
          </a:p>
          <a:p>
            <a:endParaRPr lang="en-US" dirty="0"/>
          </a:p>
          <a:p>
            <a:r>
              <a:rPr lang="en-US" dirty="0"/>
              <a:t>Industry standard API for talking to databases</a:t>
            </a:r>
          </a:p>
          <a:p>
            <a:endParaRPr lang="en-US" dirty="0"/>
          </a:p>
          <a:p>
            <a:r>
              <a:rPr lang="en-US" dirty="0"/>
              <a:t>Supported by most major databases since ‘90’s</a:t>
            </a:r>
          </a:p>
          <a:p>
            <a:pPr lvl="1"/>
            <a:r>
              <a:rPr lang="en-US" dirty="0"/>
              <a:t>Database agnostic</a:t>
            </a:r>
          </a:p>
          <a:p>
            <a:pPr lvl="1"/>
            <a:r>
              <a:rPr lang="en-US" dirty="0"/>
              <a:t>Use SQL (also near standard) to make requests</a:t>
            </a:r>
          </a:p>
          <a:p>
            <a:pPr lvl="1"/>
            <a:endParaRPr lang="en-US" dirty="0"/>
          </a:p>
          <a:p>
            <a:r>
              <a:rPr lang="en-US" dirty="0"/>
              <a:t>Platform specific drivers handle implementation details</a:t>
            </a:r>
          </a:p>
          <a:p>
            <a:endParaRPr lang="en-US" dirty="0"/>
          </a:p>
          <a:p>
            <a:r>
              <a:rPr lang="en-US" dirty="0"/>
              <a:t>RODBC – library for tapping into this API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907A1-C4C0-E649-9116-8D933152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ODBC?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8A1A972-B746-EA40-AAB1-91F36846809E}"/>
              </a:ext>
            </a:extLst>
          </p:cNvPr>
          <p:cNvSpPr/>
          <p:nvPr/>
        </p:nvSpPr>
        <p:spPr>
          <a:xfrm>
            <a:off x="2993177" y="2209800"/>
            <a:ext cx="1981200" cy="914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CE252-1C02-274C-876E-C9E6187ABC7D}"/>
              </a:ext>
            </a:extLst>
          </p:cNvPr>
          <p:cNvSpPr/>
          <p:nvPr/>
        </p:nvSpPr>
        <p:spPr>
          <a:xfrm>
            <a:off x="935777" y="22098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F262D-1460-C549-AFB5-1F3FAE201A8D}"/>
              </a:ext>
            </a:extLst>
          </p:cNvPr>
          <p:cNvSpPr txBox="1"/>
          <p:nvPr/>
        </p:nvSpPr>
        <p:spPr>
          <a:xfrm>
            <a:off x="3538847" y="2482334"/>
            <a:ext cx="8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23B48-383F-9B40-8A3C-4A6FE4652685}"/>
              </a:ext>
            </a:extLst>
          </p:cNvPr>
          <p:cNvSpPr/>
          <p:nvPr/>
        </p:nvSpPr>
        <p:spPr>
          <a:xfrm>
            <a:off x="5486400" y="22098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6F304E4A-BF24-C14C-B621-FAF2CE2B3755}"/>
              </a:ext>
            </a:extLst>
          </p:cNvPr>
          <p:cNvSpPr/>
          <p:nvPr/>
        </p:nvSpPr>
        <p:spPr>
          <a:xfrm>
            <a:off x="7329650" y="2058924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B69D63-9AE2-7041-BD11-A1C3EEC848D1}"/>
              </a:ext>
            </a:extLst>
          </p:cNvPr>
          <p:cNvCxnSpPr>
            <a:stCxn id="5" idx="0"/>
            <a:endCxn id="9" idx="1"/>
          </p:cNvCxnSpPr>
          <p:nvPr/>
        </p:nvCxnSpPr>
        <p:spPr>
          <a:xfrm>
            <a:off x="4972726" y="2667000"/>
            <a:ext cx="513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A6611C-1321-2A41-A115-B4FCFFAD0CAC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6705600" y="2667000"/>
            <a:ext cx="6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10EE8-FFAE-744B-B353-4B54437AC9B6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2154977" y="2667000"/>
            <a:ext cx="844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608CB7-BACA-3144-9324-1B45DDD0B9BD}"/>
              </a:ext>
            </a:extLst>
          </p:cNvPr>
          <p:cNvSpPr txBox="1"/>
          <p:nvPr/>
        </p:nvSpPr>
        <p:spPr>
          <a:xfrm>
            <a:off x="1390008" y="3621975"/>
            <a:ext cx="6477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dirty="0"/>
              <a:t>All R operations take place in local machine memory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dirty="0"/>
              <a:t>Corporate data stores often contain hundreds of gigabytes to terabytes of information, exceeding capacity of desktops / laptops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dirty="0"/>
              <a:t>ODBC enables one to pre-process / aggregate data on a remote server, sending the query results to the local machine (versus moving all the data first and then processing it locally, </a:t>
            </a:r>
            <a:r>
              <a:rPr lang="en-US" b="1" i="1" dirty="0"/>
              <a:t>as long as the remote database supports the operations defined in an SQL statement passed to it</a:t>
            </a:r>
          </a:p>
        </p:txBody>
      </p:sp>
    </p:spTree>
    <p:extLst>
      <p:ext uri="{BB962C8B-B14F-4D97-AF65-F5344CB8AC3E}">
        <p14:creationId xmlns:p14="http://schemas.microsoft.com/office/powerpoint/2010/main" val="29369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/>
              <a:buChar char="Ø"/>
            </a:pPr>
            <a:r>
              <a:rPr lang="en-US" dirty="0" err="1"/>
              <a:t>install.packages</a:t>
            </a:r>
            <a:r>
              <a:rPr lang="en-US" dirty="0"/>
              <a:t>("RODBC")</a:t>
            </a:r>
          </a:p>
          <a:p>
            <a:pPr>
              <a:buFont typeface="Wingdings"/>
              <a:buChar char="Ø"/>
            </a:pPr>
            <a:r>
              <a:rPr lang="en-US" dirty="0"/>
              <a:t>library("RODBC")</a:t>
            </a:r>
          </a:p>
          <a:p>
            <a:pPr>
              <a:buFont typeface="Wingdings"/>
              <a:buChar char="Ø"/>
            </a:pPr>
            <a:endParaRPr lang="en-US" dirty="0"/>
          </a:p>
          <a:p>
            <a:pPr>
              <a:buNone/>
            </a:pPr>
            <a:r>
              <a:rPr lang="en-US" dirty="0"/>
              <a:t># connect to database. (Access specific issue: 32 bit vs. 64 bit drivers)</a:t>
            </a:r>
          </a:p>
          <a:p>
            <a:pPr>
              <a:buFont typeface="Wingdings"/>
              <a:buChar char="Ø"/>
            </a:pPr>
            <a:r>
              <a:rPr lang="en-US" dirty="0" err="1"/>
              <a:t>conn</a:t>
            </a:r>
            <a:r>
              <a:rPr lang="en-US" dirty="0"/>
              <a:t> &lt;- odbcConnectAccess2007("C:/Users/aioffers/Documents/R </a:t>
            </a:r>
            <a:r>
              <a:rPr lang="en-US" dirty="0" err="1"/>
              <a:t>Meetup</a:t>
            </a:r>
            <a:r>
              <a:rPr lang="en-US" dirty="0"/>
              <a:t>/</a:t>
            </a:r>
            <a:r>
              <a:rPr lang="en-US" dirty="0" err="1"/>
              <a:t>rodbc</a:t>
            </a:r>
            <a:r>
              <a:rPr lang="en-US" dirty="0"/>
              <a:t>/test.accdb") </a:t>
            </a:r>
          </a:p>
          <a:p>
            <a:pPr>
              <a:buFont typeface="Wingdings"/>
              <a:buChar char="Ø"/>
            </a:pPr>
            <a:endParaRPr lang="en-US" dirty="0"/>
          </a:p>
          <a:p>
            <a:pPr>
              <a:buNone/>
            </a:pPr>
            <a:r>
              <a:rPr lang="en-US" dirty="0"/>
              <a:t># create SQL string, use to query database</a:t>
            </a:r>
          </a:p>
          <a:p>
            <a:pPr>
              <a:buFont typeface="Wingdings"/>
              <a:buChar char="Ø"/>
            </a:pPr>
            <a:r>
              <a:rPr lang="en-US" dirty="0" err="1"/>
              <a:t>sqlresult</a:t>
            </a:r>
            <a:r>
              <a:rPr lang="en-US" dirty="0"/>
              <a:t> &lt;- </a:t>
            </a:r>
            <a:r>
              <a:rPr lang="en-US" dirty="0" err="1"/>
              <a:t>SQLQuery</a:t>
            </a:r>
            <a:r>
              <a:rPr lang="en-US" dirty="0"/>
              <a:t>("Select * from parts")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876800"/>
            <a:ext cx="814084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SQL – Single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867400" cy="45259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sqlresult</a:t>
            </a:r>
            <a:r>
              <a:rPr lang="en-US" dirty="0"/>
              <a:t> &lt;- </a:t>
            </a:r>
            <a:r>
              <a:rPr lang="en-US" dirty="0" err="1"/>
              <a:t>sqlQuery</a:t>
            </a:r>
            <a:r>
              <a:rPr lang="en-US" dirty="0"/>
              <a:t>(</a:t>
            </a:r>
            <a:r>
              <a:rPr lang="en-US" dirty="0" err="1"/>
              <a:t>conn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sz="2400" dirty="0"/>
              <a:t>	 "Select material, </a:t>
            </a:r>
          </a:p>
          <a:p>
            <a:pPr>
              <a:buNone/>
            </a:pPr>
            <a:r>
              <a:rPr lang="en-US" sz="2400" dirty="0"/>
              <a:t>	sum(demand*</a:t>
            </a:r>
            <a:r>
              <a:rPr lang="en-US" sz="2400" dirty="0" err="1"/>
              <a:t>caseweight</a:t>
            </a:r>
            <a:r>
              <a:rPr lang="en-US" sz="2400" dirty="0"/>
              <a:t>) as weight </a:t>
            </a:r>
          </a:p>
          <a:p>
            <a:pPr>
              <a:buNone/>
            </a:pPr>
            <a:r>
              <a:rPr lang="en-US" sz="2400" dirty="0"/>
              <a:t>	from parts </a:t>
            </a:r>
          </a:p>
          <a:p>
            <a:pPr>
              <a:buNone/>
            </a:pPr>
            <a:r>
              <a:rPr lang="en-US" sz="2400" dirty="0"/>
              <a:t>	group by material </a:t>
            </a:r>
          </a:p>
          <a:p>
            <a:pPr>
              <a:buNone/>
            </a:pPr>
            <a:r>
              <a:rPr lang="en-US" sz="2400" dirty="0"/>
              <a:t>	order by sum(demand*</a:t>
            </a:r>
            <a:r>
              <a:rPr lang="en-US" sz="2400" dirty="0" err="1"/>
              <a:t>caseweight</a:t>
            </a:r>
            <a:r>
              <a:rPr lang="en-US" sz="2400" dirty="0"/>
              <a:t>) </a:t>
            </a:r>
            <a:r>
              <a:rPr lang="en-US" sz="2400" dirty="0" err="1"/>
              <a:t>desc</a:t>
            </a:r>
            <a:r>
              <a:rPr lang="en-US" sz="2400" dirty="0"/>
              <a:t>")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151" y="4648200"/>
            <a:ext cx="373504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324600" y="1600200"/>
            <a:ext cx="266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 field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/>
              <a:t>Calculated Field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/>
              <a:t>Aggregation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order (Reverse)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SQL – Basic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848600" cy="45259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sqlresult</a:t>
            </a:r>
            <a:r>
              <a:rPr lang="en-US" dirty="0"/>
              <a:t> &lt;- </a:t>
            </a:r>
            <a:r>
              <a:rPr lang="en-US" dirty="0" err="1"/>
              <a:t>sqlQuery</a:t>
            </a:r>
            <a:r>
              <a:rPr lang="en-US" dirty="0"/>
              <a:t>(</a:t>
            </a:r>
            <a:r>
              <a:rPr lang="en-US" dirty="0" err="1"/>
              <a:t>conn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sz="2400" dirty="0"/>
              <a:t>" SELECT </a:t>
            </a:r>
            <a:r>
              <a:rPr lang="en-US" sz="2400" dirty="0" err="1"/>
              <a:t>parts.Material</a:t>
            </a:r>
            <a:r>
              <a:rPr lang="en-US" sz="2400" dirty="0"/>
              <a:t>, Sum([parts]![Demand]*[parts]![</a:t>
            </a:r>
            <a:r>
              <a:rPr lang="en-US" sz="2400" dirty="0" err="1"/>
              <a:t>CaseWeight</a:t>
            </a:r>
            <a:r>
              <a:rPr lang="en-US" sz="2400" dirty="0"/>
              <a:t>]) AS Weight, Sum(([parts]![Demand]*[parts]![</a:t>
            </a:r>
            <a:r>
              <a:rPr lang="en-US" sz="2400" dirty="0" err="1"/>
              <a:t>CaseWeight</a:t>
            </a:r>
            <a:r>
              <a:rPr lang="en-US" sz="2400" dirty="0"/>
              <a:t>])*[Freight]![</a:t>
            </a:r>
            <a:r>
              <a:rPr lang="en-US" sz="2400" dirty="0" err="1"/>
              <a:t>FreightRate</a:t>
            </a:r>
            <a:r>
              <a:rPr lang="en-US" sz="2400" dirty="0"/>
              <a:t>]) AS Freight</a:t>
            </a:r>
          </a:p>
          <a:p>
            <a:pPr>
              <a:buNone/>
            </a:pPr>
            <a:r>
              <a:rPr lang="en-US" sz="2400" dirty="0"/>
              <a:t>FROM Freight INNER JOIN parts ON </a:t>
            </a:r>
            <a:r>
              <a:rPr lang="en-US" sz="2400" dirty="0" err="1"/>
              <a:t>Freight.Vendor</a:t>
            </a:r>
            <a:r>
              <a:rPr lang="en-US" sz="2400" dirty="0"/>
              <a:t> = </a:t>
            </a:r>
            <a:r>
              <a:rPr lang="en-US" sz="2400" dirty="0" err="1"/>
              <a:t>parts.Distributor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GROUP BY </a:t>
            </a:r>
            <a:r>
              <a:rPr lang="en-US" sz="2400" dirty="0" err="1"/>
              <a:t>parts.Material</a:t>
            </a:r>
            <a:r>
              <a:rPr lang="en-US" sz="2400" dirty="0"/>
              <a:t>;”)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086600" y="3429000"/>
            <a:ext cx="1981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</a:rPr>
              <a:t>Join Tables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>
                <a:solidFill>
                  <a:srgbClr val="FF0000"/>
                </a:solidFill>
              </a:rPr>
              <a:t>Fields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105400"/>
            <a:ext cx="32480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More Explorations…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Core statements:</a:t>
            </a:r>
          </a:p>
          <a:p>
            <a:pPr lvl="1"/>
            <a:r>
              <a:rPr lang="en-US" sz="1600" dirty="0"/>
              <a:t>Create (“Insert”)</a:t>
            </a:r>
          </a:p>
          <a:p>
            <a:pPr lvl="1"/>
            <a:r>
              <a:rPr lang="en-US" sz="1600" dirty="0"/>
              <a:t>Read (“Select”)</a:t>
            </a:r>
          </a:p>
          <a:p>
            <a:pPr lvl="1"/>
            <a:r>
              <a:rPr lang="en-US" sz="1600" dirty="0"/>
              <a:t>Update </a:t>
            </a:r>
          </a:p>
          <a:p>
            <a:pPr lvl="1"/>
            <a:r>
              <a:rPr lang="en-US" sz="1600" dirty="0"/>
              <a:t>Delete</a:t>
            </a:r>
          </a:p>
          <a:p>
            <a:pPr lvl="1"/>
            <a:endParaRPr lang="en-US" sz="800" dirty="0"/>
          </a:p>
          <a:p>
            <a:r>
              <a:rPr lang="en-US" sz="2400" dirty="0"/>
              <a:t>Access Rights / Roles – Managed At Table Level</a:t>
            </a:r>
          </a:p>
          <a:p>
            <a:endParaRPr lang="en-US" sz="800" dirty="0"/>
          </a:p>
          <a:p>
            <a:pPr lvl="1"/>
            <a:r>
              <a:rPr lang="en-US" sz="1600" dirty="0"/>
              <a:t>Analysts rarely have write access to production…. (and no, you don’t want it…)</a:t>
            </a:r>
          </a:p>
          <a:p>
            <a:pPr lvl="1"/>
            <a:endParaRPr lang="en-US" sz="800" dirty="0"/>
          </a:p>
          <a:p>
            <a:r>
              <a:rPr lang="en-US" sz="2000" dirty="0"/>
              <a:t>If the query runs slow, look at the complexity of joins and # records</a:t>
            </a:r>
          </a:p>
          <a:p>
            <a:endParaRPr lang="en-US" sz="800" dirty="0"/>
          </a:p>
          <a:p>
            <a:r>
              <a:rPr lang="en-US" sz="2000" dirty="0"/>
              <a:t>Window Functions – Oracle, SQL Server</a:t>
            </a:r>
          </a:p>
          <a:p>
            <a:pPr lvl="1"/>
            <a:r>
              <a:rPr lang="en-US" sz="1600" dirty="0"/>
              <a:t>Ranks, Ranges, Running Totals… </a:t>
            </a:r>
          </a:p>
          <a:p>
            <a:pPr>
              <a:buNone/>
            </a:pPr>
            <a:r>
              <a:rPr lang="en-US" sz="800" dirty="0"/>
              <a:t>  </a:t>
            </a:r>
          </a:p>
          <a:p>
            <a:r>
              <a:rPr lang="en-US" sz="2000" dirty="0"/>
              <a:t>The nicer (Paid) databases have embedded statistical libraries </a:t>
            </a:r>
          </a:p>
          <a:p>
            <a:pPr lvl="1"/>
            <a:r>
              <a:rPr lang="en-US" sz="1600" dirty="0"/>
              <a:t>Push heavy calculations to the database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DBI</a:t>
            </a:r>
          </a:p>
          <a:p>
            <a:r>
              <a:rPr lang="en-US" sz="2400" dirty="0" err="1"/>
              <a:t>Odbc</a:t>
            </a:r>
            <a:endParaRPr lang="en-US" sz="2400" dirty="0"/>
          </a:p>
          <a:p>
            <a:r>
              <a:rPr lang="en-US" sz="2400" dirty="0" err="1"/>
              <a:t>RMySQL</a:t>
            </a:r>
            <a:r>
              <a:rPr lang="en-US" sz="2400" dirty="0"/>
              <a:t> / </a:t>
            </a:r>
            <a:r>
              <a:rPr lang="en-US" sz="2400" dirty="0" err="1"/>
              <a:t>RMariaDB</a:t>
            </a:r>
            <a:endParaRPr lang="en-US" sz="2400" dirty="0"/>
          </a:p>
          <a:p>
            <a:r>
              <a:rPr lang="en-US" sz="2400" dirty="0" err="1"/>
              <a:t>Roracle</a:t>
            </a:r>
            <a:endParaRPr lang="en-US" sz="2400" dirty="0"/>
          </a:p>
          <a:p>
            <a:r>
              <a:rPr lang="en-US" sz="2400" dirty="0" err="1"/>
              <a:t>RSQLite</a:t>
            </a:r>
            <a:endParaRPr lang="en-US" sz="2400" dirty="0"/>
          </a:p>
          <a:p>
            <a:r>
              <a:rPr lang="en-US" sz="2400" dirty="0"/>
              <a:t>(and many more…)</a:t>
            </a:r>
          </a:p>
          <a:p>
            <a:endParaRPr lang="en-US" sz="900" dirty="0"/>
          </a:p>
          <a:p>
            <a:r>
              <a:rPr lang="en-US" dirty="0"/>
              <a:t>Generally takes an afternoon to solve for the connection details at a specific organization </a:t>
            </a:r>
          </a:p>
          <a:p>
            <a:endParaRPr lang="en-US" sz="1000" dirty="0"/>
          </a:p>
          <a:p>
            <a:r>
              <a:rPr lang="en-US" dirty="0"/>
              <a:t>Other Tips</a:t>
            </a:r>
          </a:p>
          <a:p>
            <a:pPr lvl="1"/>
            <a:r>
              <a:rPr lang="en-US" dirty="0"/>
              <a:t>Automate “data conversion”: use meta-data about query results to trigger conversions to appropriate R data types</a:t>
            </a:r>
          </a:p>
          <a:p>
            <a:pPr lvl="1"/>
            <a:r>
              <a:rPr lang="en-US" dirty="0" err="1"/>
              <a:t>Cron</a:t>
            </a:r>
            <a:r>
              <a:rPr lang="en-US" dirty="0"/>
              <a:t> (and other schedulers)… can easily run at night…</a:t>
            </a:r>
          </a:p>
          <a:p>
            <a:pPr lvl="1"/>
            <a:r>
              <a:rPr lang="en-US" dirty="0"/>
              <a:t>Database writes - remember to commit.. </a:t>
            </a:r>
          </a:p>
          <a:p>
            <a:pPr lvl="1"/>
            <a:r>
              <a:rPr lang="en-US" dirty="0"/>
              <a:t>Prototype / Explore in R, push SQL views to web-based reports </a:t>
            </a:r>
            <a:r>
              <a:rPr lang="en-US" dirty="0">
                <a:solidFill>
                  <a:srgbClr val="FF0000"/>
                </a:solidFill>
              </a:rPr>
              <a:t>or Shiny Apps…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E7E0B-D1F9-0F4F-88B8-69385D8FA22D}"/>
              </a:ext>
            </a:extLst>
          </p:cNvPr>
          <p:cNvSpPr/>
          <p:nvPr/>
        </p:nvSpPr>
        <p:spPr>
          <a:xfrm>
            <a:off x="7086600" y="480219"/>
            <a:ext cx="1828800" cy="172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might want to mention something about security / credentials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637</Words>
  <Application>Microsoft Macintosh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Better Living Via Automation</vt:lpstr>
      <vt:lpstr>Realities of Working In Industry</vt:lpstr>
      <vt:lpstr>RODBC</vt:lpstr>
      <vt:lpstr>Why Use ODBC?</vt:lpstr>
      <vt:lpstr>Scripting Database Access</vt:lpstr>
      <vt:lpstr>Some Basic SQL – Single Table</vt:lpstr>
      <vt:lpstr>Some Basic SQL – Basic Join</vt:lpstr>
      <vt:lpstr>SQL – More Explorations…</vt:lpstr>
      <vt:lpstr>Alternative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Leonard Greski</cp:lastModifiedBy>
  <cp:revision>19</cp:revision>
  <dcterms:created xsi:type="dcterms:W3CDTF">2020-12-18T00:21:51Z</dcterms:created>
  <dcterms:modified xsi:type="dcterms:W3CDTF">2021-02-25T10:37:50Z</dcterms:modified>
</cp:coreProperties>
</file>