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3" r:id="rId6"/>
    <p:sldId id="282" r:id="rId7"/>
    <p:sldId id="285" r:id="rId8"/>
    <p:sldId id="284" r:id="rId9"/>
    <p:sldId id="286" r:id="rId10"/>
    <p:sldId id="287" r:id="rId11"/>
    <p:sldId id="288" r:id="rId12"/>
    <p:sldId id="289" r:id="rId13"/>
    <p:sldId id="291" r:id="rId14"/>
    <p:sldId id="292" r:id="rId15"/>
    <p:sldId id="295" r:id="rId16"/>
    <p:sldId id="293" r:id="rId17"/>
    <p:sldId id="294" r:id="rId18"/>
    <p:sldId id="276" r:id="rId19"/>
    <p:sldId id="29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78110"/>
  </p:normalViewPr>
  <p:slideViewPr>
    <p:cSldViewPr snapToGrid="0" snapToObjects="1">
      <p:cViewPr varScale="1">
        <p:scale>
          <a:sx n="84" d="100"/>
          <a:sy n="84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run 10,000 Bernoulli trials of sample size 5 with an expected probability of 0.5 and a 95% confidence interval. Note that this is going to execute relatively slowly because we are calling </a:t>
            </a:r>
            <a:r>
              <a:rPr lang="en-US" dirty="0" err="1"/>
              <a:t>rbinom</a:t>
            </a:r>
            <a:r>
              <a:rPr lang="en-US" dirty="0"/>
              <a:t>() 10,000 times and it is a slow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3l04lC" TargetMode="External"/><Relationship Id="rId2" Type="http://schemas.openxmlformats.org/officeDocument/2006/relationships/hyperlink" Target="http://bit.ly/2PicLJ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estimatingCoverageRa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hyperlink" Target="mailto:len@greskilabs.com" TargetMode="External"/><Relationship Id="rId9" Type="http://schemas.openxmlformats.org/officeDocument/2006/relationships/hyperlink" Target="https://lgreski.github.io/datasciencedepo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an R program: Monte Carlo Simulation of Bernoulli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Greski</a:t>
            </a:r>
            <a:br>
              <a:rPr lang="en-US" dirty="0"/>
            </a:br>
            <a:r>
              <a:rPr lang="en-US" dirty="0"/>
              <a:t>March 25, 2021</a:t>
            </a:r>
          </a:p>
          <a:p>
            <a:endParaRPr lang="en-US" dirty="0"/>
          </a:p>
          <a:p>
            <a:r>
              <a:rPr lang="en-US" sz="1700" dirty="0"/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C7AC-2C21-9044-89E6-019EB4E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accurate 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8005E-39B5-E44A-9806-18158F6C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920"/>
            <a:ext cx="3124200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A8CC6-E458-344C-B500-F1217ADFDB36}"/>
              </a:ext>
            </a:extLst>
          </p:cNvPr>
          <p:cNvSpPr txBox="1"/>
          <p:nvPr/>
        </p:nvSpPr>
        <p:spPr>
          <a:xfrm>
            <a:off x="6545974" y="1997224"/>
            <a:ext cx="40709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an expected p-value of 0.01,</a:t>
            </a:r>
            <a:br>
              <a:rPr lang="en-US" sz="2000" dirty="0"/>
            </a:br>
            <a:r>
              <a:rPr lang="en-US" sz="2000" dirty="0"/>
              <a:t>an observed p-value of 0.0087 is </a:t>
            </a:r>
            <a:br>
              <a:rPr lang="en-US" sz="2000" dirty="0"/>
            </a:br>
            <a:r>
              <a:rPr lang="en-US" sz="2000" dirty="0"/>
              <a:t>reasonable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However, this represents 10,000</a:t>
            </a:r>
            <a:br>
              <a:rPr lang="en-US" sz="2000" dirty="0"/>
            </a:br>
            <a:r>
              <a:rPr lang="en-US" sz="2000" dirty="0"/>
              <a:t>Bernoulli trials of size 1, which is</a:t>
            </a:r>
            <a:br>
              <a:rPr lang="en-US" sz="2000" dirty="0"/>
            </a:br>
            <a:r>
              <a:rPr lang="en-US" sz="2000" dirty="0"/>
              <a:t>not what the original developer</a:t>
            </a:r>
            <a:br>
              <a:rPr lang="en-US" sz="2000" dirty="0"/>
            </a:br>
            <a:r>
              <a:rPr lang="en-US" sz="2000" dirty="0"/>
              <a:t>intended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B05B-F582-E245-B6D1-787BEC41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552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925B-9CB4-5042-AACE-72FE07B5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correct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1757A-1E6A-3A44-822D-51444BA0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1353668"/>
            <a:ext cx="6731000" cy="45847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A889FB1-6AD4-9C4F-80E5-02F5715A1C47}"/>
              </a:ext>
            </a:extLst>
          </p:cNvPr>
          <p:cNvSpPr/>
          <p:nvPr/>
        </p:nvSpPr>
        <p:spPr>
          <a:xfrm>
            <a:off x="7909560" y="2575560"/>
            <a:ext cx="182880" cy="1070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807D-D50C-C845-844F-DEF4E559380E}"/>
              </a:ext>
            </a:extLst>
          </p:cNvPr>
          <p:cNvSpPr txBox="1"/>
          <p:nvPr/>
        </p:nvSpPr>
        <p:spPr>
          <a:xfrm>
            <a:off x="8455989" y="2233626"/>
            <a:ext cx="35296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 simple changes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Expand </a:t>
            </a:r>
            <a:r>
              <a:rPr lang="en-US" sz="2000" b="1" dirty="0"/>
              <a:t>x</a:t>
            </a:r>
            <a:r>
              <a:rPr lang="en-US" sz="2000" dirty="0"/>
              <a:t> so each row is a</a:t>
            </a:r>
            <a:br>
              <a:rPr lang="en-US" sz="2000" dirty="0"/>
            </a:br>
            <a:r>
              <a:rPr lang="en-US" sz="2000" dirty="0"/>
              <a:t>trial of size </a:t>
            </a:r>
            <a:r>
              <a:rPr lang="en-US" sz="2000" b="1" dirty="0"/>
              <a:t>n</a:t>
            </a:r>
            <a:r>
              <a:rPr lang="en-US" sz="2000" dirty="0"/>
              <a:t> and cast result</a:t>
            </a:r>
            <a:br>
              <a:rPr lang="en-US" sz="2000" dirty="0"/>
            </a:br>
            <a:r>
              <a:rPr lang="en-US" sz="2000" dirty="0"/>
              <a:t>as a </a:t>
            </a:r>
            <a:r>
              <a:rPr lang="en-US" sz="2000" b="1" dirty="0"/>
              <a:t>matrix()</a:t>
            </a:r>
            <a:r>
              <a:rPr lang="en-US" sz="2000" dirty="0"/>
              <a:t> of size </a:t>
            </a:r>
            <a:r>
              <a:rPr lang="en-US" sz="2000" b="1" dirty="0"/>
              <a:t>m * n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b="1" dirty="0" err="1"/>
              <a:t>rowSums</a:t>
            </a:r>
            <a:r>
              <a:rPr lang="en-US" sz="2000" b="1" dirty="0"/>
              <a:t>()</a:t>
            </a:r>
            <a:r>
              <a:rPr lang="en-US" sz="2000" dirty="0"/>
              <a:t> to calculate</a:t>
            </a:r>
            <a:br>
              <a:rPr lang="en-US" sz="2000" dirty="0"/>
            </a:br>
            <a:r>
              <a:rPr lang="en-US" sz="2000" b="1" dirty="0" err="1"/>
              <a:t>p.hat</a:t>
            </a:r>
            <a:r>
              <a:rPr lang="en-US" sz="2000" b="1" dirty="0"/>
              <a:t>  </a:t>
            </a:r>
            <a:r>
              <a:rPr lang="en-US" sz="2000" dirty="0"/>
              <a:t>and divide by </a:t>
            </a:r>
            <a:r>
              <a:rPr lang="en-US" sz="2000" b="1" dirty="0"/>
              <a:t>n</a:t>
            </a:r>
            <a:r>
              <a:rPr lang="en-US" sz="2000" dirty="0"/>
              <a:t>, which</a:t>
            </a:r>
            <a:br>
              <a:rPr lang="en-US" sz="2000" dirty="0"/>
            </a:br>
            <a:r>
              <a:rPr lang="en-US" sz="2000" dirty="0"/>
              <a:t>represents trial size</a:t>
            </a:r>
            <a:r>
              <a:rPr lang="en-US" sz="2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E137B-E0C0-9F49-932D-55B77F3834FA}"/>
              </a:ext>
            </a:extLst>
          </p:cNvPr>
          <p:cNvSpPr txBox="1"/>
          <p:nvPr/>
        </p:nvSpPr>
        <p:spPr>
          <a:xfrm>
            <a:off x="685800" y="6023048"/>
            <a:ext cx="899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Resulting solution makes 1 call to </a:t>
            </a:r>
            <a:r>
              <a:rPr lang="en-US" sz="2000" b="1" dirty="0" err="1">
                <a:solidFill>
                  <a:srgbClr val="C00000"/>
                </a:solidFill>
              </a:rPr>
              <a:t>rbinom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>
                <a:solidFill>
                  <a:srgbClr val="C00000"/>
                </a:solidFill>
              </a:rPr>
              <a:t>per iteration of </a:t>
            </a:r>
            <a:r>
              <a:rPr lang="en-US" sz="2000" b="1" dirty="0" err="1">
                <a:solidFill>
                  <a:srgbClr val="C00000"/>
                </a:solidFill>
              </a:rPr>
              <a:t>lapply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>
                <a:solidFill>
                  <a:srgbClr val="C00000"/>
                </a:solidFill>
              </a:rPr>
              <a:t>instead of 10,000</a:t>
            </a:r>
          </a:p>
        </p:txBody>
      </p:sp>
    </p:spTree>
    <p:extLst>
      <p:ext uri="{BB962C8B-B14F-4D97-AF65-F5344CB8AC3E}">
        <p14:creationId xmlns:p14="http://schemas.microsoft.com/office/powerpoint/2010/main" val="60083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9A3F-9DF8-FA4A-86B4-C3A8517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91699-B872-3A4F-B5C4-ECFCD1F3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510"/>
            <a:ext cx="58420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0F6E0-7BD6-3C48-9527-F6DFD855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600"/>
            <a:ext cx="60198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CF07C-4322-B748-BCA3-105F0CFEAB24}"/>
              </a:ext>
            </a:extLst>
          </p:cNvPr>
          <p:cNvSpPr txBox="1"/>
          <p:nvPr/>
        </p:nvSpPr>
        <p:spPr>
          <a:xfrm>
            <a:off x="7079374" y="2180104"/>
            <a:ext cx="446577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results conform to what we expect</a:t>
            </a:r>
            <a:br>
              <a:rPr lang="en-US" sz="2000" dirty="0"/>
            </a:br>
            <a:r>
              <a:rPr lang="en-US" sz="2000" dirty="0"/>
              <a:t>to see from a Monte Carlo Simulation</a:t>
            </a:r>
            <a:br>
              <a:rPr lang="en-US" sz="2000" dirty="0"/>
            </a:br>
            <a:r>
              <a:rPr lang="en-US" sz="2000" dirty="0"/>
              <a:t>of Bernoulli Trials: 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Poor coverage at low sample size,</a:t>
            </a:r>
            <a:br>
              <a:rPr lang="en-US" sz="2000" dirty="0"/>
            </a:br>
            <a:r>
              <a:rPr lang="en-US" sz="2000" dirty="0"/>
              <a:t>extreme values of </a:t>
            </a:r>
            <a:r>
              <a:rPr lang="en-US" sz="2000" b="1" dirty="0"/>
              <a:t>p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Coverage improves with sample size,</a:t>
            </a:r>
            <a:br>
              <a:rPr lang="en-US" sz="2000" dirty="0"/>
            </a:br>
            <a:r>
              <a:rPr lang="en-US" sz="2000" dirty="0"/>
              <a:t>values of </a:t>
            </a:r>
            <a:r>
              <a:rPr lang="en-US" sz="2000" b="1" dirty="0"/>
              <a:t>p</a:t>
            </a:r>
            <a:r>
              <a:rPr lang="en-US" sz="2000" dirty="0"/>
              <a:t> approaching 0.5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933F7A-97C3-0E4C-BD6F-C4321268ED2D}"/>
              </a:ext>
            </a:extLst>
          </p:cNvPr>
          <p:cNvCxnSpPr>
            <a:cxnSpLocks/>
          </p:cNvCxnSpPr>
          <p:nvPr/>
        </p:nvCxnSpPr>
        <p:spPr>
          <a:xfrm flipH="1" flipV="1">
            <a:off x="1965960" y="2621280"/>
            <a:ext cx="4892040" cy="941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9D3F8-B9BA-1C41-B1D4-7EE5B34DE233}"/>
              </a:ext>
            </a:extLst>
          </p:cNvPr>
          <p:cNvCxnSpPr>
            <a:cxnSpLocks/>
          </p:cNvCxnSpPr>
          <p:nvPr/>
        </p:nvCxnSpPr>
        <p:spPr>
          <a:xfrm flipH="1">
            <a:off x="2377440" y="4537151"/>
            <a:ext cx="4480560" cy="9644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142-84DD-3D46-ACF8-A3D2C3A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sophisticated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5D85E-754E-9848-9043-F6959E69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340"/>
            <a:ext cx="9448800" cy="307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94F44B-B6E4-6D4D-B13A-AF8972C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1550"/>
            <a:ext cx="5638800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FBC67-1CA2-EE46-8BB3-092E42AA60A0}"/>
              </a:ext>
            </a:extLst>
          </p:cNvPr>
          <p:cNvSpPr txBox="1"/>
          <p:nvPr/>
        </p:nvSpPr>
        <p:spPr>
          <a:xfrm>
            <a:off x="10287000" y="1073651"/>
            <a:ext cx="18524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Boolean argument</a:t>
            </a:r>
            <a:br>
              <a:rPr lang="en-US" sz="1400" dirty="0"/>
            </a:br>
            <a:r>
              <a:rPr lang="en-US" sz="1400" dirty="0"/>
              <a:t>to calculate </a:t>
            </a:r>
            <a:br>
              <a:rPr lang="en-US" sz="1400" dirty="0"/>
            </a:br>
            <a:r>
              <a:rPr lang="en-US" sz="1400" dirty="0"/>
              <a:t>Adjusted Wald</a:t>
            </a:r>
          </a:p>
          <a:p>
            <a:r>
              <a:rPr lang="en-US" sz="1400" dirty="0"/>
              <a:t>confidence </a:t>
            </a:r>
            <a:br>
              <a:rPr lang="en-US" sz="1400" dirty="0"/>
            </a:br>
            <a:r>
              <a:rPr lang="en-US" sz="1400" dirty="0"/>
              <a:t>intervals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D870D8-63D9-4D43-8548-5F03173BAE02}"/>
              </a:ext>
            </a:extLst>
          </p:cNvPr>
          <p:cNvCxnSpPr/>
          <p:nvPr/>
        </p:nvCxnSpPr>
        <p:spPr>
          <a:xfrm flipH="1">
            <a:off x="8427720" y="1600200"/>
            <a:ext cx="1615440" cy="701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1867ED-9D39-D043-ACD8-CDC1307E89EA}"/>
              </a:ext>
            </a:extLst>
          </p:cNvPr>
          <p:cNvSpPr txBox="1"/>
          <p:nvPr/>
        </p:nvSpPr>
        <p:spPr>
          <a:xfrm>
            <a:off x="838200" y="6213193"/>
            <a:ext cx="33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Sauro</a:t>
            </a:r>
            <a:r>
              <a:rPr lang="en-US" dirty="0"/>
              <a:t> and Lewis, 2005</a:t>
            </a:r>
          </a:p>
        </p:txBody>
      </p:sp>
    </p:spTree>
    <p:extLst>
      <p:ext uri="{BB962C8B-B14F-4D97-AF65-F5344CB8AC3E}">
        <p14:creationId xmlns:p14="http://schemas.microsoft.com/office/powerpoint/2010/main" val="373820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8D10-3646-064E-B219-91168F92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132 Monte Carlo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416E1-F5B3-4C40-B35B-1A9B3C94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1527810"/>
            <a:ext cx="9080500" cy="331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C2C79-DF32-D949-AB30-4BFE0C007F16}"/>
              </a:ext>
            </a:extLst>
          </p:cNvPr>
          <p:cNvSpPr txBox="1"/>
          <p:nvPr/>
        </p:nvSpPr>
        <p:spPr>
          <a:xfrm>
            <a:off x="10057130" y="1527810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 sample sizes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3ABDC-F8CD-1F4C-999A-D70CB87DF703}"/>
              </a:ext>
            </a:extLst>
          </p:cNvPr>
          <p:cNvSpPr txBox="1"/>
          <p:nvPr/>
        </p:nvSpPr>
        <p:spPr>
          <a:xfrm>
            <a:off x="10452879" y="4473178"/>
            <a:ext cx="123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11 p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4FBD0E-F58D-A14D-99A8-6DE8FB0AE64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372600" y="1712476"/>
            <a:ext cx="684530" cy="32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C56921-5E9E-214E-A1CF-389A469C0C5D}"/>
              </a:ext>
            </a:extLst>
          </p:cNvPr>
          <p:cNvCxnSpPr>
            <a:stCxn id="6" idx="1"/>
          </p:cNvCxnSpPr>
          <p:nvPr/>
        </p:nvCxnSpPr>
        <p:spPr>
          <a:xfrm flipH="1">
            <a:off x="9714865" y="4657844"/>
            <a:ext cx="738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DF7D3-B30B-B24F-93FA-D9CA9E9A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" y="5330190"/>
            <a:ext cx="22479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C8AF6-8A03-4644-BC45-BE3A0CF5D645}"/>
              </a:ext>
            </a:extLst>
          </p:cNvPr>
          <p:cNvSpPr txBox="1"/>
          <p:nvPr/>
        </p:nvSpPr>
        <p:spPr>
          <a:xfrm>
            <a:off x="3427239" y="5469374"/>
            <a:ext cx="467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Yes, the 132 simulations ran in under 7 seconds </a:t>
            </a:r>
          </a:p>
        </p:txBody>
      </p:sp>
    </p:spTree>
    <p:extLst>
      <p:ext uri="{BB962C8B-B14F-4D97-AF65-F5344CB8AC3E}">
        <p14:creationId xmlns:p14="http://schemas.microsoft.com/office/powerpoint/2010/main" val="34161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AD30-742E-2D4D-BF34-B730CDB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</a:t>
            </a:r>
            <a:r>
              <a:rPr lang="en-US" dirty="0" err="1"/>
              <a:t>sample_size</a:t>
            </a:r>
            <a:r>
              <a:rPr lang="en-US" dirty="0"/>
              <a:t> =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5D457-25FB-AB46-B087-F46BB18F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731010"/>
            <a:ext cx="560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F4627-C03F-4943-A562-F614E59F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38413"/>
            <a:ext cx="8877329" cy="65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20175-6319-0D45-9881-872E163E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185806"/>
            <a:ext cx="8915400" cy="66243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BEE50-A42B-8747-AB58-CF3766D8D1AC}"/>
              </a:ext>
            </a:extLst>
          </p:cNvPr>
          <p:cNvCxnSpPr/>
          <p:nvPr/>
        </p:nvCxnSpPr>
        <p:spPr>
          <a:xfrm flipH="1" flipV="1">
            <a:off x="2346960" y="899160"/>
            <a:ext cx="350520" cy="579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D9D77F-0EED-0749-A519-60B940C9BE55}"/>
              </a:ext>
            </a:extLst>
          </p:cNvPr>
          <p:cNvSpPr txBox="1"/>
          <p:nvPr/>
        </p:nvSpPr>
        <p:spPr>
          <a:xfrm>
            <a:off x="2204162" y="1478280"/>
            <a:ext cx="2280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 small sample sizes,</a:t>
            </a:r>
            <a:br>
              <a:rPr lang="en-US" sz="1400" dirty="0"/>
            </a:br>
            <a:r>
              <a:rPr lang="en-US" sz="1400" dirty="0"/>
              <a:t>observed p has less</a:t>
            </a:r>
            <a:br>
              <a:rPr lang="en-US" sz="1400" dirty="0"/>
            </a:br>
            <a:r>
              <a:rPr lang="en-US" sz="1400" dirty="0"/>
              <a:t>variability, leading to </a:t>
            </a:r>
            <a:br>
              <a:rPr lang="en-US" sz="1400" dirty="0"/>
            </a:br>
            <a:r>
              <a:rPr lang="en-US" sz="1400" dirty="0"/>
              <a:t>higher coverage percentages</a:t>
            </a:r>
          </a:p>
        </p:txBody>
      </p:sp>
    </p:spTree>
    <p:extLst>
      <p:ext uri="{BB962C8B-B14F-4D97-AF65-F5344CB8AC3E}">
        <p14:creationId xmlns:p14="http://schemas.microsoft.com/office/powerpoint/2010/main" val="93845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2943-F375-9A4E-9A27-CADD138F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9AB42-EC56-B94E-A94E-9644D979DF28}"/>
              </a:ext>
            </a:extLst>
          </p:cNvPr>
          <p:cNvSpPr txBox="1"/>
          <p:nvPr/>
        </p:nvSpPr>
        <p:spPr>
          <a:xfrm>
            <a:off x="1127760" y="1828800"/>
            <a:ext cx="97694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Monte Carlo Simulation of Bernoulli Trials (blog article version of this presentation): 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http://bit.ly/2PicLJN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Coverage probability for confidence interval (</a:t>
            </a:r>
            <a:r>
              <a:rPr lang="en-US" sz="2000" dirty="0" err="1"/>
              <a:t>Stackoverflow</a:t>
            </a:r>
            <a:r>
              <a:rPr lang="en-US" sz="2000" dirty="0"/>
              <a:t> question): </a:t>
            </a:r>
            <a:r>
              <a:rPr lang="en-US" sz="2000" dirty="0">
                <a:hlinkClick r:id="rId3"/>
              </a:rPr>
              <a:t>https://bit.ly/33l04lC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i="1" dirty="0"/>
              <a:t>Estimating Completion Rates from Small Sample Sizes Using Binomial</a:t>
            </a:r>
            <a:br>
              <a:rPr lang="en-US" sz="2000" i="1" dirty="0"/>
            </a:br>
            <a:r>
              <a:rPr lang="en-US" sz="2000" i="1" dirty="0"/>
              <a:t>Confidence Intervals</a:t>
            </a:r>
            <a:r>
              <a:rPr lang="en-US" sz="2000" dirty="0"/>
              <a:t>, </a:t>
            </a:r>
            <a:r>
              <a:rPr lang="en-US" sz="2000" dirty="0" err="1"/>
              <a:t>Sauro</a:t>
            </a:r>
            <a:r>
              <a:rPr lang="en-US" sz="2000" dirty="0"/>
              <a:t> &amp; Lewis 2005: </a:t>
            </a:r>
            <a:r>
              <a:rPr lang="en-US" sz="2000" dirty="0">
                <a:hlinkClick r:id="rId4"/>
              </a:rPr>
              <a:t>http://bit.ly/estimatingCoverageRates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3EEC-3137-0F4F-BAE1-39A7C5D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AC30C-2D36-7B42-9D46-7D611D8225C8}"/>
              </a:ext>
            </a:extLst>
          </p:cNvPr>
          <p:cNvSpPr txBox="1"/>
          <p:nvPr/>
        </p:nvSpPr>
        <p:spPr>
          <a:xfrm>
            <a:off x="1051560" y="1325880"/>
            <a:ext cx="98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user on </a:t>
            </a:r>
            <a:r>
              <a:rPr lang="en-US" sz="2000" dirty="0" err="1"/>
              <a:t>Stackoverflow</a:t>
            </a:r>
            <a:r>
              <a:rPr lang="en-US" sz="2000" dirty="0"/>
              <a:t> wanted to calculate coverage probabilities for sets of Bernoulli Trials</a:t>
            </a:r>
            <a:br>
              <a:rPr lang="en-US" sz="2000" dirty="0"/>
            </a:br>
            <a:r>
              <a:rPr lang="en-US" sz="2000" dirty="0"/>
              <a:t>at varying sample sizes and expected probability values.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814FC-BD2F-8548-8AAC-ABE7843F50DB}"/>
              </a:ext>
            </a:extLst>
          </p:cNvPr>
          <p:cNvSpPr txBox="1"/>
          <p:nvPr/>
        </p:nvSpPr>
        <p:spPr>
          <a:xfrm>
            <a:off x="1249680" y="242316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Bernoulli Trial: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A22DF-526F-4B41-9C38-8A4C1809BF24}"/>
              </a:ext>
            </a:extLst>
          </p:cNvPr>
          <p:cNvSpPr txBox="1"/>
          <p:nvPr/>
        </p:nvSpPr>
        <p:spPr>
          <a:xfrm>
            <a:off x="2841911" y="2423160"/>
            <a:ext cx="77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experiment with two possible outcomes where probability of success</a:t>
            </a:r>
            <a:br>
              <a:rPr lang="en-US" dirty="0"/>
            </a:br>
            <a:r>
              <a:rPr lang="en-US" dirty="0"/>
              <a:t>is the same every time the experiment is conducted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460BD-12E7-DB4E-AA86-ADD37F19329F}"/>
              </a:ext>
            </a:extLst>
          </p:cNvPr>
          <p:cNvSpPr txBox="1"/>
          <p:nvPr/>
        </p:nvSpPr>
        <p:spPr>
          <a:xfrm>
            <a:off x="1249680" y="3166646"/>
            <a:ext cx="13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Monte Carlo</a:t>
            </a:r>
            <a:br>
              <a:rPr lang="en-US" b="1" dirty="0"/>
            </a:br>
            <a:r>
              <a:rPr lang="en-US" b="1" dirty="0"/>
              <a:t>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F797-6236-2E47-B9CF-B7D207ABF5A8}"/>
              </a:ext>
            </a:extLst>
          </p:cNvPr>
          <p:cNvSpPr txBox="1"/>
          <p:nvPr/>
        </p:nvSpPr>
        <p:spPr>
          <a:xfrm>
            <a:off x="2841911" y="3166646"/>
            <a:ext cx="77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of computational algorithms that rely on repeated random sampling to</a:t>
            </a:r>
            <a:br>
              <a:rPr lang="en-US" dirty="0"/>
            </a:br>
            <a:r>
              <a:rPr lang="en-US" dirty="0"/>
              <a:t>obtain numerical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3903A-9A9D-5B44-8EDB-3BB5B160A3C7}"/>
              </a:ext>
            </a:extLst>
          </p:cNvPr>
          <p:cNvSpPr txBox="1"/>
          <p:nvPr/>
        </p:nvSpPr>
        <p:spPr>
          <a:xfrm>
            <a:off x="1249680" y="4015920"/>
            <a:ext cx="129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Coverage</a:t>
            </a:r>
            <a:br>
              <a:rPr lang="en-US" b="1" dirty="0"/>
            </a:br>
            <a:r>
              <a:rPr lang="en-US" b="1" dirty="0"/>
              <a:t>Probability: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F7596-7ABE-F84A-A35E-608854D85CE4}"/>
              </a:ext>
            </a:extLst>
          </p:cNvPr>
          <p:cNvSpPr txBox="1"/>
          <p:nvPr/>
        </p:nvSpPr>
        <p:spPr>
          <a:xfrm>
            <a:off x="2841911" y="4015920"/>
            <a:ext cx="77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trials of sample size &lt;n&gt; within a confidence interval that contains</a:t>
            </a:r>
            <a:br>
              <a:rPr lang="en-US" dirty="0"/>
            </a:br>
            <a:r>
              <a:rPr lang="en-US" dirty="0"/>
              <a:t>the true value for the population 95% of the time (for a 95% confidence interval)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36F7C-D623-534B-A43F-7D615BB9F440}"/>
              </a:ext>
            </a:extLst>
          </p:cNvPr>
          <p:cNvSpPr txBox="1"/>
          <p:nvPr/>
        </p:nvSpPr>
        <p:spPr>
          <a:xfrm>
            <a:off x="1249680" y="4865194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Wald Method: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04948-3C72-1943-A45C-E4BDB5CAE79A}"/>
              </a:ext>
            </a:extLst>
          </p:cNvPr>
          <p:cNvSpPr txBox="1"/>
          <p:nvPr/>
        </p:nvSpPr>
        <p:spPr>
          <a:xfrm>
            <a:off x="2841911" y="4865194"/>
            <a:ext cx="804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commonly presented formula for calculating binomial confidence intervals, calculated as: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8717F-6F16-9640-B2B0-44505FEE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60" y="5191845"/>
            <a:ext cx="24892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ADAE7F-01FF-6F41-ABEC-4758463478F2}"/>
              </a:ext>
            </a:extLst>
          </p:cNvPr>
          <p:cNvSpPr txBox="1"/>
          <p:nvPr/>
        </p:nvSpPr>
        <p:spPr>
          <a:xfrm>
            <a:off x="1249680" y="6213193"/>
            <a:ext cx="33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Sauro</a:t>
            </a:r>
            <a:r>
              <a:rPr lang="en-US" dirty="0"/>
              <a:t> and Lewis, 2005</a:t>
            </a:r>
          </a:p>
        </p:txBody>
      </p:sp>
    </p:spTree>
    <p:extLst>
      <p:ext uri="{BB962C8B-B14F-4D97-AF65-F5344CB8AC3E}">
        <p14:creationId xmlns:p14="http://schemas.microsoft.com/office/powerpoint/2010/main" val="260907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4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69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atl</a:t>
            </a:r>
            <a:r>
              <a:rPr lang="en-US" dirty="0"/>
              <a:t>-r-users/communications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9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883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Greski currently serves as Principal Consultant at LeadingAgile, the leader in helping large</a:t>
            </a:r>
            <a:br>
              <a:rPr lang="en-US" dirty="0"/>
            </a:br>
            <a:r>
              <a:rPr lang="en-US" dirty="0"/>
              <a:t>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F0604-A56E-6D4D-A7EF-83B564E65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13" y="6156476"/>
            <a:ext cx="1925958" cy="5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875DF-F4AB-5F47-BAA8-C285762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solution: runs, but inaccurate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68F3-A55D-3C46-84BC-AA40BFF3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598930"/>
            <a:ext cx="6184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FD89-54AB-9647-87FD-61DE20E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79A4D-C389-754C-A851-F7246779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1" y="1387872"/>
            <a:ext cx="6096000" cy="45593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3FD3CB7-0F02-E945-8F9C-F9768FA91D50}"/>
              </a:ext>
            </a:extLst>
          </p:cNvPr>
          <p:cNvSpPr/>
          <p:nvPr/>
        </p:nvSpPr>
        <p:spPr>
          <a:xfrm>
            <a:off x="2727960" y="2072640"/>
            <a:ext cx="655320" cy="3874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790FD-BF1A-784C-B8B9-D24B52BAF500}"/>
              </a:ext>
            </a:extLst>
          </p:cNvPr>
          <p:cNvSpPr txBox="1"/>
          <p:nvPr/>
        </p:nvSpPr>
        <p:spPr>
          <a:xfrm>
            <a:off x="3795358" y="3686740"/>
            <a:ext cx="548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results for expected probability values &gt; 0.01 are zero</a:t>
            </a:r>
            <a:br>
              <a:rPr lang="en-US" dirty="0"/>
            </a:br>
            <a:r>
              <a:rPr lang="en-US" dirty="0"/>
              <a:t>when they should approach 0.95 as p approaches 0.5</a:t>
            </a:r>
          </a:p>
        </p:txBody>
      </p:sp>
    </p:spTree>
    <p:extLst>
      <p:ext uri="{BB962C8B-B14F-4D97-AF65-F5344CB8AC3E}">
        <p14:creationId xmlns:p14="http://schemas.microsoft.com/office/powerpoint/2010/main" val="19185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B426-2A3C-C949-BB4B-BF4A9B73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2F5F-195D-5E40-8D78-2486AA7D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what “fixed” looks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correct version for a subset of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Isolate the problem in the original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the code to eliminate the problem</a:t>
            </a:r>
          </a:p>
        </p:txBody>
      </p:sp>
    </p:spTree>
    <p:extLst>
      <p:ext uri="{BB962C8B-B14F-4D97-AF65-F5344CB8AC3E}">
        <p14:creationId xmlns:p14="http://schemas.microsoft.com/office/powerpoint/2010/main" val="18511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CE3-3141-6744-8CB1-A2C138EA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”fixed” looks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32949-76B0-024B-A88E-7EB81F157E5A}"/>
              </a:ext>
            </a:extLst>
          </p:cNvPr>
          <p:cNvSpPr txBox="1"/>
          <p:nvPr/>
        </p:nvSpPr>
        <p:spPr>
          <a:xfrm>
            <a:off x="7231774" y="2720072"/>
            <a:ext cx="4122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distribution that looks binomial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coverage percentage close to</a:t>
            </a:r>
            <a:br>
              <a:rPr lang="en-US" sz="2000" dirty="0"/>
            </a:br>
            <a:r>
              <a:rPr lang="en-US" sz="2000" dirty="0"/>
              <a:t>1 – alpha (rejection region) in</a:t>
            </a:r>
            <a:br>
              <a:rPr lang="en-US" sz="2000" dirty="0"/>
            </a:br>
            <a:r>
              <a:rPr lang="en-US" sz="2000" dirty="0"/>
              <a:t>confidence interval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95C30-5E5D-D847-B1A2-9001F570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1254507"/>
            <a:ext cx="5218430" cy="381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957AF-50E9-D047-BFCC-BE7C2E67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9" y="5081739"/>
            <a:ext cx="6506616" cy="14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B5228-2FF5-8345-8BF1-46360D70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B850D-27C8-3444-946A-97B19A71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" y="1474470"/>
            <a:ext cx="7835900" cy="461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761D5-55B2-0045-B2E0-9FAAFD7D2696}"/>
              </a:ext>
            </a:extLst>
          </p:cNvPr>
          <p:cNvSpPr txBox="1"/>
          <p:nvPr/>
        </p:nvSpPr>
        <p:spPr>
          <a:xfrm>
            <a:off x="9106294" y="2151727"/>
            <a:ext cx="2887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Refactoring to use data frames facilitates understanding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Use of more descriptive</a:t>
            </a:r>
            <a:br>
              <a:rPr lang="en-US" sz="2000" dirty="0"/>
            </a:br>
            <a:r>
              <a:rPr lang="en-US" sz="2000" dirty="0"/>
              <a:t>variable names also</a:t>
            </a:r>
            <a:br>
              <a:rPr lang="en-US" sz="2000" dirty="0"/>
            </a:br>
            <a:r>
              <a:rPr lang="en-US" sz="2000" dirty="0"/>
              <a:t>facilitates understanding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We’ll refactor for speed</a:t>
            </a:r>
            <a:br>
              <a:rPr lang="en-US" sz="2000" dirty="0"/>
            </a:br>
            <a:r>
              <a:rPr lang="en-US" sz="2000" dirty="0"/>
              <a:t>in a subsequent step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7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E302A-E402-684C-8F73-EFD229D0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intermediate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52644-F8A5-3348-903F-1CCDEC2C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2043430"/>
            <a:ext cx="53721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F97F7-C3AF-4B4E-ACB0-60DC9A6527BC}"/>
              </a:ext>
            </a:extLst>
          </p:cNvPr>
          <p:cNvSpPr txBox="1"/>
          <p:nvPr/>
        </p:nvSpPr>
        <p:spPr>
          <a:xfrm>
            <a:off x="7103469" y="2459504"/>
            <a:ext cx="42503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Observed p is a proportion with </a:t>
            </a:r>
            <a:br>
              <a:rPr lang="en-US" sz="2000" dirty="0"/>
            </a:br>
            <a:r>
              <a:rPr lang="en-US" sz="2000" dirty="0"/>
              <a:t>values 0, 0.2, 0.4, 0.6, 0.8, 1.0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Confidence intervals vary by value </a:t>
            </a:r>
            <a:br>
              <a:rPr lang="en-US" sz="2000" dirty="0"/>
            </a:br>
            <a:r>
              <a:rPr lang="en-US" sz="2000" dirty="0"/>
              <a:t>of observed p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9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3AA-FAB9-864B-8BE0-33B9531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the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DBAB-5560-C247-8A46-1D6063BF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1318260"/>
            <a:ext cx="50165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63FA5-56D9-5243-ADC3-E7B6FC2CD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3431692"/>
            <a:ext cx="21463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54881-2191-8949-9337-F2B90C72E1A2}"/>
              </a:ext>
            </a:extLst>
          </p:cNvPr>
          <p:cNvSpPr txBox="1"/>
          <p:nvPr/>
        </p:nvSpPr>
        <p:spPr>
          <a:xfrm>
            <a:off x="6819664" y="1645920"/>
            <a:ext cx="459279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deconstruct the nested </a:t>
            </a:r>
            <a:r>
              <a:rPr lang="en-US" sz="2000" b="1" dirty="0"/>
              <a:t>apply()</a:t>
            </a:r>
            <a:br>
              <a:rPr lang="en-US" sz="2000" dirty="0"/>
            </a:br>
            <a:r>
              <a:rPr lang="en-US" sz="2000" dirty="0"/>
              <a:t>functions for a single set of input </a:t>
            </a:r>
            <a:br>
              <a:rPr lang="en-US" sz="2000" dirty="0"/>
            </a:br>
            <a:r>
              <a:rPr lang="en-US" sz="2000" dirty="0"/>
              <a:t>values and step through the code  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object </a:t>
            </a:r>
            <a:r>
              <a:rPr lang="en-US" sz="2000" b="1" dirty="0"/>
              <a:t>x</a:t>
            </a:r>
            <a:r>
              <a:rPr lang="en-US" sz="2000" dirty="0"/>
              <a:t> is a vector of 10,000</a:t>
            </a:r>
            <a:br>
              <a:rPr lang="en-US" sz="2000" dirty="0"/>
            </a:br>
            <a:r>
              <a:rPr lang="en-US" sz="2000" dirty="0"/>
              <a:t>items, each of which is either 1 or 0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 err="1"/>
              <a:t>p.hat</a:t>
            </a:r>
            <a:r>
              <a:rPr lang="en-US" sz="2000" b="1" dirty="0"/>
              <a:t> </a:t>
            </a:r>
            <a:r>
              <a:rPr lang="en-US" sz="2000" dirty="0"/>
              <a:t>calculation is also a vector</a:t>
            </a:r>
            <a:br>
              <a:rPr lang="en-US" sz="2000" dirty="0"/>
            </a:br>
            <a:r>
              <a:rPr lang="en-US" sz="2000" dirty="0"/>
              <a:t>when it should be a single number.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Therefore, all subsequent calculations</a:t>
            </a:r>
            <a:br>
              <a:rPr lang="en-US" sz="2000" dirty="0"/>
            </a:br>
            <a:r>
              <a:rPr lang="en-US" sz="2000" dirty="0"/>
              <a:t>are in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F72E4-CE69-4944-8158-1A90A0FA4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80" y="4690110"/>
            <a:ext cx="19939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C3D6D-998E-6A4E-A4E8-C1C5839F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" y="5559908"/>
            <a:ext cx="143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901</Words>
  <Application>Microsoft Macintosh PowerPoint</Application>
  <PresentationFormat>Widescreen</PresentationFormat>
  <Paragraphs>80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Debugging an R program: Monte Carlo Simulation of Bernoulli Trials</vt:lpstr>
      <vt:lpstr>Background</vt:lpstr>
      <vt:lpstr>Original solution: runs, but inaccurate results</vt:lpstr>
      <vt:lpstr>What’s wrong?</vt:lpstr>
      <vt:lpstr>The process</vt:lpstr>
      <vt:lpstr>What ”fixed” looks like</vt:lpstr>
      <vt:lpstr>Understanding the problem</vt:lpstr>
      <vt:lpstr>Inspecting intermediate results</vt:lpstr>
      <vt:lpstr>Isolating the problem </vt:lpstr>
      <vt:lpstr>An accurate p-value</vt:lpstr>
      <vt:lpstr>Refactoring to correct solution</vt:lpstr>
      <vt:lpstr>…and the results</vt:lpstr>
      <vt:lpstr>A more sophisticated solution</vt:lpstr>
      <vt:lpstr>Run 132 Monte Carlo Simulations</vt:lpstr>
      <vt:lpstr>Results for sample_size = 5</vt:lpstr>
      <vt:lpstr>PowerPoint Presentation</vt:lpstr>
      <vt:lpstr>PowerPoint Presentation</vt:lpstr>
      <vt:lpstr>PowerPoint Presentation</vt:lpstr>
      <vt:lpstr>References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70</cp:revision>
  <dcterms:created xsi:type="dcterms:W3CDTF">2021-01-23T15:13:42Z</dcterms:created>
  <dcterms:modified xsi:type="dcterms:W3CDTF">2021-03-24T11:19:58Z</dcterms:modified>
</cp:coreProperties>
</file>