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80" r:id="rId4"/>
    <p:sldId id="281" r:id="rId5"/>
    <p:sldId id="283" r:id="rId6"/>
    <p:sldId id="282" r:id="rId7"/>
    <p:sldId id="285" r:id="rId8"/>
    <p:sldId id="284" r:id="rId9"/>
    <p:sldId id="286" r:id="rId10"/>
    <p:sldId id="287" r:id="rId11"/>
    <p:sldId id="288" r:id="rId12"/>
    <p:sldId id="289" r:id="rId13"/>
    <p:sldId id="276" r:id="rId14"/>
    <p:sldId id="290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/>
    <p:restoredTop sz="78110"/>
  </p:normalViewPr>
  <p:slideViewPr>
    <p:cSldViewPr snapToGrid="0" snapToObjects="1">
      <p:cViewPr varScale="1">
        <p:scale>
          <a:sx n="84" d="100"/>
          <a:sy n="84" d="100"/>
        </p:scale>
        <p:origin x="1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D979-93FC-144A-AB28-6BA00BC12244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3B9F-5CD9-F644-B9E1-D29863D0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run 10,000 Bernoulli trials of sample size 5 with an expected probability of 0.5 and a 95% confidence interval. Note that this is going to execute relatively slowly because we are calling </a:t>
            </a:r>
            <a:r>
              <a:rPr lang="en-US" dirty="0" err="1"/>
              <a:t>rbinom</a:t>
            </a:r>
            <a:r>
              <a:rPr lang="en-US" dirty="0"/>
              <a:t>() 10,000 times and it is a slow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AA25-8EE7-3648-A4B5-5F2BC662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A9A4-058E-FC4A-A994-89F46853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7994-16A0-1A48-ADC5-D193EC55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2835-C21C-8743-846E-8E67A22D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543D-C9DB-584B-B19E-CB5AB13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ADF7-6779-3846-8250-D7CFC4C6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C6E2-FB0D-FB4B-AC35-A495A603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3005-EEA4-494A-8A89-C40A0C7A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6B2A-17CD-E246-9A69-20136496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C151-36D3-914D-B6A4-D849022E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20AD7-8358-A84D-9B13-E0FBDBC5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3DA4-E809-9D44-A2B0-1A867EA3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E6D1-0855-DA46-95FF-BCD5C73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55E0-316C-D746-96F0-0EFAE06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77F2-87A4-6A4D-834B-43063189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28E8-473C-9D49-B55C-28A2B659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6EA7-FB12-3A4B-805F-A2BD147F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5917-F010-7947-B382-607E2FF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D608-3E92-0D4B-A840-D26A1219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4370-576C-5D48-87B7-36F19F2B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4C1B-8E10-9E4F-BC3B-9F9BF0C7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D078-7E0B-2A4D-AA04-7A08E4DF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F180-2540-7E4A-8944-C1592DBF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DA33-5C48-CD49-8A72-BA2825F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E70D-9280-7A44-96AF-C8EB70EC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FBB-E461-D541-9EAD-C0530ACC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3180-B608-A94A-92AB-7B1387097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17E96-A79E-3242-B721-61529DCA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7CCD-E607-5648-A038-E09113B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BFDE-5C09-194D-ADAB-A4D79A60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D98D-F02D-8D47-91EB-5F5F4E7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EEF0-944E-CD43-9696-AF48A18D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ACF2-FB84-3A4F-879B-670F8ABF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AD659-A022-F643-86BE-12719066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0E585-F99E-9349-87B4-9DC9779B8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5263-944B-A54A-84D1-3403F312C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9D5CD-7D75-BD46-A079-5D21BC31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474F0-1D71-C24F-AF05-F6C49910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598AE-CBC8-0744-AB44-81C788F8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3FE-3CE8-DE43-9BCB-3781DC76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75"/>
            <a:ext cx="10515600" cy="107819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57A70-1F5E-C647-B959-045A4647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9150-A868-E04E-B098-DC3B8894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E9C5F-60FB-9947-B28E-31FE941E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EC98-EB07-0B45-94B8-5FAF7032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C663-2CDD-9441-978E-4B9E0C4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E4549-22CD-434F-A4C2-E48240B7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4BD3-E0BB-BA48-979F-3D7098CA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69A6-DB5C-C14D-9156-D158D790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D9E7-1225-B441-88F5-D95F6621B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26744-DFC3-DE4B-8820-B2F7CF85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98F32-922E-5744-A651-ABCF5F7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2A2D-69D3-6C43-85CD-B7DFBE2B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42E-94C7-194E-8829-333B075E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2CF3F-F097-844F-9DB4-4DF3A621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2879-F958-464A-9066-2951E285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F4222-A918-4B47-BAE4-D520DBE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7E33-DAF9-1A48-92CC-FEBE8E3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D47F-82BE-CC4B-98A6-34BACCC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98E45-3CFB-7344-B512-5AE966B5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8B43-CEE0-9D40-A810-B0162B51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6144-6089-0A4D-8A4E-71CE248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C6DF-777A-4142-B847-255B1624343C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CEF8-A2A2-FB41-B37F-B60FE1695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9244-C144-4547-B7BC-0F26BCA3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883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D2F1-1D29-E649-BED5-ECA2070267F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1FC506-F304-8143-95AB-89B7696F0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441" y="6356350"/>
            <a:ext cx="506709" cy="391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2B80B-6CD2-0743-A9C0-19E010D79675}"/>
              </a:ext>
            </a:extLst>
          </p:cNvPr>
          <p:cNvSpPr txBox="1"/>
          <p:nvPr userDrawn="1"/>
        </p:nvSpPr>
        <p:spPr>
          <a:xfrm>
            <a:off x="9676737" y="6367649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7DA13-ADDF-AE49-9157-5DD1EA74697E}"/>
              </a:ext>
            </a:extLst>
          </p:cNvPr>
          <p:cNvSpPr txBox="1"/>
          <p:nvPr userDrawn="1"/>
        </p:nvSpPr>
        <p:spPr>
          <a:xfrm>
            <a:off x="10614912" y="6367649"/>
            <a:ext cx="144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Group</a:t>
            </a:r>
          </a:p>
        </p:txBody>
      </p:sp>
    </p:spTree>
    <p:extLst>
      <p:ext uri="{BB962C8B-B14F-4D97-AF65-F5344CB8AC3E}">
        <p14:creationId xmlns:p14="http://schemas.microsoft.com/office/powerpoint/2010/main" val="42725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3l04lC" TargetMode="External"/><Relationship Id="rId2" Type="http://schemas.openxmlformats.org/officeDocument/2006/relationships/hyperlink" Target="http://bit.ly/2PicLJ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bit.ly/estimatingCoverageRates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greski.github.io/datasciencedepot/" TargetMode="External"/><Relationship Id="rId3" Type="http://schemas.openxmlformats.org/officeDocument/2006/relationships/hyperlink" Target="mailto:len@greskilabs.com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481A-0390-F544-A972-93FDC586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Debugging an R program: Monte Carlo Simulation of Bernoulli Trials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2835F-915A-6145-9CA0-D6D4B760D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Len Greski</a:t>
            </a:r>
            <a:br>
              <a:rPr lang="en-US" dirty="0"/>
            </a:br>
            <a:r>
              <a:rPr lang="en-US" dirty="0"/>
              <a:t>March 25, 2021</a:t>
            </a:r>
          </a:p>
          <a:p>
            <a:endParaRPr lang="en-US" dirty="0"/>
          </a:p>
          <a:p>
            <a:r>
              <a:rPr lang="en-US" sz="1700" dirty="0"/>
              <a:t>Level: intermediate</a:t>
            </a:r>
          </a:p>
        </p:txBody>
      </p:sp>
    </p:spTree>
    <p:extLst>
      <p:ext uri="{BB962C8B-B14F-4D97-AF65-F5344CB8AC3E}">
        <p14:creationId xmlns:p14="http://schemas.microsoft.com/office/powerpoint/2010/main" val="38982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C7AC-2C21-9044-89E6-019EB4E1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accurate p-value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8005E-39B5-E44A-9806-18158F6C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3920"/>
            <a:ext cx="3124200" cy="81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1A8CC6-E458-344C-B500-F1217ADFDB36}"/>
              </a:ext>
            </a:extLst>
          </p:cNvPr>
          <p:cNvSpPr txBox="1"/>
          <p:nvPr/>
        </p:nvSpPr>
        <p:spPr>
          <a:xfrm>
            <a:off x="6545974" y="1997224"/>
            <a:ext cx="40709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For an expected p-value of 0.01,</a:t>
            </a:r>
            <a:br>
              <a:rPr lang="en-US" sz="2000" dirty="0"/>
            </a:br>
            <a:r>
              <a:rPr lang="en-US" sz="2000" dirty="0"/>
              <a:t>an observed p-value of 0.0087 is </a:t>
            </a:r>
            <a:br>
              <a:rPr lang="en-US" sz="2000" dirty="0"/>
            </a:br>
            <a:r>
              <a:rPr lang="en-US" sz="2000" dirty="0"/>
              <a:t>reasonable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However, this represents 10,000</a:t>
            </a:r>
            <a:br>
              <a:rPr lang="en-US" sz="2000" dirty="0"/>
            </a:br>
            <a:r>
              <a:rPr lang="en-US" sz="2000" dirty="0"/>
              <a:t>Bernoulli trials of size 1, which is</a:t>
            </a:r>
            <a:br>
              <a:rPr lang="en-US" sz="2000" dirty="0"/>
            </a:br>
            <a:r>
              <a:rPr lang="en-US" sz="2000" dirty="0"/>
              <a:t>not what the original developer</a:t>
            </a:r>
            <a:br>
              <a:rPr lang="en-US" sz="2000" dirty="0"/>
            </a:br>
            <a:r>
              <a:rPr lang="en-US" sz="2000" dirty="0"/>
              <a:t>intended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BB05B-F582-E245-B6D1-787BEC41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2552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925B-9CB4-5042-AACE-72FE07B5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to correct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1757A-1E6A-3A44-822D-51444BA0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0" y="1353668"/>
            <a:ext cx="6731000" cy="45847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A889FB1-6AD4-9C4F-80E5-02F5715A1C47}"/>
              </a:ext>
            </a:extLst>
          </p:cNvPr>
          <p:cNvSpPr/>
          <p:nvPr/>
        </p:nvSpPr>
        <p:spPr>
          <a:xfrm>
            <a:off x="7909560" y="2575560"/>
            <a:ext cx="182880" cy="10704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A807D-D50C-C845-844F-DEF4E559380E}"/>
              </a:ext>
            </a:extLst>
          </p:cNvPr>
          <p:cNvSpPr txBox="1"/>
          <p:nvPr/>
        </p:nvSpPr>
        <p:spPr>
          <a:xfrm>
            <a:off x="8455989" y="2233626"/>
            <a:ext cx="3390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Two simple changes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Expand </a:t>
            </a:r>
            <a:r>
              <a:rPr lang="en-US" sz="2000" b="1" dirty="0"/>
              <a:t>x</a:t>
            </a:r>
            <a:r>
              <a:rPr lang="en-US" sz="2000" dirty="0"/>
              <a:t> so each row is a</a:t>
            </a:r>
            <a:br>
              <a:rPr lang="en-US" sz="2000" dirty="0"/>
            </a:br>
            <a:r>
              <a:rPr lang="en-US" sz="2000" dirty="0"/>
              <a:t>trial of size </a:t>
            </a:r>
            <a:r>
              <a:rPr lang="en-US" sz="2000" b="1" dirty="0"/>
              <a:t>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b="1" dirty="0" err="1"/>
              <a:t>rowSums</a:t>
            </a:r>
            <a:r>
              <a:rPr lang="en-US" sz="2000" b="1" dirty="0"/>
              <a:t>()</a:t>
            </a:r>
            <a:r>
              <a:rPr lang="en-US" sz="2000" dirty="0"/>
              <a:t> to calculate</a:t>
            </a:r>
            <a:br>
              <a:rPr lang="en-US" sz="2000" dirty="0"/>
            </a:br>
            <a:r>
              <a:rPr lang="en-US" sz="2000" b="1" dirty="0" err="1"/>
              <a:t>p.hat</a:t>
            </a:r>
            <a:r>
              <a:rPr lang="en-US" sz="20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083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9A3F-9DF8-FA4A-86B4-C3A8517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91699-B872-3A4F-B5C4-ECFCD1F3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3510"/>
            <a:ext cx="58420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A0F6E0-7BD6-3C48-9527-F6DFD8553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9600"/>
            <a:ext cx="6019800" cy="462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CF07C-4322-B748-BCA3-105F0CFEAB24}"/>
              </a:ext>
            </a:extLst>
          </p:cNvPr>
          <p:cNvSpPr txBox="1"/>
          <p:nvPr/>
        </p:nvSpPr>
        <p:spPr>
          <a:xfrm>
            <a:off x="7079374" y="2180104"/>
            <a:ext cx="446577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results conform to what we expect</a:t>
            </a:r>
            <a:br>
              <a:rPr lang="en-US" sz="2000" dirty="0"/>
            </a:br>
            <a:r>
              <a:rPr lang="en-US" sz="2000" dirty="0"/>
              <a:t>to see from a Monte Carlo Simulation</a:t>
            </a:r>
            <a:br>
              <a:rPr lang="en-US" sz="2000" dirty="0"/>
            </a:br>
            <a:r>
              <a:rPr lang="en-US" sz="2000" dirty="0"/>
              <a:t>of Bernoulli Trials: 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Poor coverage at low sample size,</a:t>
            </a:r>
            <a:br>
              <a:rPr lang="en-US" sz="2000" dirty="0"/>
            </a:br>
            <a:r>
              <a:rPr lang="en-US" sz="2000" dirty="0"/>
              <a:t>extreme values of </a:t>
            </a:r>
            <a:r>
              <a:rPr lang="en-US" sz="2000" b="1" dirty="0"/>
              <a:t>p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Coverage improves with sample size,</a:t>
            </a:r>
            <a:br>
              <a:rPr lang="en-US" sz="2000" dirty="0"/>
            </a:br>
            <a:r>
              <a:rPr lang="en-US" sz="2000" dirty="0"/>
              <a:t>values of </a:t>
            </a:r>
            <a:r>
              <a:rPr lang="en-US" sz="2000" b="1" dirty="0"/>
              <a:t>p</a:t>
            </a:r>
            <a:r>
              <a:rPr lang="en-US" sz="2000" dirty="0"/>
              <a:t> approaching 0.5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787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39DFBB-76B2-E64D-91BA-C82ACDE98D30}"/>
              </a:ext>
            </a:extLst>
          </p:cNvPr>
          <p:cNvSpPr txBox="1"/>
          <p:nvPr/>
        </p:nvSpPr>
        <p:spPr>
          <a:xfrm>
            <a:off x="4526165" y="2967200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308514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2943-F375-9A4E-9A27-CADD138F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9AB42-EC56-B94E-A94E-9644D979DF28}"/>
              </a:ext>
            </a:extLst>
          </p:cNvPr>
          <p:cNvSpPr txBox="1"/>
          <p:nvPr/>
        </p:nvSpPr>
        <p:spPr>
          <a:xfrm>
            <a:off x="1127760" y="1828800"/>
            <a:ext cx="97694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Monte Carlo Simulation of Bernoulli Trials (blog article version of this presentation</a:t>
            </a:r>
            <a:r>
              <a:rPr lang="en-US" sz="2000"/>
              <a:t>): </a:t>
            </a:r>
            <a:br>
              <a:rPr lang="en-US" sz="2000"/>
            </a:br>
            <a:r>
              <a:rPr lang="en-US" sz="200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://bit.ly/2PicLJN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Coverage probability for confidence interval (</a:t>
            </a:r>
            <a:r>
              <a:rPr lang="en-US" sz="2000" dirty="0" err="1"/>
              <a:t>Stackoverflow</a:t>
            </a:r>
            <a:r>
              <a:rPr lang="en-US" sz="2000" dirty="0"/>
              <a:t> question): </a:t>
            </a:r>
            <a:r>
              <a:rPr lang="en-US" sz="2000" dirty="0">
                <a:hlinkClick r:id="rId3"/>
              </a:rPr>
              <a:t>https://bit.ly/33l04lC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Estimating Completion Rates from Small Sample Sizes Using Binomial</a:t>
            </a:r>
            <a:br>
              <a:rPr lang="en-US" sz="2000" dirty="0"/>
            </a:br>
            <a:r>
              <a:rPr lang="en-US" sz="2000" dirty="0"/>
              <a:t>Confidence Intervals, </a:t>
            </a:r>
            <a:r>
              <a:rPr lang="en-US" sz="2000" dirty="0" err="1"/>
              <a:t>Sauro</a:t>
            </a:r>
            <a:r>
              <a:rPr lang="en-US" sz="2000" dirty="0"/>
              <a:t> &amp; Lewis 2005: </a:t>
            </a:r>
            <a:r>
              <a:rPr lang="en-US" sz="2000" dirty="0">
                <a:hlinkClick r:id="rId4"/>
              </a:rPr>
              <a:t>http://bit.ly/estimatingCoverageRates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21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EAB6-FFEF-B54D-886F-29B8FBD7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42CDC-9BCF-ED4A-B142-F82CFFC4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692"/>
            <a:ext cx="1828800" cy="1848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4056E-90F6-7344-ACA0-21B67F079388}"/>
              </a:ext>
            </a:extLst>
          </p:cNvPr>
          <p:cNvSpPr txBox="1"/>
          <p:nvPr/>
        </p:nvSpPr>
        <p:spPr>
          <a:xfrm>
            <a:off x="1456297" y="3810270"/>
            <a:ext cx="21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3"/>
              </a:rPr>
              <a:t>len@greskilabs.com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A498D-59ED-254A-8EA3-0F3D3158D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37" y="4410881"/>
            <a:ext cx="355600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4C8CC-7A1B-5848-BB26-0560A3F83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57" y="3810270"/>
            <a:ext cx="4191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1EDAC-2901-CC45-A0A7-8D75B4C1AB41}"/>
              </a:ext>
            </a:extLst>
          </p:cNvPr>
          <p:cNvSpPr txBox="1"/>
          <p:nvPr/>
        </p:nvSpPr>
        <p:spPr>
          <a:xfrm>
            <a:off x="1456297" y="429683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CC08F-50EB-9442-9382-9749498C8D6E}"/>
              </a:ext>
            </a:extLst>
          </p:cNvPr>
          <p:cNvSpPr txBox="1"/>
          <p:nvPr/>
        </p:nvSpPr>
        <p:spPr>
          <a:xfrm>
            <a:off x="1456297" y="4609946"/>
            <a:ext cx="869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atl</a:t>
            </a:r>
            <a:r>
              <a:rPr lang="en-US" dirty="0"/>
              <a:t>-r-users/communications – repository where tonight’s code and presentation are stored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9D18BB-69F5-B443-91B0-AB1B112D1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957" y="5026221"/>
            <a:ext cx="406400" cy="40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E509B-E0B5-984D-8495-D099B3C62B4E}"/>
              </a:ext>
            </a:extLst>
          </p:cNvPr>
          <p:cNvSpPr txBox="1"/>
          <p:nvPr/>
        </p:nvSpPr>
        <p:spPr>
          <a:xfrm>
            <a:off x="1456297" y="5044755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lgreski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58D6E7-31DF-B841-B3A5-67880E34E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013" y="5531999"/>
            <a:ext cx="537047" cy="537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BC55D7-BE16-0543-9D90-8400CC766953}"/>
              </a:ext>
            </a:extLst>
          </p:cNvPr>
          <p:cNvSpPr txBox="1"/>
          <p:nvPr/>
        </p:nvSpPr>
        <p:spPr>
          <a:xfrm>
            <a:off x="1456297" y="5615856"/>
            <a:ext cx="670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Data Science Depot blog: </a:t>
            </a:r>
            <a:r>
              <a:rPr lang="en-US" dirty="0">
                <a:hlinkClick r:id="rId8"/>
              </a:rPr>
              <a:t>https://lgreski.github.io/datasciencedepot/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10A48-1AA5-F144-818F-BACDFEE8248C}"/>
              </a:ext>
            </a:extLst>
          </p:cNvPr>
          <p:cNvSpPr txBox="1"/>
          <p:nvPr/>
        </p:nvSpPr>
        <p:spPr>
          <a:xfrm>
            <a:off x="2865120" y="1384844"/>
            <a:ext cx="88830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 Greski currently serves as Principal Consultant at LeadingAgile, the leader in helping large</a:t>
            </a:r>
            <a:br>
              <a:rPr lang="en-US" dirty="0"/>
            </a:br>
            <a:r>
              <a:rPr lang="en-US" dirty="0"/>
              <a:t>companies generate economic value through agile transformation. Len started his </a:t>
            </a:r>
            <a:br>
              <a:rPr lang="en-US" dirty="0"/>
            </a:br>
            <a:r>
              <a:rPr lang="en-US" dirty="0"/>
              <a:t>career at Information Resources Inc., developing statistical and AI models to predict</a:t>
            </a:r>
            <a:br>
              <a:rPr lang="en-US" dirty="0"/>
            </a:br>
            <a:r>
              <a:rPr lang="en-US" dirty="0"/>
              <a:t>consumer behavior. He learned R in 2015 when he needed a way to analyze the value of a </a:t>
            </a:r>
            <a:br>
              <a:rPr lang="en-US" dirty="0"/>
            </a:br>
            <a:r>
              <a:rPr lang="en-US" dirty="0"/>
              <a:t>software portfolio without spending $9,000 on a copy of SAS.  Len has mentored hundreds </a:t>
            </a:r>
          </a:p>
          <a:p>
            <a:r>
              <a:rPr lang="en-US" dirty="0"/>
              <a:t>of thousands of students in the Johns Hopkins University Data Science Specialization on </a:t>
            </a:r>
          </a:p>
          <a:p>
            <a:r>
              <a:rPr lang="en-US" dirty="0"/>
              <a:t>Coursera, having served as a Community Mentor since 2015.  Len has a top 5% </a:t>
            </a:r>
            <a:br>
              <a:rPr lang="en-US" dirty="0"/>
            </a:br>
            <a:r>
              <a:rPr lang="en-US" dirty="0"/>
              <a:t>ranking on </a:t>
            </a:r>
            <a:r>
              <a:rPr lang="en-US" dirty="0" err="1"/>
              <a:t>Stackoverflow.com</a:t>
            </a:r>
            <a:r>
              <a:rPr lang="en-US" dirty="0"/>
              <a:t>, where he primarily answers questions about R.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C9C847-7C77-4C44-8CB7-A571842D5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811" y="6115199"/>
            <a:ext cx="2013926" cy="5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3EEC-3137-0F4F-BAE1-39A7C5D4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6C29-6E7B-324E-8E83-7C27A279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Binomial Trials, Wald Confidence Intervals, Monte Carlo Simulation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39D1F-36A2-AA41-BB27-FA0C49A1E99D}"/>
              </a:ext>
            </a:extLst>
          </p:cNvPr>
          <p:cNvSpPr txBox="1"/>
          <p:nvPr/>
        </p:nvSpPr>
        <p:spPr>
          <a:xfrm rot="19399479">
            <a:off x="4511848" y="3474720"/>
            <a:ext cx="316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Work in Process</a:t>
            </a:r>
          </a:p>
        </p:txBody>
      </p:sp>
    </p:spTree>
    <p:extLst>
      <p:ext uri="{BB962C8B-B14F-4D97-AF65-F5344CB8AC3E}">
        <p14:creationId xmlns:p14="http://schemas.microsoft.com/office/powerpoint/2010/main" val="26090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875DF-F4AB-5F47-BAA8-C2857626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solution: works, but wrong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568F3-A55D-3C46-84BC-AA40BFF3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30" y="1598930"/>
            <a:ext cx="61849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5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FD89-54AB-9647-87FD-61DE20E4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79A4D-C389-754C-A851-F7246779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11" y="1387872"/>
            <a:ext cx="6096000" cy="45593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D3FD3CB7-0F02-E945-8F9C-F9768FA91D50}"/>
              </a:ext>
            </a:extLst>
          </p:cNvPr>
          <p:cNvSpPr/>
          <p:nvPr/>
        </p:nvSpPr>
        <p:spPr>
          <a:xfrm>
            <a:off x="2727960" y="2072640"/>
            <a:ext cx="655320" cy="38745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790FD-BF1A-784C-B8B9-D24B52BAF500}"/>
              </a:ext>
            </a:extLst>
          </p:cNvPr>
          <p:cNvSpPr txBox="1"/>
          <p:nvPr/>
        </p:nvSpPr>
        <p:spPr>
          <a:xfrm>
            <a:off x="3795358" y="3686740"/>
            <a:ext cx="5481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results for expected probability values &gt; 0.01 are zero</a:t>
            </a:r>
            <a:br>
              <a:rPr lang="en-US" dirty="0"/>
            </a:br>
            <a:r>
              <a:rPr lang="en-US" dirty="0"/>
              <a:t>when they should approach 0.95 as p approaches 0.5</a:t>
            </a:r>
          </a:p>
        </p:txBody>
      </p:sp>
    </p:spTree>
    <p:extLst>
      <p:ext uri="{BB962C8B-B14F-4D97-AF65-F5344CB8AC3E}">
        <p14:creationId xmlns:p14="http://schemas.microsoft.com/office/powerpoint/2010/main" val="191856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B426-2A3C-C949-BB4B-BF4A9B73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2F5F-195D-5E40-8D78-2486AA7DA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what “fixed” looks 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correct version for a subset of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Isolate the problem in the original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Refactor the code to eliminate the problem</a:t>
            </a:r>
          </a:p>
        </p:txBody>
      </p:sp>
    </p:spTree>
    <p:extLst>
      <p:ext uri="{BB962C8B-B14F-4D97-AF65-F5344CB8AC3E}">
        <p14:creationId xmlns:p14="http://schemas.microsoft.com/office/powerpoint/2010/main" val="185111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0CE3-3141-6744-8CB1-A2C138EA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”fixed” looks like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D9F74-4D43-3946-A7C5-EFCBF432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40" y="1573530"/>
            <a:ext cx="5918200" cy="3924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32949-76B0-024B-A88E-7EB81F157E5A}"/>
              </a:ext>
            </a:extLst>
          </p:cNvPr>
          <p:cNvSpPr txBox="1"/>
          <p:nvPr/>
        </p:nvSpPr>
        <p:spPr>
          <a:xfrm>
            <a:off x="7231774" y="2720072"/>
            <a:ext cx="41220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distribution that looks binomial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coverage percentage close to</a:t>
            </a:r>
            <a:br>
              <a:rPr lang="en-US" sz="2000" dirty="0"/>
            </a:br>
            <a:r>
              <a:rPr lang="en-US" sz="2000" dirty="0"/>
              <a:t>1 – alpha (rejection region) in</a:t>
            </a:r>
            <a:br>
              <a:rPr lang="en-US" sz="2000" dirty="0"/>
            </a:br>
            <a:r>
              <a:rPr lang="en-US" sz="2000" dirty="0"/>
              <a:t>confidence interval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809EA-1F82-684C-ABD4-11FA49B8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90" y="5554980"/>
            <a:ext cx="6870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6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7B5228-2FF5-8345-8BF1-46360D70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B850D-27C8-3444-946A-97B19A71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30" y="1474470"/>
            <a:ext cx="7835900" cy="461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8761D5-55B2-0045-B2E0-9FAAFD7D2696}"/>
              </a:ext>
            </a:extLst>
          </p:cNvPr>
          <p:cNvSpPr txBox="1"/>
          <p:nvPr/>
        </p:nvSpPr>
        <p:spPr>
          <a:xfrm>
            <a:off x="9106294" y="2151727"/>
            <a:ext cx="2887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Refactoring to use data frames facilitates understanding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Use of more descriptive</a:t>
            </a:r>
            <a:br>
              <a:rPr lang="en-US" sz="2000" dirty="0"/>
            </a:br>
            <a:r>
              <a:rPr lang="en-US" sz="2000" dirty="0"/>
              <a:t>variable names also</a:t>
            </a:r>
            <a:br>
              <a:rPr lang="en-US" sz="2000" dirty="0"/>
            </a:br>
            <a:r>
              <a:rPr lang="en-US" sz="2000" dirty="0"/>
              <a:t>facilitates understanding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779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E302A-E402-684C-8F73-EFD229D0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intermediate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52644-F8A5-3348-903F-1CCDEC2C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" y="2043430"/>
            <a:ext cx="5372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6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93AA-FAB9-864B-8BE0-33B95316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the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1DBAB-5560-C247-8A46-1D6063BF6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" y="1318260"/>
            <a:ext cx="501650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B63FA5-56D9-5243-ADC3-E7B6FC2CD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" y="3431692"/>
            <a:ext cx="2146300" cy="114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54881-2191-8949-9337-F2B90C72E1A2}"/>
              </a:ext>
            </a:extLst>
          </p:cNvPr>
          <p:cNvSpPr txBox="1"/>
          <p:nvPr/>
        </p:nvSpPr>
        <p:spPr>
          <a:xfrm>
            <a:off x="6820294" y="2286000"/>
            <a:ext cx="45927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object </a:t>
            </a:r>
            <a:r>
              <a:rPr lang="en-US" sz="2000" b="1" dirty="0"/>
              <a:t>x</a:t>
            </a:r>
            <a:r>
              <a:rPr lang="en-US" sz="2000" dirty="0"/>
              <a:t> is a vector of 10,000</a:t>
            </a:r>
            <a:br>
              <a:rPr lang="en-US" sz="2000" dirty="0"/>
            </a:br>
            <a:r>
              <a:rPr lang="en-US" sz="2000" dirty="0"/>
              <a:t>items, each of which is either 1 or 0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 err="1"/>
              <a:t>p.hat</a:t>
            </a:r>
            <a:r>
              <a:rPr lang="en-US" sz="2000" b="1" dirty="0"/>
              <a:t> </a:t>
            </a:r>
            <a:r>
              <a:rPr lang="en-US" sz="2000" dirty="0"/>
              <a:t>calculation is also a vector</a:t>
            </a:r>
            <a:br>
              <a:rPr lang="en-US" sz="2000" dirty="0"/>
            </a:br>
            <a:r>
              <a:rPr lang="en-US" sz="2000" dirty="0"/>
              <a:t>when it should be a single number.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Therefore, all subsequent calculations</a:t>
            </a:r>
            <a:br>
              <a:rPr lang="en-US" sz="2000" dirty="0"/>
            </a:br>
            <a:r>
              <a:rPr lang="en-US" sz="2000" dirty="0"/>
              <a:t>are in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F72E4-CE69-4944-8158-1A90A0FA4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180" y="4690110"/>
            <a:ext cx="1993900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7C3D6D-998E-6A4E-A4E8-C1C5839FF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" y="5559908"/>
            <a:ext cx="1435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4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608</Words>
  <Application>Microsoft Macintosh PowerPoint</Application>
  <PresentationFormat>Widescreen</PresentationFormat>
  <Paragraphs>56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Debugging an R program: Monte Carlo Simulation of Bernoulli Trials</vt:lpstr>
      <vt:lpstr>Background</vt:lpstr>
      <vt:lpstr>Original solution: works, but wrong results</vt:lpstr>
      <vt:lpstr>What’s wrong?</vt:lpstr>
      <vt:lpstr>The process</vt:lpstr>
      <vt:lpstr>What ”fixed” looks like</vt:lpstr>
      <vt:lpstr>Understanding the problem</vt:lpstr>
      <vt:lpstr>Inspecting intermediate results</vt:lpstr>
      <vt:lpstr>Isolating the problem </vt:lpstr>
      <vt:lpstr>An accurate p-value</vt:lpstr>
      <vt:lpstr>Refactoring to correct solution</vt:lpstr>
      <vt:lpstr>…and the results</vt:lpstr>
      <vt:lpstr>PowerPoint Presentation</vt:lpstr>
      <vt:lpstr>References</vt:lpstr>
      <vt:lpstr>About 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Fixed Files in R</dc:title>
  <dc:creator>Leonard Greski</dc:creator>
  <cp:lastModifiedBy>Leonard Greski</cp:lastModifiedBy>
  <cp:revision>54</cp:revision>
  <dcterms:created xsi:type="dcterms:W3CDTF">2021-01-23T15:13:42Z</dcterms:created>
  <dcterms:modified xsi:type="dcterms:W3CDTF">2021-03-23T12:27:56Z</dcterms:modified>
</cp:coreProperties>
</file>