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9" r:id="rId3"/>
    <p:sldId id="280" r:id="rId4"/>
    <p:sldId id="281" r:id="rId5"/>
    <p:sldId id="283" r:id="rId6"/>
    <p:sldId id="282" r:id="rId7"/>
    <p:sldId id="285" r:id="rId8"/>
    <p:sldId id="284" r:id="rId9"/>
    <p:sldId id="286" r:id="rId10"/>
    <p:sldId id="287" r:id="rId11"/>
    <p:sldId id="288" r:id="rId12"/>
    <p:sldId id="289" r:id="rId13"/>
    <p:sldId id="291" r:id="rId14"/>
    <p:sldId id="292" r:id="rId15"/>
    <p:sldId id="295" r:id="rId16"/>
    <p:sldId id="296" r:id="rId17"/>
    <p:sldId id="293" r:id="rId18"/>
    <p:sldId id="294" r:id="rId19"/>
    <p:sldId id="276" r:id="rId20"/>
    <p:sldId id="290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52"/>
    <p:restoredTop sz="78110"/>
  </p:normalViewPr>
  <p:slideViewPr>
    <p:cSldViewPr snapToGrid="0" snapToObjects="1">
      <p:cViewPr varScale="1">
        <p:scale>
          <a:sx n="84" d="100"/>
          <a:sy n="84" d="100"/>
        </p:scale>
        <p:origin x="1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5D979-93FC-144A-AB28-6BA00BC12244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03B9F-5CD9-F644-B9E1-D29863D06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63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run 10,000 Bernoulli trials of sample size 5 with an expected probability of 0.5 and a 95% confidence interval. Note that this is going to execute relatively slowly because we are calling </a:t>
            </a:r>
            <a:r>
              <a:rPr lang="en-US" dirty="0" err="1"/>
              <a:t>rbinom</a:t>
            </a:r>
            <a:r>
              <a:rPr lang="en-US" dirty="0"/>
              <a:t>() 10,000 times and it is a slow function.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3B9F-5CD9-F644-B9E1-D29863D066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22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3B9F-5CD9-F644-B9E1-D29863D066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0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3B9F-5CD9-F644-B9E1-D29863D066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91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3B9F-5CD9-F644-B9E1-D29863D066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8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AA25-8EE7-3648-A4B5-5F2BC6624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DA9A4-058E-FC4A-A994-89F46853D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77994-16A0-1A48-ADC5-D193EC55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62835-C21C-8743-846E-8E67A22D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4543D-C9DB-584B-B19E-CB5AB132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ADF7-6779-3846-8250-D7CFC4C6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7C6E2-FB0D-FB4B-AC35-A495A6034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33005-EEA4-494A-8A89-C40A0C7A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36B2A-17CD-E246-9A69-201364965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CC151-36D3-914D-B6A4-D849022E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1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320AD7-8358-A84D-9B13-E0FBDBC50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73DA4-E809-9D44-A2B0-1A867EA38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FE6D1-0855-DA46-95FF-BCD5C7328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B55E0-316C-D746-96F0-0EFAE062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E77F2-87A4-6A4D-834B-43063189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3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28E8-473C-9D49-B55C-28A2B659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B6EA7-FB12-3A4B-805F-A2BD147FB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95917-F010-7947-B382-607E2FF6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2D608-3E92-0D4B-A840-D26A1219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4370-576C-5D48-87B7-36F19F2B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8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4C1B-8E10-9E4F-BC3B-9F9BF0C7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D078-7E0B-2A4D-AA04-7A08E4DF6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1F180-2540-7E4A-8944-C1592DBF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7DA33-5C48-CD49-8A72-BA2825FB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FE70D-9280-7A44-96AF-C8EB70EC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3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4FBB-E461-D541-9EAD-C0530ACC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63180-B608-A94A-92AB-7B1387097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17E96-A79E-3242-B721-61529DCA7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77CCD-E607-5648-A038-E09113BDB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4BFDE-5C09-194D-ADAB-A4D79A60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5D98D-F02D-8D47-91EB-5F5F4E70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7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EEF0-944E-CD43-9696-AF48A18D5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3ACF2-FB84-3A4F-879B-670F8ABF7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AD659-A022-F643-86BE-127190664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40E585-F99E-9349-87B4-9DC9779B8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75263-944B-A54A-84D1-3403F312C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C9D5CD-7D75-BD46-A079-5D21BC31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3/25/21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A474F0-1D71-C24F-AF05-F6C49910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4598AE-CBC8-0744-AB44-81C788F8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9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13FE-3CE8-DE43-9BCB-3781DC76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475"/>
            <a:ext cx="10515600" cy="107819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57A70-1F5E-C647-B959-045A4647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99150-A868-E04E-B098-DC3B8894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E9C5F-60FB-9947-B28E-31FE941E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0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CEC98-EB07-0B45-94B8-5FAF7032B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3/25/21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CC663-2CDD-9441-978E-4B9E0C43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E4549-22CD-434F-A4C2-E48240B7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3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4BD3-E0BB-BA48-979F-3D7098CAD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169A6-DB5C-C14D-9156-D158D790C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AD9E7-1225-B441-88F5-D95F6621B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26744-DFC3-DE4B-8820-B2F7CF85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98F32-922E-5744-A651-ABCF5F7D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C2A2D-69D3-6C43-85CD-B7DFBE2B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3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A42E-94C7-194E-8829-333B075E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2CF3F-F097-844F-9DB4-4DF3A621E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42879-F958-464A-9066-2951E2859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F4222-A918-4B47-BAE4-D520DBE3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D7E33-DAF9-1A48-92CC-FEBE8E3D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8D47F-82BE-CC4B-98A6-34BACCC7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7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F98E45-3CFB-7344-B512-5AE966B5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48B43-CEE0-9D40-A810-B0162B514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C6144-6089-0A4D-8A4E-71CE248AB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EC6DF-777A-4142-B847-255B1624343C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2CEF8-A2A2-FB41-B37F-B60FE1695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9244-C144-4547-B7BC-0F26BCA36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883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5D2F1-1D29-E649-BED5-ECA2070267F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D1FC506-F304-8143-95AB-89B7696F03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139441" y="6356350"/>
            <a:ext cx="506709" cy="3919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92B80B-6CD2-0743-A9C0-19E010D79675}"/>
              </a:ext>
            </a:extLst>
          </p:cNvPr>
          <p:cNvSpPr txBox="1"/>
          <p:nvPr userDrawn="1"/>
        </p:nvSpPr>
        <p:spPr>
          <a:xfrm>
            <a:off x="9676737" y="6367649"/>
            <a:ext cx="55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27DA13-ADDF-AE49-9157-5DD1EA74697E}"/>
              </a:ext>
            </a:extLst>
          </p:cNvPr>
          <p:cNvSpPr txBox="1"/>
          <p:nvPr userDrawn="1"/>
        </p:nvSpPr>
        <p:spPr>
          <a:xfrm>
            <a:off x="10614912" y="6367649"/>
            <a:ext cx="144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 Group</a:t>
            </a:r>
          </a:p>
        </p:txBody>
      </p:sp>
    </p:spTree>
    <p:extLst>
      <p:ext uri="{BB962C8B-B14F-4D97-AF65-F5344CB8AC3E}">
        <p14:creationId xmlns:p14="http://schemas.microsoft.com/office/powerpoint/2010/main" val="427254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3l04lC" TargetMode="External"/><Relationship Id="rId2" Type="http://schemas.openxmlformats.org/officeDocument/2006/relationships/hyperlink" Target="http://bit.ly/2PicLJN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bit.ly/estimatingCoverageRates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2.png"/><Relationship Id="rId4" Type="http://schemas.openxmlformats.org/officeDocument/2006/relationships/hyperlink" Target="mailto:len@greskilabs.com" TargetMode="External"/><Relationship Id="rId9" Type="http://schemas.openxmlformats.org/officeDocument/2006/relationships/hyperlink" Target="https://lgreski.github.io/datasciencedepo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481A-0390-F544-A972-93FDC5865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Debugging an R program: Monte Carlo Simulation of Bernoulli Trials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2835F-915A-6145-9CA0-D6D4B760D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Len Greski</a:t>
            </a:r>
            <a:br>
              <a:rPr lang="en-US" dirty="0"/>
            </a:br>
            <a:r>
              <a:rPr lang="en-US" dirty="0"/>
              <a:t>March 25, 2021</a:t>
            </a:r>
          </a:p>
          <a:p>
            <a:endParaRPr lang="en-US" dirty="0"/>
          </a:p>
          <a:p>
            <a:r>
              <a:rPr lang="en-US" sz="1700" dirty="0"/>
              <a:t>Level: intermediate</a:t>
            </a:r>
          </a:p>
        </p:txBody>
      </p:sp>
    </p:spTree>
    <p:extLst>
      <p:ext uri="{BB962C8B-B14F-4D97-AF65-F5344CB8AC3E}">
        <p14:creationId xmlns:p14="http://schemas.microsoft.com/office/powerpoint/2010/main" val="3898287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BC7AC-2C21-9044-89E6-019EB4E1F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accurate p-value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28005E-39B5-E44A-9806-18158F6C8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3920"/>
            <a:ext cx="3124200" cy="812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1A8CC6-E458-344C-B500-F1217ADFDB36}"/>
              </a:ext>
            </a:extLst>
          </p:cNvPr>
          <p:cNvSpPr txBox="1"/>
          <p:nvPr/>
        </p:nvSpPr>
        <p:spPr>
          <a:xfrm>
            <a:off x="6545974" y="1997224"/>
            <a:ext cx="40709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For an expected p-value of 0.01,</a:t>
            </a:r>
            <a:br>
              <a:rPr lang="en-US" sz="2000" dirty="0"/>
            </a:br>
            <a:r>
              <a:rPr lang="en-US" sz="2000" dirty="0"/>
              <a:t>an observed p-value of 0.0087 is </a:t>
            </a:r>
            <a:br>
              <a:rPr lang="en-US" sz="2000" dirty="0"/>
            </a:br>
            <a:r>
              <a:rPr lang="en-US" sz="2000" dirty="0"/>
              <a:t>reasonable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However, this represents 10,000</a:t>
            </a:r>
            <a:br>
              <a:rPr lang="en-US" sz="2000" dirty="0"/>
            </a:br>
            <a:r>
              <a:rPr lang="en-US" sz="2000" dirty="0"/>
              <a:t>Bernoulli trials of size 1, which is</a:t>
            </a:r>
            <a:br>
              <a:rPr lang="en-US" sz="2000" dirty="0"/>
            </a:br>
            <a:r>
              <a:rPr lang="en-US" sz="2000" dirty="0"/>
              <a:t>not what the original developer</a:t>
            </a:r>
            <a:br>
              <a:rPr lang="en-US" sz="2000" dirty="0"/>
            </a:br>
            <a:r>
              <a:rPr lang="en-US" sz="2000" dirty="0"/>
              <a:t>intended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BB05B-F582-E245-B6D1-787BEC411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25527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23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925B-9CB4-5042-AACE-72FE07B5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to correct 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F1757A-1E6A-3A44-822D-51444BA07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20" y="1353668"/>
            <a:ext cx="6731000" cy="4584700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DA889FB1-6AD4-9C4F-80E5-02F5715A1C47}"/>
              </a:ext>
            </a:extLst>
          </p:cNvPr>
          <p:cNvSpPr/>
          <p:nvPr/>
        </p:nvSpPr>
        <p:spPr>
          <a:xfrm>
            <a:off x="7909560" y="2575560"/>
            <a:ext cx="182880" cy="10704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A807D-D50C-C845-844F-DEF4E559380E}"/>
              </a:ext>
            </a:extLst>
          </p:cNvPr>
          <p:cNvSpPr txBox="1"/>
          <p:nvPr/>
        </p:nvSpPr>
        <p:spPr>
          <a:xfrm>
            <a:off x="8455989" y="2233626"/>
            <a:ext cx="352968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Two simple changes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Expand </a:t>
            </a:r>
            <a:r>
              <a:rPr lang="en-US" sz="2000" b="1" dirty="0"/>
              <a:t>x</a:t>
            </a:r>
            <a:r>
              <a:rPr lang="en-US" sz="2000" dirty="0"/>
              <a:t> so each row is a</a:t>
            </a:r>
            <a:br>
              <a:rPr lang="en-US" sz="2000" dirty="0"/>
            </a:br>
            <a:r>
              <a:rPr lang="en-US" sz="2000" dirty="0"/>
              <a:t>trial of size </a:t>
            </a:r>
            <a:r>
              <a:rPr lang="en-US" sz="2000" b="1" dirty="0"/>
              <a:t>n</a:t>
            </a:r>
            <a:r>
              <a:rPr lang="en-US" sz="2000" dirty="0"/>
              <a:t> and cast result</a:t>
            </a:r>
            <a:br>
              <a:rPr lang="en-US" sz="2000" dirty="0"/>
            </a:br>
            <a:r>
              <a:rPr lang="en-US" sz="2000" dirty="0"/>
              <a:t>as a </a:t>
            </a:r>
            <a:r>
              <a:rPr lang="en-US" sz="2000" b="1" dirty="0"/>
              <a:t>matrix()</a:t>
            </a:r>
            <a:r>
              <a:rPr lang="en-US" sz="2000" dirty="0"/>
              <a:t> of size </a:t>
            </a:r>
            <a:r>
              <a:rPr lang="en-US" sz="2000" b="1" dirty="0"/>
              <a:t>m * n</a:t>
            </a:r>
            <a:br>
              <a:rPr lang="en-US" sz="2000" b="1" dirty="0"/>
            </a:br>
            <a:endParaRPr lang="en-US" sz="2000" b="1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Use </a:t>
            </a:r>
            <a:r>
              <a:rPr lang="en-US" sz="2000" b="1" dirty="0" err="1"/>
              <a:t>rowSums</a:t>
            </a:r>
            <a:r>
              <a:rPr lang="en-US" sz="2000" b="1" dirty="0"/>
              <a:t>()</a:t>
            </a:r>
            <a:r>
              <a:rPr lang="en-US" sz="2000" dirty="0"/>
              <a:t> to calculate</a:t>
            </a:r>
            <a:br>
              <a:rPr lang="en-US" sz="2000" dirty="0"/>
            </a:br>
            <a:r>
              <a:rPr lang="en-US" sz="2000" b="1" dirty="0" err="1"/>
              <a:t>p.hat</a:t>
            </a:r>
            <a:r>
              <a:rPr lang="en-US" sz="2000" b="1" dirty="0"/>
              <a:t>  </a:t>
            </a:r>
            <a:r>
              <a:rPr lang="en-US" sz="2000" dirty="0"/>
              <a:t>and divide by </a:t>
            </a:r>
            <a:r>
              <a:rPr lang="en-US" sz="2000" b="1" dirty="0"/>
              <a:t>n</a:t>
            </a:r>
            <a:r>
              <a:rPr lang="en-US" sz="2000" dirty="0"/>
              <a:t>, which</a:t>
            </a:r>
            <a:br>
              <a:rPr lang="en-US" sz="2000" dirty="0"/>
            </a:br>
            <a:r>
              <a:rPr lang="en-US" sz="2000" dirty="0"/>
              <a:t>represents trial size</a:t>
            </a:r>
            <a:r>
              <a:rPr lang="en-US" sz="2000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E137B-E0C0-9F49-932D-55B77F3834FA}"/>
              </a:ext>
            </a:extLst>
          </p:cNvPr>
          <p:cNvSpPr txBox="1"/>
          <p:nvPr/>
        </p:nvSpPr>
        <p:spPr>
          <a:xfrm>
            <a:off x="685800" y="6023048"/>
            <a:ext cx="8995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Resulting solution makes 1 call to </a:t>
            </a:r>
            <a:r>
              <a:rPr lang="en-US" sz="2000" b="1" dirty="0" err="1">
                <a:solidFill>
                  <a:srgbClr val="C00000"/>
                </a:solidFill>
              </a:rPr>
              <a:t>rbinom</a:t>
            </a:r>
            <a:r>
              <a:rPr lang="en-US" sz="2000" b="1" dirty="0">
                <a:solidFill>
                  <a:srgbClr val="C00000"/>
                </a:solidFill>
              </a:rPr>
              <a:t>() </a:t>
            </a:r>
            <a:r>
              <a:rPr lang="en-US" sz="2000" dirty="0">
                <a:solidFill>
                  <a:srgbClr val="C00000"/>
                </a:solidFill>
              </a:rPr>
              <a:t>per iteration of </a:t>
            </a:r>
            <a:r>
              <a:rPr lang="en-US" sz="2000" b="1" dirty="0" err="1">
                <a:solidFill>
                  <a:srgbClr val="C00000"/>
                </a:solidFill>
              </a:rPr>
              <a:t>lapply</a:t>
            </a:r>
            <a:r>
              <a:rPr lang="en-US" sz="2000" b="1" dirty="0">
                <a:solidFill>
                  <a:srgbClr val="C00000"/>
                </a:solidFill>
              </a:rPr>
              <a:t>() </a:t>
            </a:r>
            <a:r>
              <a:rPr lang="en-US" sz="2000" dirty="0">
                <a:solidFill>
                  <a:srgbClr val="C00000"/>
                </a:solidFill>
              </a:rPr>
              <a:t>instead of 10,000</a:t>
            </a:r>
          </a:p>
        </p:txBody>
      </p:sp>
    </p:spTree>
    <p:extLst>
      <p:ext uri="{BB962C8B-B14F-4D97-AF65-F5344CB8AC3E}">
        <p14:creationId xmlns:p14="http://schemas.microsoft.com/office/powerpoint/2010/main" val="600836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9A3F-9DF8-FA4A-86B4-C3A8517A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the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291699-B872-3A4F-B5C4-ECFCD1F36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3510"/>
            <a:ext cx="5842000" cy="342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A0F6E0-7BD6-3C48-9527-F6DFD8553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79600"/>
            <a:ext cx="6019800" cy="4622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BCF07C-4322-B748-BCA3-105F0CFEAB24}"/>
              </a:ext>
            </a:extLst>
          </p:cNvPr>
          <p:cNvSpPr txBox="1"/>
          <p:nvPr/>
        </p:nvSpPr>
        <p:spPr>
          <a:xfrm>
            <a:off x="7079374" y="2180104"/>
            <a:ext cx="446577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results conform to what we expect</a:t>
            </a:r>
            <a:br>
              <a:rPr lang="en-US" sz="2000" dirty="0"/>
            </a:br>
            <a:r>
              <a:rPr lang="en-US" sz="2000" dirty="0"/>
              <a:t>to see from a Monte Carlo Simulation</a:t>
            </a:r>
            <a:br>
              <a:rPr lang="en-US" sz="2000" dirty="0"/>
            </a:br>
            <a:r>
              <a:rPr lang="en-US" sz="2000" dirty="0"/>
              <a:t>of Bernoulli Trials: 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Poor coverage at low sample size,</a:t>
            </a:r>
            <a:br>
              <a:rPr lang="en-US" sz="2000" dirty="0"/>
            </a:br>
            <a:r>
              <a:rPr lang="en-US" sz="2000" dirty="0"/>
              <a:t>extreme values of </a:t>
            </a:r>
            <a:r>
              <a:rPr lang="en-US" sz="2000" b="1" dirty="0"/>
              <a:t>p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Coverage improves with sample size,</a:t>
            </a:r>
            <a:br>
              <a:rPr lang="en-US" sz="2000" dirty="0"/>
            </a:br>
            <a:r>
              <a:rPr lang="en-US" sz="2000" dirty="0"/>
              <a:t>values of </a:t>
            </a:r>
            <a:r>
              <a:rPr lang="en-US" sz="2000" b="1" dirty="0"/>
              <a:t>p</a:t>
            </a:r>
            <a:r>
              <a:rPr lang="en-US" sz="2000" dirty="0"/>
              <a:t> approaching 0.5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933F7A-97C3-0E4C-BD6F-C4321268ED2D}"/>
              </a:ext>
            </a:extLst>
          </p:cNvPr>
          <p:cNvCxnSpPr>
            <a:cxnSpLocks/>
          </p:cNvCxnSpPr>
          <p:nvPr/>
        </p:nvCxnSpPr>
        <p:spPr>
          <a:xfrm flipH="1" flipV="1">
            <a:off x="1965960" y="2621280"/>
            <a:ext cx="4892040" cy="9412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79D3F8-B9BA-1C41-B1D4-7EE5B34DE233}"/>
              </a:ext>
            </a:extLst>
          </p:cNvPr>
          <p:cNvCxnSpPr>
            <a:cxnSpLocks/>
          </p:cNvCxnSpPr>
          <p:nvPr/>
        </p:nvCxnSpPr>
        <p:spPr>
          <a:xfrm flipH="1">
            <a:off x="2377440" y="4537151"/>
            <a:ext cx="4480560" cy="9644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874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2DD2E9B-F8B2-754A-800E-6547B2471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1487552"/>
            <a:ext cx="9349946" cy="3023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30D142-84DD-3D46-ACF8-A3D2C3A4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sophisticated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4F44B-B6E4-6D4D-B13A-AF8972C4D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81550"/>
            <a:ext cx="5638800" cy="952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3FBC67-1CA2-EE46-8BB3-092E42AA60A0}"/>
              </a:ext>
            </a:extLst>
          </p:cNvPr>
          <p:cNvSpPr txBox="1"/>
          <p:nvPr/>
        </p:nvSpPr>
        <p:spPr>
          <a:xfrm>
            <a:off x="10287000" y="1073651"/>
            <a:ext cx="185249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 Boolean argument</a:t>
            </a:r>
            <a:br>
              <a:rPr lang="en-US" sz="1400" dirty="0"/>
            </a:br>
            <a:r>
              <a:rPr lang="en-US" sz="1400" dirty="0"/>
              <a:t>to calculate </a:t>
            </a:r>
            <a:br>
              <a:rPr lang="en-US" sz="1400" dirty="0"/>
            </a:br>
            <a:r>
              <a:rPr lang="en-US" sz="1400" dirty="0"/>
              <a:t>Adjusted Wald</a:t>
            </a:r>
          </a:p>
          <a:p>
            <a:r>
              <a:rPr lang="en-US" sz="1400" dirty="0"/>
              <a:t>confidence </a:t>
            </a:r>
            <a:br>
              <a:rPr lang="en-US" sz="1400" dirty="0"/>
            </a:br>
            <a:r>
              <a:rPr lang="en-US" sz="1400" dirty="0"/>
              <a:t>intervals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D870D8-63D9-4D43-8548-5F03173BAE02}"/>
              </a:ext>
            </a:extLst>
          </p:cNvPr>
          <p:cNvCxnSpPr/>
          <p:nvPr/>
        </p:nvCxnSpPr>
        <p:spPr>
          <a:xfrm flipH="1">
            <a:off x="8427720" y="1600200"/>
            <a:ext cx="1615440" cy="701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1867ED-9D39-D043-ACD8-CDC1307E89EA}"/>
              </a:ext>
            </a:extLst>
          </p:cNvPr>
          <p:cNvSpPr txBox="1"/>
          <p:nvPr/>
        </p:nvSpPr>
        <p:spPr>
          <a:xfrm>
            <a:off x="838200" y="6213193"/>
            <a:ext cx="33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 err="1"/>
              <a:t>Sauro</a:t>
            </a:r>
            <a:r>
              <a:rPr lang="en-US" dirty="0"/>
              <a:t> and Lewis, 2005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CB5375-D3DC-E74B-9E7B-3370D1B333A0}"/>
              </a:ext>
            </a:extLst>
          </p:cNvPr>
          <p:cNvCxnSpPr>
            <a:cxnSpLocks/>
          </p:cNvCxnSpPr>
          <p:nvPr/>
        </p:nvCxnSpPr>
        <p:spPr>
          <a:xfrm flipH="1" flipV="1">
            <a:off x="7101840" y="4322698"/>
            <a:ext cx="1508760" cy="6019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8C7497A-AFBF-C94B-91CC-5F0499899823}"/>
              </a:ext>
            </a:extLst>
          </p:cNvPr>
          <p:cNvSpPr txBox="1"/>
          <p:nvPr/>
        </p:nvSpPr>
        <p:spPr>
          <a:xfrm>
            <a:off x="8610600" y="4608904"/>
            <a:ext cx="2165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Let R calculate value of Z at</a:t>
            </a:r>
            <a:br>
              <a:rPr lang="en-US" sz="1400" dirty="0"/>
            </a:br>
            <a:r>
              <a:rPr lang="en-US" sz="1400" dirty="0"/>
              <a:t>95% confidence interval</a:t>
            </a:r>
          </a:p>
        </p:txBody>
      </p:sp>
    </p:spTree>
    <p:extLst>
      <p:ext uri="{BB962C8B-B14F-4D97-AF65-F5344CB8AC3E}">
        <p14:creationId xmlns:p14="http://schemas.microsoft.com/office/powerpoint/2010/main" val="3738204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CA595A-A85A-A544-A158-6035B24ED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632" y="1588484"/>
            <a:ext cx="8684084" cy="35570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9B8D10-3646-064E-B219-91168F92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132 Monte Carlo Simulations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C2C79-DF32-D949-AB30-4BFE0C007F16}"/>
              </a:ext>
            </a:extLst>
          </p:cNvPr>
          <p:cNvSpPr txBox="1"/>
          <p:nvPr/>
        </p:nvSpPr>
        <p:spPr>
          <a:xfrm>
            <a:off x="10057130" y="1527810"/>
            <a:ext cx="163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12 sample sizes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3ABDC-F8CD-1F4C-999A-D70CB87DF703}"/>
              </a:ext>
            </a:extLst>
          </p:cNvPr>
          <p:cNvSpPr txBox="1"/>
          <p:nvPr/>
        </p:nvSpPr>
        <p:spPr>
          <a:xfrm>
            <a:off x="10391919" y="4427458"/>
            <a:ext cx="123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11 p values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4FBD0E-F58D-A14D-99A8-6DE8FB0AE64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9372600" y="1712476"/>
            <a:ext cx="684530" cy="329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C56921-5E9E-214E-A1CF-389A469C0C5D}"/>
              </a:ext>
            </a:extLst>
          </p:cNvPr>
          <p:cNvCxnSpPr>
            <a:stCxn id="6" idx="1"/>
          </p:cNvCxnSpPr>
          <p:nvPr/>
        </p:nvCxnSpPr>
        <p:spPr>
          <a:xfrm flipH="1">
            <a:off x="9653905" y="4612124"/>
            <a:ext cx="738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68DF7D3-B30B-B24F-93FA-D9CA9E9A3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630" y="5330190"/>
            <a:ext cx="2247900" cy="647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8C8AF6-8A03-4644-BC45-BE3A0CF5D645}"/>
              </a:ext>
            </a:extLst>
          </p:cNvPr>
          <p:cNvSpPr txBox="1"/>
          <p:nvPr/>
        </p:nvSpPr>
        <p:spPr>
          <a:xfrm>
            <a:off x="3427239" y="5469374"/>
            <a:ext cx="467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Yes, the 132 simulations ran in under 7 seconds </a:t>
            </a:r>
          </a:p>
        </p:txBody>
      </p:sp>
    </p:spTree>
    <p:extLst>
      <p:ext uri="{BB962C8B-B14F-4D97-AF65-F5344CB8AC3E}">
        <p14:creationId xmlns:p14="http://schemas.microsoft.com/office/powerpoint/2010/main" val="3416188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AD30-742E-2D4D-BF34-B730CDB8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sample size of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05D457-25FB-AB46-B087-F46BB18FE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10" y="1731010"/>
            <a:ext cx="56007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77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AB31-F137-5A47-B009-E57C4684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Coverage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0B6808-9563-DF4C-BD8D-C4F654EBA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0917"/>
            <a:ext cx="9527540" cy="215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05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8281CD-6A66-7F4D-89FE-864A93DB0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40" y="511837"/>
            <a:ext cx="8257540" cy="605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95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9D17D3E-2C31-4B44-AC15-A78B1B138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40" y="428915"/>
            <a:ext cx="8575040" cy="629085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EBEE50-A42B-8747-AB58-CF3766D8D1AC}"/>
              </a:ext>
            </a:extLst>
          </p:cNvPr>
          <p:cNvCxnSpPr/>
          <p:nvPr/>
        </p:nvCxnSpPr>
        <p:spPr>
          <a:xfrm flipH="1" flipV="1">
            <a:off x="2590800" y="1173480"/>
            <a:ext cx="350520" cy="5791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D9D77F-0EED-0749-A519-60B940C9BE55}"/>
              </a:ext>
            </a:extLst>
          </p:cNvPr>
          <p:cNvSpPr txBox="1"/>
          <p:nvPr/>
        </p:nvSpPr>
        <p:spPr>
          <a:xfrm>
            <a:off x="2941320" y="1600200"/>
            <a:ext cx="22803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 small sample sizes,</a:t>
            </a:r>
            <a:br>
              <a:rPr lang="en-US" sz="1400" dirty="0"/>
            </a:br>
            <a:r>
              <a:rPr lang="en-US" sz="1400" dirty="0"/>
              <a:t>observed p has less</a:t>
            </a:r>
            <a:br>
              <a:rPr lang="en-US" sz="1400" dirty="0"/>
            </a:br>
            <a:r>
              <a:rPr lang="en-US" sz="1400" dirty="0"/>
              <a:t>variability, leading to </a:t>
            </a:r>
            <a:br>
              <a:rPr lang="en-US" sz="1400" dirty="0"/>
            </a:br>
            <a:r>
              <a:rPr lang="en-US" sz="1400" dirty="0"/>
              <a:t>higher coverage percentages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13ADD8-BA2C-D24F-AE92-CE0347906E88}"/>
              </a:ext>
            </a:extLst>
          </p:cNvPr>
          <p:cNvCxnSpPr/>
          <p:nvPr/>
        </p:nvCxnSpPr>
        <p:spPr>
          <a:xfrm flipH="1" flipV="1">
            <a:off x="6650274" y="1158240"/>
            <a:ext cx="350520" cy="5791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B2FDF9-2F95-B34C-B877-3715B190A505}"/>
              </a:ext>
            </a:extLst>
          </p:cNvPr>
          <p:cNvSpPr txBox="1"/>
          <p:nvPr/>
        </p:nvSpPr>
        <p:spPr>
          <a:xfrm>
            <a:off x="7000794" y="1600200"/>
            <a:ext cx="19862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Adjusted coverages are</a:t>
            </a:r>
            <a:br>
              <a:rPr lang="en-US" sz="1400" dirty="0"/>
            </a:br>
            <a:r>
              <a:rPr lang="en-US" sz="1400" dirty="0"/>
              <a:t>more conservative, with </a:t>
            </a:r>
            <a:br>
              <a:rPr lang="en-US" sz="1400" dirty="0"/>
            </a:br>
            <a:r>
              <a:rPr lang="en-US" sz="1400" dirty="0"/>
              <a:t>values exceeding 95% </a:t>
            </a:r>
          </a:p>
        </p:txBody>
      </p:sp>
    </p:spTree>
    <p:extLst>
      <p:ext uri="{BB962C8B-B14F-4D97-AF65-F5344CB8AC3E}">
        <p14:creationId xmlns:p14="http://schemas.microsoft.com/office/powerpoint/2010/main" val="938453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39DFBB-76B2-E64D-91BA-C82ACDE98D30}"/>
              </a:ext>
            </a:extLst>
          </p:cNvPr>
          <p:cNvSpPr txBox="1"/>
          <p:nvPr/>
        </p:nvSpPr>
        <p:spPr>
          <a:xfrm>
            <a:off x="4526165" y="2967200"/>
            <a:ext cx="34018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Q &amp; A </a:t>
            </a:r>
          </a:p>
        </p:txBody>
      </p:sp>
    </p:spTree>
    <p:extLst>
      <p:ext uri="{BB962C8B-B14F-4D97-AF65-F5344CB8AC3E}">
        <p14:creationId xmlns:p14="http://schemas.microsoft.com/office/powerpoint/2010/main" val="308514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3EEC-3137-0F4F-BAE1-39A7C5D46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DAC30C-2D36-7B42-9D46-7D611D8225C8}"/>
              </a:ext>
            </a:extLst>
          </p:cNvPr>
          <p:cNvSpPr txBox="1"/>
          <p:nvPr/>
        </p:nvSpPr>
        <p:spPr>
          <a:xfrm>
            <a:off x="1051560" y="1325880"/>
            <a:ext cx="9839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user on </a:t>
            </a:r>
            <a:r>
              <a:rPr lang="en-US" sz="2000" dirty="0" err="1"/>
              <a:t>Stackoverflow</a:t>
            </a:r>
            <a:r>
              <a:rPr lang="en-US" sz="2000" dirty="0"/>
              <a:t> wanted to calculate coverage probabilities for sets of Bernoulli Trials</a:t>
            </a:r>
            <a:br>
              <a:rPr lang="en-US" sz="2000" dirty="0"/>
            </a:br>
            <a:r>
              <a:rPr lang="en-US" sz="2000" dirty="0"/>
              <a:t>at varying sample sizes and expected probability values.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814FC-BD2F-8548-8AAC-ABE7843F50DB}"/>
              </a:ext>
            </a:extLst>
          </p:cNvPr>
          <p:cNvSpPr txBox="1"/>
          <p:nvPr/>
        </p:nvSpPr>
        <p:spPr>
          <a:xfrm>
            <a:off x="1249680" y="2423160"/>
            <a:ext cx="159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Bernoulli Trial: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CA22DF-526F-4B41-9C38-8A4C1809BF24}"/>
              </a:ext>
            </a:extLst>
          </p:cNvPr>
          <p:cNvSpPr txBox="1"/>
          <p:nvPr/>
        </p:nvSpPr>
        <p:spPr>
          <a:xfrm>
            <a:off x="2841911" y="2423160"/>
            <a:ext cx="7765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random experiment with two possible outcomes where probability of success</a:t>
            </a:r>
            <a:br>
              <a:rPr lang="en-US" dirty="0"/>
            </a:br>
            <a:r>
              <a:rPr lang="en-US" dirty="0"/>
              <a:t>is the same every time the experiment is conducted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9460BD-12E7-DB4E-AA86-ADD37F19329F}"/>
              </a:ext>
            </a:extLst>
          </p:cNvPr>
          <p:cNvSpPr txBox="1"/>
          <p:nvPr/>
        </p:nvSpPr>
        <p:spPr>
          <a:xfrm>
            <a:off x="1249680" y="3166646"/>
            <a:ext cx="1373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Monte Carlo</a:t>
            </a:r>
            <a:br>
              <a:rPr lang="en-US" b="1" dirty="0"/>
            </a:br>
            <a:r>
              <a:rPr lang="en-US" b="1" dirty="0"/>
              <a:t>Method: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99F797-6236-2E47-B9CF-B7D207ABF5A8}"/>
              </a:ext>
            </a:extLst>
          </p:cNvPr>
          <p:cNvSpPr txBox="1"/>
          <p:nvPr/>
        </p:nvSpPr>
        <p:spPr>
          <a:xfrm>
            <a:off x="2841911" y="3166646"/>
            <a:ext cx="7765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class of computational algorithms that rely on repeated random sampling to</a:t>
            </a:r>
            <a:br>
              <a:rPr lang="en-US" dirty="0"/>
            </a:br>
            <a:r>
              <a:rPr lang="en-US" dirty="0"/>
              <a:t>obtain numerical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93903A-9A9D-5B44-8EDB-3BB5B160A3C7}"/>
              </a:ext>
            </a:extLst>
          </p:cNvPr>
          <p:cNvSpPr txBox="1"/>
          <p:nvPr/>
        </p:nvSpPr>
        <p:spPr>
          <a:xfrm>
            <a:off x="1249680" y="4015920"/>
            <a:ext cx="1292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Coverage</a:t>
            </a:r>
            <a:br>
              <a:rPr lang="en-US" b="1" dirty="0"/>
            </a:br>
            <a:r>
              <a:rPr lang="en-US" b="1" dirty="0"/>
              <a:t>Probability: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F7596-7ABE-F84A-A35E-608854D85CE4}"/>
              </a:ext>
            </a:extLst>
          </p:cNvPr>
          <p:cNvSpPr txBox="1"/>
          <p:nvPr/>
        </p:nvSpPr>
        <p:spPr>
          <a:xfrm>
            <a:off x="2841911" y="4015920"/>
            <a:ext cx="7765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Proportion of trials of sample size &lt;n&gt; within a confidence interval that contains</a:t>
            </a:r>
            <a:br>
              <a:rPr lang="en-US" dirty="0"/>
            </a:br>
            <a:r>
              <a:rPr lang="en-US" dirty="0"/>
              <a:t>the true value for the population 95% of the time (for a 95% confidence interval)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E36F7C-D623-534B-A43F-7D615BB9F440}"/>
              </a:ext>
            </a:extLst>
          </p:cNvPr>
          <p:cNvSpPr txBox="1"/>
          <p:nvPr/>
        </p:nvSpPr>
        <p:spPr>
          <a:xfrm>
            <a:off x="1249680" y="4865194"/>
            <a:ext cx="1562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Wald Method: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504948-3C72-1943-A45C-E4BDB5CAE79A}"/>
              </a:ext>
            </a:extLst>
          </p:cNvPr>
          <p:cNvSpPr txBox="1"/>
          <p:nvPr/>
        </p:nvSpPr>
        <p:spPr>
          <a:xfrm>
            <a:off x="2841911" y="4865194"/>
            <a:ext cx="8048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most commonly presented formula for calculating binomial confidence intervals, calculated as: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8717F-6F16-9640-B2B0-44505FEEE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160" y="5191845"/>
            <a:ext cx="2489200" cy="444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ADAE7F-01FF-6F41-ABEC-4758463478F2}"/>
              </a:ext>
            </a:extLst>
          </p:cNvPr>
          <p:cNvSpPr txBox="1"/>
          <p:nvPr/>
        </p:nvSpPr>
        <p:spPr>
          <a:xfrm>
            <a:off x="1249680" y="6213193"/>
            <a:ext cx="33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 err="1"/>
              <a:t>Sauro</a:t>
            </a:r>
            <a:r>
              <a:rPr lang="en-US" dirty="0"/>
              <a:t> and Lewis, 2005</a:t>
            </a:r>
          </a:p>
        </p:txBody>
      </p:sp>
    </p:spTree>
    <p:extLst>
      <p:ext uri="{BB962C8B-B14F-4D97-AF65-F5344CB8AC3E}">
        <p14:creationId xmlns:p14="http://schemas.microsoft.com/office/powerpoint/2010/main" val="2609070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2943-F375-9A4E-9A27-CADD138F8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39AB42-EC56-B94E-A94E-9644D979DF28}"/>
              </a:ext>
            </a:extLst>
          </p:cNvPr>
          <p:cNvSpPr txBox="1"/>
          <p:nvPr/>
        </p:nvSpPr>
        <p:spPr>
          <a:xfrm>
            <a:off x="1127760" y="1828800"/>
            <a:ext cx="976940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Monte Carlo Simulation of Bernoulli Trials (blog article version of this presentation): </a:t>
            </a:r>
            <a:br>
              <a:rPr lang="en-US" sz="2000" dirty="0"/>
            </a:br>
            <a:r>
              <a:rPr lang="en-US" sz="2000" dirty="0">
                <a:hlinkClick r:id="rId2"/>
              </a:rPr>
              <a:t>http://bit.ly/2PicLJN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2000" dirty="0"/>
              <a:t>Coverage probability for confidence interval (</a:t>
            </a:r>
            <a:r>
              <a:rPr lang="en-US" sz="2000" dirty="0" err="1"/>
              <a:t>Stackoverflow</a:t>
            </a:r>
            <a:r>
              <a:rPr lang="en-US" sz="2000" dirty="0"/>
              <a:t> question): </a:t>
            </a:r>
            <a:r>
              <a:rPr lang="en-US" sz="2000" dirty="0">
                <a:hlinkClick r:id="rId3"/>
              </a:rPr>
              <a:t>https://bit.ly/33l04lC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2000" i="1" dirty="0"/>
              <a:t>Estimating Completion Rates from Small Sample Sizes Using Binomial</a:t>
            </a:r>
            <a:br>
              <a:rPr lang="en-US" sz="2000" i="1" dirty="0"/>
            </a:br>
            <a:r>
              <a:rPr lang="en-US" sz="2000" i="1" dirty="0"/>
              <a:t>Confidence Intervals</a:t>
            </a:r>
            <a:r>
              <a:rPr lang="en-US" sz="2000" dirty="0"/>
              <a:t>, </a:t>
            </a:r>
            <a:r>
              <a:rPr lang="en-US" sz="2000" dirty="0" err="1"/>
              <a:t>Sauro</a:t>
            </a:r>
            <a:r>
              <a:rPr lang="en-US" sz="2000" dirty="0"/>
              <a:t> &amp; Lewis 2005: </a:t>
            </a:r>
            <a:r>
              <a:rPr lang="en-US" sz="2000" dirty="0">
                <a:hlinkClick r:id="rId4"/>
              </a:rPr>
              <a:t>http://bit.ly/estimatingCoverageRates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1217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EAB6-FFEF-B54D-886F-29B8FBD7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Len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42CDC-9BCF-ED4A-B142-F82CFFC4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7692"/>
            <a:ext cx="1828800" cy="18486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14056E-90F6-7344-ACA0-21B67F079388}"/>
              </a:ext>
            </a:extLst>
          </p:cNvPr>
          <p:cNvSpPr txBox="1"/>
          <p:nvPr/>
        </p:nvSpPr>
        <p:spPr>
          <a:xfrm>
            <a:off x="1456297" y="3810270"/>
            <a:ext cx="211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hlinkClick r:id="rId4"/>
              </a:rPr>
              <a:t>len@greskilabs.com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8A498D-59ED-254A-8EA3-0F3D3158DA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737" y="4410881"/>
            <a:ext cx="355600" cy="36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64C8CC-7A1B-5848-BB26-0560A3F83B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257" y="3810270"/>
            <a:ext cx="419100" cy="419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21EDAC-2901-CC45-A0A7-8D75B4C1AB41}"/>
              </a:ext>
            </a:extLst>
          </p:cNvPr>
          <p:cNvSpPr txBox="1"/>
          <p:nvPr/>
        </p:nvSpPr>
        <p:spPr>
          <a:xfrm>
            <a:off x="1456297" y="4296832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lgreski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6CC08F-50EB-9442-9382-9749498C8D6E}"/>
              </a:ext>
            </a:extLst>
          </p:cNvPr>
          <p:cNvSpPr txBox="1"/>
          <p:nvPr/>
        </p:nvSpPr>
        <p:spPr>
          <a:xfrm>
            <a:off x="1456297" y="4609946"/>
            <a:ext cx="869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atl</a:t>
            </a:r>
            <a:r>
              <a:rPr lang="en-US" dirty="0"/>
              <a:t>-r-users/communications – repository where tonight’s code and presentation are stored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9D18BB-69F5-B443-91B0-AB1B112D10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957" y="5026221"/>
            <a:ext cx="406400" cy="406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1E509B-E0B5-984D-8495-D099B3C62B4E}"/>
              </a:ext>
            </a:extLst>
          </p:cNvPr>
          <p:cNvSpPr txBox="1"/>
          <p:nvPr/>
        </p:nvSpPr>
        <p:spPr>
          <a:xfrm>
            <a:off x="1456297" y="5044755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lgreski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58D6E7-31DF-B841-B3A5-67880E34E6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013" y="5531999"/>
            <a:ext cx="537047" cy="5370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BC55D7-BE16-0543-9D90-8400CC766953}"/>
              </a:ext>
            </a:extLst>
          </p:cNvPr>
          <p:cNvSpPr txBox="1"/>
          <p:nvPr/>
        </p:nvSpPr>
        <p:spPr>
          <a:xfrm>
            <a:off x="1456297" y="5615856"/>
            <a:ext cx="670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Data Science Depot blog: </a:t>
            </a:r>
            <a:r>
              <a:rPr lang="en-US" dirty="0">
                <a:hlinkClick r:id="rId9"/>
              </a:rPr>
              <a:t>https://lgreski.github.io/datasciencedepot/</a:t>
            </a: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10A48-1AA5-F144-818F-BACDFEE8248C}"/>
              </a:ext>
            </a:extLst>
          </p:cNvPr>
          <p:cNvSpPr txBox="1"/>
          <p:nvPr/>
        </p:nvSpPr>
        <p:spPr>
          <a:xfrm>
            <a:off x="2865120" y="1384844"/>
            <a:ext cx="88830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 Greski currently serves as Principal Consultant at LeadingAgile, the leader in helping large</a:t>
            </a:r>
            <a:br>
              <a:rPr lang="en-US" dirty="0"/>
            </a:br>
            <a:r>
              <a:rPr lang="en-US" dirty="0"/>
              <a:t>companies generate economic value through agile transformation. Len started his </a:t>
            </a:r>
            <a:br>
              <a:rPr lang="en-US" dirty="0"/>
            </a:br>
            <a:r>
              <a:rPr lang="en-US" dirty="0"/>
              <a:t>career at Information Resources Inc., developing statistical and AI models to predict</a:t>
            </a:r>
            <a:br>
              <a:rPr lang="en-US" dirty="0"/>
            </a:br>
            <a:r>
              <a:rPr lang="en-US" dirty="0"/>
              <a:t>consumer behavior. He learned R in 2015 when he needed a way to analyze the value of a </a:t>
            </a:r>
            <a:br>
              <a:rPr lang="en-US" dirty="0"/>
            </a:br>
            <a:r>
              <a:rPr lang="en-US" dirty="0"/>
              <a:t>software portfolio without spending $9,000 on a copy of SAS.  Len has mentored hundreds </a:t>
            </a:r>
          </a:p>
          <a:p>
            <a:r>
              <a:rPr lang="en-US" dirty="0"/>
              <a:t>of thousands of students in the Johns Hopkins University Data Science Specialization on </a:t>
            </a:r>
          </a:p>
          <a:p>
            <a:r>
              <a:rPr lang="en-US" dirty="0"/>
              <a:t>Coursera, having served as a Community Mentor since 2015.  Len has a top 5% </a:t>
            </a:r>
            <a:br>
              <a:rPr lang="en-US" dirty="0"/>
            </a:br>
            <a:r>
              <a:rPr lang="en-US" dirty="0"/>
              <a:t>ranking on </a:t>
            </a:r>
            <a:r>
              <a:rPr lang="en-US" dirty="0" err="1"/>
              <a:t>Stackoverflow.com</a:t>
            </a:r>
            <a:r>
              <a:rPr lang="en-US" dirty="0"/>
              <a:t>, where he primarily answers questions about R.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6F0604-A56E-6D4D-A7EF-83B564E656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2013" y="6156476"/>
            <a:ext cx="1925958" cy="53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4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B875DF-F4AB-5F47-BAA8-C2857626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solution: runs, but inaccurate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2568F3-A55D-3C46-84BC-AA40BFF39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830" y="1598930"/>
            <a:ext cx="61849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5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4FD89-54AB-9647-87FD-61DE20E4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479A4D-C389-754C-A851-F72467793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11" y="1387872"/>
            <a:ext cx="6096000" cy="4559300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D3FD3CB7-0F02-E945-8F9C-F9768FA91D50}"/>
              </a:ext>
            </a:extLst>
          </p:cNvPr>
          <p:cNvSpPr/>
          <p:nvPr/>
        </p:nvSpPr>
        <p:spPr>
          <a:xfrm>
            <a:off x="2727960" y="2072640"/>
            <a:ext cx="655320" cy="38745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790FD-BF1A-784C-B8B9-D24B52BAF500}"/>
              </a:ext>
            </a:extLst>
          </p:cNvPr>
          <p:cNvSpPr txBox="1"/>
          <p:nvPr/>
        </p:nvSpPr>
        <p:spPr>
          <a:xfrm>
            <a:off x="3795358" y="3686740"/>
            <a:ext cx="5481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results for expected probability values &gt; 0.01 are zero</a:t>
            </a:r>
            <a:br>
              <a:rPr lang="en-US" dirty="0"/>
            </a:br>
            <a:r>
              <a:rPr lang="en-US" dirty="0"/>
              <a:t>when they should approach 0.95 as p approaches 0.5</a:t>
            </a:r>
          </a:p>
        </p:txBody>
      </p:sp>
    </p:spTree>
    <p:extLst>
      <p:ext uri="{BB962C8B-B14F-4D97-AF65-F5344CB8AC3E}">
        <p14:creationId xmlns:p14="http://schemas.microsoft.com/office/powerpoint/2010/main" val="191856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B426-2A3C-C949-BB4B-BF4A9B73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82F5F-195D-5E40-8D78-2486AA7DA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Determine what “fixed” looks 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a correct version for a subset of the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Isolate the problem in the original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Refactor the code to eliminate the problem</a:t>
            </a:r>
          </a:p>
        </p:txBody>
      </p:sp>
    </p:spTree>
    <p:extLst>
      <p:ext uri="{BB962C8B-B14F-4D97-AF65-F5344CB8AC3E}">
        <p14:creationId xmlns:p14="http://schemas.microsoft.com/office/powerpoint/2010/main" val="185111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60CE3-3141-6744-8CB1-A2C138EA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”fixed” looks like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032949-76B0-024B-A88E-7EB81F157E5A}"/>
              </a:ext>
            </a:extLst>
          </p:cNvPr>
          <p:cNvSpPr txBox="1"/>
          <p:nvPr/>
        </p:nvSpPr>
        <p:spPr>
          <a:xfrm>
            <a:off x="7208925" y="2132106"/>
            <a:ext cx="466146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Simulations generate distributions</a:t>
            </a:r>
            <a:br>
              <a:rPr lang="en-US" sz="2000" dirty="0"/>
            </a:br>
            <a:r>
              <a:rPr lang="en-US" sz="2000" dirty="0"/>
              <a:t>that look binomial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Each simulation of 10,000 trials results</a:t>
            </a:r>
            <a:br>
              <a:rPr lang="en-US" sz="2000" dirty="0"/>
            </a:br>
            <a:r>
              <a:rPr lang="en-US" sz="2000" dirty="0"/>
              <a:t>in one coverage number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Coverage percentage close to</a:t>
            </a:r>
            <a:br>
              <a:rPr lang="en-US" sz="2000" dirty="0"/>
            </a:br>
            <a:r>
              <a:rPr lang="en-US" sz="2000" dirty="0"/>
              <a:t>1 – alpha (rejection region) in</a:t>
            </a:r>
            <a:br>
              <a:rPr lang="en-US" sz="2000" dirty="0"/>
            </a:br>
            <a:r>
              <a:rPr lang="en-US" sz="2000" dirty="0"/>
              <a:t>confidence interval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995C30-5E5D-D847-B1A2-9001F5706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90" y="1254507"/>
            <a:ext cx="5218430" cy="38161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B957AF-50E9-D047-BFCC-BE7C2E671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09" y="5081739"/>
            <a:ext cx="6506616" cy="147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6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7B5228-2FF5-8345-8BF1-46360D702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8761D5-55B2-0045-B2E0-9FAAFD7D2696}"/>
              </a:ext>
            </a:extLst>
          </p:cNvPr>
          <p:cNvSpPr txBox="1"/>
          <p:nvPr/>
        </p:nvSpPr>
        <p:spPr>
          <a:xfrm>
            <a:off x="9106294" y="2151727"/>
            <a:ext cx="288758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Refactoring to use data frames facilitates understanding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Use of more descriptive</a:t>
            </a:r>
            <a:br>
              <a:rPr lang="en-US" sz="2000" dirty="0"/>
            </a:br>
            <a:r>
              <a:rPr lang="en-US" sz="2000" dirty="0"/>
              <a:t>variable names also</a:t>
            </a:r>
            <a:br>
              <a:rPr lang="en-US" sz="2000" dirty="0"/>
            </a:br>
            <a:r>
              <a:rPr lang="en-US" sz="2000" dirty="0"/>
              <a:t>facilitates understanding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We’ll refactor for speed</a:t>
            </a:r>
            <a:br>
              <a:rPr lang="en-US" sz="2000" dirty="0"/>
            </a:br>
            <a:r>
              <a:rPr lang="en-US" sz="2000" dirty="0"/>
              <a:t>in a subsequent step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76CB96-DFB7-8F44-8FF2-5E2687165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95165"/>
            <a:ext cx="8130047" cy="380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9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2E302A-E402-684C-8F73-EFD229D09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intermediate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C52644-F8A5-3348-903F-1CCDEC2CF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10" y="2043430"/>
            <a:ext cx="5372100" cy="2222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3F97F7-C3AF-4B4E-ACB0-60DC9A6527BC}"/>
              </a:ext>
            </a:extLst>
          </p:cNvPr>
          <p:cNvSpPr txBox="1"/>
          <p:nvPr/>
        </p:nvSpPr>
        <p:spPr>
          <a:xfrm>
            <a:off x="7103469" y="2459504"/>
            <a:ext cx="42503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Observed p is a proportion with </a:t>
            </a:r>
            <a:br>
              <a:rPr lang="en-US" sz="2000" dirty="0"/>
            </a:br>
            <a:r>
              <a:rPr lang="en-US" sz="2000" dirty="0"/>
              <a:t>values 0, 0.2, 0.4, 0.6, 0.8, 1.0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Confidence intervals vary by value </a:t>
            </a:r>
            <a:br>
              <a:rPr lang="en-US" sz="2000" dirty="0"/>
            </a:br>
            <a:r>
              <a:rPr lang="en-US" sz="2000" dirty="0"/>
              <a:t>of observed p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996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493AA-FAB9-864B-8BE0-33B953163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Isolating the problem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11DBAB-5560-C247-8A46-1D6063BF6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" y="1318260"/>
            <a:ext cx="5016500" cy="205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B63FA5-56D9-5243-ADC3-E7B6FC2CD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" y="3431692"/>
            <a:ext cx="2146300" cy="1143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E54881-2191-8949-9337-F2B90C72E1A2}"/>
              </a:ext>
            </a:extLst>
          </p:cNvPr>
          <p:cNvSpPr txBox="1"/>
          <p:nvPr/>
        </p:nvSpPr>
        <p:spPr>
          <a:xfrm>
            <a:off x="6819664" y="1645920"/>
            <a:ext cx="459279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We deconstruct the nested </a:t>
            </a:r>
            <a:r>
              <a:rPr lang="en-US" sz="2000" b="1" dirty="0"/>
              <a:t>apply()</a:t>
            </a:r>
            <a:br>
              <a:rPr lang="en-US" sz="2000" dirty="0"/>
            </a:br>
            <a:r>
              <a:rPr lang="en-US" sz="2000" dirty="0"/>
              <a:t>functions for a single set of input </a:t>
            </a:r>
            <a:br>
              <a:rPr lang="en-US" sz="2000" dirty="0"/>
            </a:br>
            <a:r>
              <a:rPr lang="en-US" sz="2000" dirty="0"/>
              <a:t>values and step through the code  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 object </a:t>
            </a:r>
            <a:r>
              <a:rPr lang="en-US" sz="2000" b="1" dirty="0"/>
              <a:t>x</a:t>
            </a:r>
            <a:r>
              <a:rPr lang="en-US" sz="2000" dirty="0"/>
              <a:t> is a vector of 10,000</a:t>
            </a:r>
            <a:br>
              <a:rPr lang="en-US" sz="2000" dirty="0"/>
            </a:br>
            <a:r>
              <a:rPr lang="en-US" sz="2000" dirty="0"/>
              <a:t>items, each of which is either 1 or 0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 err="1"/>
              <a:t>p.hat</a:t>
            </a:r>
            <a:r>
              <a:rPr lang="en-US" sz="2000" b="1" dirty="0"/>
              <a:t> </a:t>
            </a:r>
            <a:r>
              <a:rPr lang="en-US" sz="2000" dirty="0"/>
              <a:t>calculation is also a vector</a:t>
            </a:r>
            <a:br>
              <a:rPr lang="en-US" sz="2000" dirty="0"/>
            </a:br>
            <a:r>
              <a:rPr lang="en-US" sz="2000" dirty="0"/>
              <a:t>when it should be a single number.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Therefore, all subsequent calculations</a:t>
            </a:r>
            <a:br>
              <a:rPr lang="en-US" sz="2000" dirty="0"/>
            </a:br>
            <a:r>
              <a:rPr lang="en-US" sz="2000" dirty="0"/>
              <a:t>are in error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DF72E4-CE69-4944-8158-1A90A0FA4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180" y="4690110"/>
            <a:ext cx="1993900" cy="800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7C3D6D-998E-6A4E-A4E8-C1C5839FF1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" y="5559908"/>
            <a:ext cx="14351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42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940</Words>
  <Application>Microsoft Macintosh PowerPoint</Application>
  <PresentationFormat>Widescreen</PresentationFormat>
  <Paragraphs>84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Debugging an R program: Monte Carlo Simulation of Bernoulli Trials</vt:lpstr>
      <vt:lpstr>Background</vt:lpstr>
      <vt:lpstr>Original solution: runs, but inaccurate results</vt:lpstr>
      <vt:lpstr>What’s wrong?</vt:lpstr>
      <vt:lpstr>The process</vt:lpstr>
      <vt:lpstr>What ”fixed” looks like</vt:lpstr>
      <vt:lpstr>Understanding the problem</vt:lpstr>
      <vt:lpstr>Inspecting intermediate results</vt:lpstr>
      <vt:lpstr>Isolating the problem </vt:lpstr>
      <vt:lpstr>An accurate p-value</vt:lpstr>
      <vt:lpstr>Refactoring to correct solution</vt:lpstr>
      <vt:lpstr>…and the results</vt:lpstr>
      <vt:lpstr>A more sophisticated solution</vt:lpstr>
      <vt:lpstr>Run 132 Monte Carlo Simulations</vt:lpstr>
      <vt:lpstr>Results for sample size of 5</vt:lpstr>
      <vt:lpstr>Visualizing Coverage</vt:lpstr>
      <vt:lpstr>PowerPoint Presentation</vt:lpstr>
      <vt:lpstr>PowerPoint Presentation</vt:lpstr>
      <vt:lpstr>PowerPoint Presentation</vt:lpstr>
      <vt:lpstr>References</vt:lpstr>
      <vt:lpstr>About 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Fixed Files in R</dc:title>
  <dc:creator>Leonard Greski</dc:creator>
  <cp:lastModifiedBy>Leonard Greski</cp:lastModifiedBy>
  <cp:revision>76</cp:revision>
  <dcterms:created xsi:type="dcterms:W3CDTF">2021-01-23T15:13:42Z</dcterms:created>
  <dcterms:modified xsi:type="dcterms:W3CDTF">2021-03-25T11:29:10Z</dcterms:modified>
</cp:coreProperties>
</file>