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Metadata/LabelInfo.xml" ContentType="application/vnd.ms-office.classificationlabel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21"/>
  </p:notesMasterIdLst>
  <p:sldIdLst>
    <p:sldId id="256" r:id="rId2"/>
    <p:sldId id="292" r:id="rId3"/>
    <p:sldId id="304" r:id="rId4"/>
    <p:sldId id="330" r:id="rId5"/>
    <p:sldId id="331" r:id="rId6"/>
    <p:sldId id="306" r:id="rId7"/>
    <p:sldId id="308" r:id="rId8"/>
    <p:sldId id="350" r:id="rId9"/>
    <p:sldId id="351" r:id="rId10"/>
    <p:sldId id="349" r:id="rId11"/>
    <p:sldId id="352" r:id="rId12"/>
    <p:sldId id="354" r:id="rId13"/>
    <p:sldId id="344" r:id="rId14"/>
    <p:sldId id="345" r:id="rId15"/>
    <p:sldId id="365" r:id="rId16"/>
    <p:sldId id="346" r:id="rId17"/>
    <p:sldId id="362" r:id="rId18"/>
    <p:sldId id="373" r:id="rId19"/>
    <p:sldId id="3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5268" autoAdjust="0"/>
  </p:normalViewPr>
  <p:slideViewPr>
    <p:cSldViewPr snapToGrid="0">
      <p:cViewPr varScale="1">
        <p:scale>
          <a:sx n="67" d="100"/>
          <a:sy n="67" d="100"/>
        </p:scale>
        <p:origin x="57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67E677-EDA9-4177-ABE4-466AF73B6F34}" type="datetimeFigureOut">
              <a:rPr lang="en-SG" smtClean="0"/>
              <a:t>26/1/2025</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D25CC-712A-4CC4-A62A-496FC1F8E387}" type="slidenum">
              <a:rPr lang="en-SG" smtClean="0"/>
              <a:t>‹#›</a:t>
            </a:fld>
            <a:endParaRPr lang="en-SG" dirty="0"/>
          </a:p>
        </p:txBody>
      </p:sp>
    </p:spTree>
    <p:extLst>
      <p:ext uri="{BB962C8B-B14F-4D97-AF65-F5344CB8AC3E}">
        <p14:creationId xmlns:p14="http://schemas.microsoft.com/office/powerpoint/2010/main" val="2343024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3656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1952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4424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9887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642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6456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53090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1842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4096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444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10060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33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4698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910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808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501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2222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
        <p:nvSpPr>
          <p:cNvPr id="48" name="MSIPCMContentMarking" descr="{&quot;HashCode&quot;:-574504238,&quot;Placement&quot;:&quot;Header&quot;,&quot;Top&quot;:0.0,&quot;Left&quot;:393.375916,&quot;SlideWidth&quot;:960,&quot;SlideHeight&quot;:540}">
            <a:extLst>
              <a:ext uri="{FF2B5EF4-FFF2-40B4-BE49-F238E27FC236}">
                <a16:creationId xmlns:a16="http://schemas.microsoft.com/office/drawing/2014/main" id="{B2D1EA6D-A66B-447D-A338-58710E250EE8}"/>
              </a:ext>
            </a:extLst>
          </p:cNvPr>
          <p:cNvSpPr txBox="1"/>
          <p:nvPr userDrawn="1"/>
        </p:nvSpPr>
        <p:spPr>
          <a:xfrm>
            <a:off x="49958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SG" sz="1000" dirty="0">
                <a:solidFill>
                  <a:srgbClr val="000000"/>
                </a:solidFill>
                <a:latin typeface="Calibri" panose="020F0502020204030204" pitchFamily="34" charset="0"/>
              </a:rPr>
              <a:t>OFFICIAL (CLOSED) \ NON-SENSITIVE</a:t>
            </a:r>
          </a:p>
        </p:txBody>
      </p:sp>
    </p:spTree>
    <p:extLst>
      <p:ext uri="{BB962C8B-B14F-4D97-AF65-F5344CB8AC3E}">
        <p14:creationId xmlns:p14="http://schemas.microsoft.com/office/powerpoint/2010/main" val="388565706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HVXime0nQeI" TargetMode="Externa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cVibCHRSxB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807982" y="3832304"/>
            <a:ext cx="2921257" cy="2671119"/>
          </a:xfrm>
          <a:prstGeom prst="rect">
            <a:avLst/>
          </a:prstGeom>
        </p:spPr>
      </p:pic>
      <p:sp>
        <p:nvSpPr>
          <p:cNvPr id="2" name="Title 1"/>
          <p:cNvSpPr>
            <a:spLocks noGrp="1"/>
          </p:cNvSpPr>
          <p:nvPr>
            <p:ph type="ctrTitle"/>
          </p:nvPr>
        </p:nvSpPr>
        <p:spPr>
          <a:xfrm>
            <a:off x="1923389" y="1793446"/>
            <a:ext cx="9275193" cy="1422400"/>
          </a:xfrm>
        </p:spPr>
        <p:txBody>
          <a:bodyPr/>
          <a:lstStyle/>
          <a:p>
            <a:r>
              <a:rPr lang="en-SG" dirty="0"/>
              <a:t>C379 Emerging technologies</a:t>
            </a:r>
            <a:endParaRPr lang="en-GB" dirty="0"/>
          </a:p>
        </p:txBody>
      </p:sp>
      <p:sp>
        <p:nvSpPr>
          <p:cNvPr id="3" name="Subtitle 2"/>
          <p:cNvSpPr>
            <a:spLocks noGrp="1"/>
          </p:cNvSpPr>
          <p:nvPr>
            <p:ph type="subTitle" idx="1"/>
          </p:nvPr>
        </p:nvSpPr>
        <p:spPr>
          <a:xfrm>
            <a:off x="1923389" y="3332577"/>
            <a:ext cx="8790793" cy="1197864"/>
          </a:xfrm>
        </p:spPr>
        <p:txBody>
          <a:bodyPr>
            <a:normAutofit/>
          </a:bodyPr>
          <a:lstStyle/>
          <a:p>
            <a:pPr>
              <a:spcBef>
                <a:spcPts val="0"/>
              </a:spcBef>
            </a:pPr>
            <a:r>
              <a:rPr lang="en-SG" sz="2600" dirty="0"/>
              <a:t>Lesson 16: Data Preparation</a:t>
            </a:r>
            <a:endParaRPr lang="en-GB" sz="2600" dirty="0"/>
          </a:p>
        </p:txBody>
      </p:sp>
    </p:spTree>
    <p:extLst>
      <p:ext uri="{BB962C8B-B14F-4D97-AF65-F5344CB8AC3E}">
        <p14:creationId xmlns:p14="http://schemas.microsoft.com/office/powerpoint/2010/main" val="2144870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0FC9-851D-4EB6-90AF-E52372E0A949}"/>
              </a:ext>
            </a:extLst>
          </p:cNvPr>
          <p:cNvSpPr>
            <a:spLocks noGrp="1"/>
          </p:cNvSpPr>
          <p:nvPr>
            <p:ph type="title"/>
          </p:nvPr>
        </p:nvSpPr>
        <p:spPr/>
        <p:txBody>
          <a:bodyPr/>
          <a:lstStyle/>
          <a:p>
            <a:r>
              <a:rPr lang="en-SG" dirty="0"/>
              <a:t>Predicting Categories using classification Models</a:t>
            </a:r>
          </a:p>
        </p:txBody>
      </p:sp>
      <p:sp>
        <p:nvSpPr>
          <p:cNvPr id="3" name="Content Placeholder 2">
            <a:extLst>
              <a:ext uri="{FF2B5EF4-FFF2-40B4-BE49-F238E27FC236}">
                <a16:creationId xmlns:a16="http://schemas.microsoft.com/office/drawing/2014/main" id="{6DB7098C-5D93-44D6-8259-8C848C0D906D}"/>
              </a:ext>
            </a:extLst>
          </p:cNvPr>
          <p:cNvSpPr>
            <a:spLocks noGrp="1"/>
          </p:cNvSpPr>
          <p:nvPr>
            <p:ph idx="1"/>
          </p:nvPr>
        </p:nvSpPr>
        <p:spPr>
          <a:xfrm>
            <a:off x="1141413" y="2055980"/>
            <a:ext cx="10342542" cy="4435692"/>
          </a:xfrm>
        </p:spPr>
        <p:txBody>
          <a:bodyPr>
            <a:normAutofit/>
          </a:bodyPr>
          <a:lstStyle/>
          <a:p>
            <a:r>
              <a:rPr lang="en-SG" dirty="0"/>
              <a:t>From the data that we have collected about people with and without heart disease.</a:t>
            </a:r>
          </a:p>
          <a:p>
            <a:r>
              <a:rPr lang="en-SG" dirty="0"/>
              <a:t>From this data, we need to </a:t>
            </a:r>
            <a:r>
              <a:rPr lang="en-SG" b="1" dirty="0"/>
              <a:t>e</a:t>
            </a:r>
            <a:r>
              <a:rPr lang="en-SG" sz="2400" b="1" dirty="0"/>
              <a:t>stimate the parameters for the machine learning methods.</a:t>
            </a:r>
          </a:p>
          <a:p>
            <a:r>
              <a:rPr lang="en-SG" dirty="0"/>
              <a:t>In other words, to use K-nearest Neighbours (KNN) method, we have to use some of the data to estimate the distance between each point. </a:t>
            </a:r>
          </a:p>
          <a:p>
            <a:r>
              <a:rPr lang="en-SG" dirty="0"/>
              <a:t>In machine learning lingo, estimating parameters is called “</a:t>
            </a:r>
            <a:r>
              <a:rPr lang="en-SG" b="1" dirty="0"/>
              <a:t>training</a:t>
            </a:r>
            <a:r>
              <a:rPr lang="en-SG" dirty="0"/>
              <a:t> the algorithm”.</a:t>
            </a:r>
          </a:p>
        </p:txBody>
      </p:sp>
    </p:spTree>
    <p:extLst>
      <p:ext uri="{BB962C8B-B14F-4D97-AF65-F5344CB8AC3E}">
        <p14:creationId xmlns:p14="http://schemas.microsoft.com/office/powerpoint/2010/main" val="84373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179ECE-2E99-4A80-BD2D-B39F6653E84E}"/>
              </a:ext>
            </a:extLst>
          </p:cNvPr>
          <p:cNvPicPr>
            <a:picLocks noChangeAspect="1"/>
          </p:cNvPicPr>
          <p:nvPr/>
        </p:nvPicPr>
        <p:blipFill>
          <a:blip r:embed="rId2"/>
          <a:stretch>
            <a:fillRect/>
          </a:stretch>
        </p:blipFill>
        <p:spPr>
          <a:xfrm>
            <a:off x="8137337" y="2492373"/>
            <a:ext cx="3948645" cy="2748418"/>
          </a:xfrm>
          <a:prstGeom prst="rect">
            <a:avLst/>
          </a:prstGeom>
        </p:spPr>
      </p:pic>
      <p:sp>
        <p:nvSpPr>
          <p:cNvPr id="2" name="Title 1">
            <a:extLst>
              <a:ext uri="{FF2B5EF4-FFF2-40B4-BE49-F238E27FC236}">
                <a16:creationId xmlns:a16="http://schemas.microsoft.com/office/drawing/2014/main" id="{83F58CB9-042B-49FF-9151-BEE385011C23}"/>
              </a:ext>
            </a:extLst>
          </p:cNvPr>
          <p:cNvSpPr>
            <a:spLocks noGrp="1"/>
          </p:cNvSpPr>
          <p:nvPr>
            <p:ph type="title"/>
          </p:nvPr>
        </p:nvSpPr>
        <p:spPr/>
        <p:txBody>
          <a:bodyPr/>
          <a:lstStyle/>
          <a:p>
            <a:r>
              <a:rPr lang="en-SG" dirty="0"/>
              <a:t>Data Preparation</a:t>
            </a:r>
          </a:p>
        </p:txBody>
      </p:sp>
      <p:sp>
        <p:nvSpPr>
          <p:cNvPr id="3" name="Content Placeholder 2">
            <a:extLst>
              <a:ext uri="{FF2B5EF4-FFF2-40B4-BE49-F238E27FC236}">
                <a16:creationId xmlns:a16="http://schemas.microsoft.com/office/drawing/2014/main" id="{3E3FEF56-944A-4D7E-8C13-537E7751F531}"/>
              </a:ext>
            </a:extLst>
          </p:cNvPr>
          <p:cNvSpPr>
            <a:spLocks noGrp="1"/>
          </p:cNvSpPr>
          <p:nvPr>
            <p:ph idx="1"/>
          </p:nvPr>
        </p:nvSpPr>
        <p:spPr>
          <a:xfrm>
            <a:off x="1101656" y="1948068"/>
            <a:ext cx="7110905" cy="4651515"/>
          </a:xfrm>
        </p:spPr>
        <p:txBody>
          <a:bodyPr>
            <a:normAutofit fontScale="92500"/>
          </a:bodyPr>
          <a:lstStyle/>
          <a:p>
            <a:r>
              <a:rPr lang="en-SG" dirty="0"/>
              <a:t>Using machine learning, we need the data to….</a:t>
            </a:r>
          </a:p>
          <a:p>
            <a:pPr marL="914400" lvl="1" indent="-457200">
              <a:buSzPct val="100000"/>
              <a:buFont typeface="+mj-lt"/>
              <a:buAutoNum type="arabicPeriod"/>
            </a:pPr>
            <a:r>
              <a:rPr lang="en-SG" sz="2400" b="1" dirty="0"/>
              <a:t>Train</a:t>
            </a:r>
            <a:r>
              <a:rPr lang="en-SG" sz="2400" dirty="0"/>
              <a:t> the machine learning methods</a:t>
            </a:r>
          </a:p>
          <a:p>
            <a:pPr marL="914400" lvl="1" indent="-457200">
              <a:buSzPct val="100000"/>
              <a:buFont typeface="+mj-lt"/>
              <a:buAutoNum type="arabicPeriod"/>
            </a:pPr>
            <a:r>
              <a:rPr lang="en-SG" sz="2400" b="1" dirty="0"/>
              <a:t>Test</a:t>
            </a:r>
            <a:r>
              <a:rPr lang="en-SG" sz="2400" dirty="0"/>
              <a:t> the machine learning methods.</a:t>
            </a:r>
            <a:r>
              <a:rPr lang="en-SG" dirty="0"/>
              <a:t>	</a:t>
            </a:r>
          </a:p>
          <a:p>
            <a:pPr>
              <a:buSzPct val="100000"/>
            </a:pPr>
            <a:r>
              <a:rPr lang="en-SG" dirty="0"/>
              <a:t>A terrible approach would be to use all of the data to estimate the parameters (i.e. train the algorithm), because then there would not be any data left to test the method.</a:t>
            </a:r>
          </a:p>
          <a:p>
            <a:pPr>
              <a:buSzPct val="100000"/>
            </a:pPr>
            <a:r>
              <a:rPr lang="en-SG" b="1" dirty="0"/>
              <a:t>Reusing the same data </a:t>
            </a:r>
            <a:r>
              <a:rPr lang="en-SG" dirty="0"/>
              <a:t>for both training and testing is a </a:t>
            </a:r>
            <a:r>
              <a:rPr lang="en-SG" b="1" dirty="0">
                <a:solidFill>
                  <a:srgbClr val="FF0000"/>
                </a:solidFill>
              </a:rPr>
              <a:t>bad</a:t>
            </a:r>
            <a:r>
              <a:rPr lang="en-SG" dirty="0"/>
              <a:t> idea because we need to know how the method will work on data it was not trained on. Otherwise, it will lead to a problem known as </a:t>
            </a:r>
            <a:r>
              <a:rPr lang="en-SG" i="1" dirty="0"/>
              <a:t>overfitting</a:t>
            </a:r>
            <a:r>
              <a:rPr lang="en-SG" dirty="0"/>
              <a:t>. </a:t>
            </a:r>
          </a:p>
          <a:p>
            <a:pPr>
              <a:buSzPct val="100000"/>
            </a:pPr>
            <a:endParaRPr lang="en-SG" dirty="0"/>
          </a:p>
        </p:txBody>
      </p:sp>
    </p:spTree>
    <p:extLst>
      <p:ext uri="{BB962C8B-B14F-4D97-AF65-F5344CB8AC3E}">
        <p14:creationId xmlns:p14="http://schemas.microsoft.com/office/powerpoint/2010/main" val="4105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4270-463F-4B59-BA2E-2A60BFBE7862}"/>
              </a:ext>
            </a:extLst>
          </p:cNvPr>
          <p:cNvSpPr>
            <a:spLocks noGrp="1"/>
          </p:cNvSpPr>
          <p:nvPr>
            <p:ph type="title"/>
          </p:nvPr>
        </p:nvSpPr>
        <p:spPr/>
        <p:txBody>
          <a:bodyPr/>
          <a:lstStyle/>
          <a:p>
            <a:r>
              <a:rPr lang="en-SG" dirty="0"/>
              <a:t>Data Preparation</a:t>
            </a:r>
          </a:p>
        </p:txBody>
      </p:sp>
      <p:sp>
        <p:nvSpPr>
          <p:cNvPr id="3" name="Content Placeholder 2">
            <a:extLst>
              <a:ext uri="{FF2B5EF4-FFF2-40B4-BE49-F238E27FC236}">
                <a16:creationId xmlns:a16="http://schemas.microsoft.com/office/drawing/2014/main" id="{1865396C-43B2-4E2A-9CDD-6C5AA4FF0118}"/>
              </a:ext>
            </a:extLst>
          </p:cNvPr>
          <p:cNvSpPr>
            <a:spLocks noGrp="1"/>
          </p:cNvSpPr>
          <p:nvPr>
            <p:ph idx="1"/>
          </p:nvPr>
        </p:nvSpPr>
        <p:spPr>
          <a:xfrm>
            <a:off x="1141412" y="1949618"/>
            <a:ext cx="9905999" cy="3419061"/>
          </a:xfrm>
        </p:spPr>
        <p:txBody>
          <a:bodyPr>
            <a:normAutofit lnSpcReduction="10000"/>
          </a:bodyPr>
          <a:lstStyle/>
          <a:p>
            <a:r>
              <a:rPr lang="en-SG" dirty="0"/>
              <a:t>A better approach would be to use the first 70%-80% of the data for </a:t>
            </a:r>
            <a:r>
              <a:rPr lang="en-SG" b="1" dirty="0"/>
              <a:t>training, </a:t>
            </a:r>
            <a:endParaRPr lang="en-SG" dirty="0"/>
          </a:p>
          <a:p>
            <a:r>
              <a:rPr lang="en-SG" dirty="0"/>
              <a:t>and the last 20%-30% of the data for </a:t>
            </a:r>
            <a:r>
              <a:rPr lang="en-SG" b="1" dirty="0"/>
              <a:t>testing.</a:t>
            </a:r>
            <a:endParaRPr lang="en-SG" dirty="0"/>
          </a:p>
          <a:p>
            <a:endParaRPr lang="en-SG" dirty="0"/>
          </a:p>
          <a:p>
            <a:endParaRPr lang="en-SG" dirty="0"/>
          </a:p>
          <a:p>
            <a:r>
              <a:rPr lang="en-SG" dirty="0"/>
              <a:t>We could then compare methods by seeing how well one categorised the test data.</a:t>
            </a:r>
          </a:p>
        </p:txBody>
      </p:sp>
      <p:sp>
        <p:nvSpPr>
          <p:cNvPr id="4" name="TextBox 3">
            <a:extLst>
              <a:ext uri="{FF2B5EF4-FFF2-40B4-BE49-F238E27FC236}">
                <a16:creationId xmlns:a16="http://schemas.microsoft.com/office/drawing/2014/main" id="{58C13F46-E406-4994-9BB4-83D8322E867D}"/>
              </a:ext>
            </a:extLst>
          </p:cNvPr>
          <p:cNvSpPr txBox="1"/>
          <p:nvPr/>
        </p:nvSpPr>
        <p:spPr>
          <a:xfrm>
            <a:off x="8026068" y="3487956"/>
            <a:ext cx="2033262" cy="430887"/>
          </a:xfrm>
          <a:prstGeom prst="rect">
            <a:avLst/>
          </a:prstGeom>
          <a:solidFill>
            <a:srgbClr val="FFC000"/>
          </a:solidFill>
        </p:spPr>
        <p:txBody>
          <a:bodyPr wrap="square" rtlCol="0">
            <a:spAutoFit/>
          </a:bodyPr>
          <a:lstStyle/>
          <a:p>
            <a:pPr algn="ctr"/>
            <a:r>
              <a:rPr lang="en-SG" sz="2200" dirty="0"/>
              <a:t>Testing Dataset</a:t>
            </a:r>
          </a:p>
        </p:txBody>
      </p:sp>
      <p:sp>
        <p:nvSpPr>
          <p:cNvPr id="5" name="TextBox 4">
            <a:extLst>
              <a:ext uri="{FF2B5EF4-FFF2-40B4-BE49-F238E27FC236}">
                <a16:creationId xmlns:a16="http://schemas.microsoft.com/office/drawing/2014/main" id="{307F22E9-95D6-440A-A027-85F1578C7CC6}"/>
              </a:ext>
            </a:extLst>
          </p:cNvPr>
          <p:cNvSpPr txBox="1"/>
          <p:nvPr/>
        </p:nvSpPr>
        <p:spPr>
          <a:xfrm>
            <a:off x="1983381" y="3489114"/>
            <a:ext cx="6042687" cy="430887"/>
          </a:xfrm>
          <a:prstGeom prst="rect">
            <a:avLst/>
          </a:prstGeom>
          <a:solidFill>
            <a:srgbClr val="00B0F0"/>
          </a:solidFill>
        </p:spPr>
        <p:txBody>
          <a:bodyPr wrap="square" rtlCol="0">
            <a:spAutoFit/>
          </a:bodyPr>
          <a:lstStyle/>
          <a:p>
            <a:pPr algn="ctr"/>
            <a:r>
              <a:rPr lang="en-SG" sz="2200" dirty="0">
                <a:solidFill>
                  <a:schemeClr val="bg1"/>
                </a:solidFill>
              </a:rPr>
              <a:t>Training Dataset</a:t>
            </a:r>
          </a:p>
        </p:txBody>
      </p:sp>
      <p:pic>
        <p:nvPicPr>
          <p:cNvPr id="10" name="Picture 9">
            <a:extLst>
              <a:ext uri="{FF2B5EF4-FFF2-40B4-BE49-F238E27FC236}">
                <a16:creationId xmlns:a16="http://schemas.microsoft.com/office/drawing/2014/main" id="{7BFFB27C-E856-4116-ABCC-1EBAFE529FB0}"/>
              </a:ext>
            </a:extLst>
          </p:cNvPr>
          <p:cNvPicPr>
            <a:picLocks noChangeAspect="1"/>
          </p:cNvPicPr>
          <p:nvPr/>
        </p:nvPicPr>
        <p:blipFill>
          <a:blip r:embed="rId2"/>
          <a:stretch>
            <a:fillRect/>
          </a:stretch>
        </p:blipFill>
        <p:spPr>
          <a:xfrm>
            <a:off x="2874132" y="4895210"/>
            <a:ext cx="2809156" cy="1419058"/>
          </a:xfrm>
          <a:prstGeom prst="rect">
            <a:avLst/>
          </a:prstGeom>
        </p:spPr>
      </p:pic>
      <p:pic>
        <p:nvPicPr>
          <p:cNvPr id="12" name="Picture 11">
            <a:extLst>
              <a:ext uri="{FF2B5EF4-FFF2-40B4-BE49-F238E27FC236}">
                <a16:creationId xmlns:a16="http://schemas.microsoft.com/office/drawing/2014/main" id="{8A6EB1A9-B77D-4F23-9B3A-5B84AD651A35}"/>
              </a:ext>
            </a:extLst>
          </p:cNvPr>
          <p:cNvPicPr>
            <a:picLocks noChangeAspect="1"/>
          </p:cNvPicPr>
          <p:nvPr/>
        </p:nvPicPr>
        <p:blipFill>
          <a:blip r:embed="rId3"/>
          <a:stretch>
            <a:fillRect/>
          </a:stretch>
        </p:blipFill>
        <p:spPr>
          <a:xfrm>
            <a:off x="6293193" y="4895210"/>
            <a:ext cx="3276600" cy="1585790"/>
          </a:xfrm>
          <a:prstGeom prst="rect">
            <a:avLst/>
          </a:prstGeom>
        </p:spPr>
      </p:pic>
    </p:spTree>
    <p:extLst>
      <p:ext uri="{BB962C8B-B14F-4D97-AF65-F5344CB8AC3E}">
        <p14:creationId xmlns:p14="http://schemas.microsoft.com/office/powerpoint/2010/main" val="102389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1B9B-6164-4BCA-8989-4682A10EA829}"/>
              </a:ext>
            </a:extLst>
          </p:cNvPr>
          <p:cNvSpPr>
            <a:spLocks noGrp="1"/>
          </p:cNvSpPr>
          <p:nvPr>
            <p:ph type="title"/>
          </p:nvPr>
        </p:nvSpPr>
        <p:spPr>
          <a:xfrm>
            <a:off x="1141413" y="618518"/>
            <a:ext cx="10327498" cy="918452"/>
          </a:xfrm>
        </p:spPr>
        <p:txBody>
          <a:bodyPr>
            <a:normAutofit/>
          </a:bodyPr>
          <a:lstStyle/>
          <a:p>
            <a:r>
              <a:rPr lang="en-GB" sz="3200" dirty="0"/>
              <a:t>Difference between training, Validation &amp; test Data</a:t>
            </a:r>
          </a:p>
        </p:txBody>
      </p:sp>
      <p:sp>
        <p:nvSpPr>
          <p:cNvPr id="3" name="Content Placeholder 2">
            <a:extLst>
              <a:ext uri="{FF2B5EF4-FFF2-40B4-BE49-F238E27FC236}">
                <a16:creationId xmlns:a16="http://schemas.microsoft.com/office/drawing/2014/main" id="{A4612F86-774A-4E8D-9361-2266FAA9806F}"/>
              </a:ext>
            </a:extLst>
          </p:cNvPr>
          <p:cNvSpPr>
            <a:spLocks noGrp="1"/>
          </p:cNvSpPr>
          <p:nvPr>
            <p:ph idx="1"/>
          </p:nvPr>
        </p:nvSpPr>
        <p:spPr>
          <a:xfrm>
            <a:off x="1141414" y="1536969"/>
            <a:ext cx="10570688" cy="5223753"/>
          </a:xfrm>
        </p:spPr>
        <p:txBody>
          <a:bodyPr>
            <a:normAutofit fontScale="92500" lnSpcReduction="10000"/>
          </a:bodyPr>
          <a:lstStyle/>
          <a:p>
            <a:r>
              <a:rPr lang="en-US" b="1" dirty="0"/>
              <a:t>Training data </a:t>
            </a:r>
          </a:p>
          <a:p>
            <a:pPr lvl="1"/>
            <a:r>
              <a:rPr lang="en-US" sz="2200" dirty="0"/>
              <a:t>Large portion of the dataset in a corpus should be reserved for training your predictive models</a:t>
            </a:r>
          </a:p>
          <a:p>
            <a:pPr lvl="1"/>
            <a:r>
              <a:rPr lang="en-US" sz="2200" dirty="0"/>
              <a:t>By default, </a:t>
            </a:r>
            <a:r>
              <a:rPr lang="en-US" sz="2200" b="1" dirty="0"/>
              <a:t>60% of your dataset is recommended to be set aside as the training set</a:t>
            </a:r>
            <a:endParaRPr lang="en-US" sz="2200" dirty="0"/>
          </a:p>
          <a:p>
            <a:r>
              <a:rPr lang="en-US" b="1" dirty="0"/>
              <a:t>Validation data</a:t>
            </a:r>
            <a:endParaRPr lang="en-US" dirty="0"/>
          </a:p>
          <a:p>
            <a:pPr lvl="1"/>
            <a:r>
              <a:rPr lang="en-US" sz="2200" dirty="0"/>
              <a:t>The validation set is a separate section of your dataset that you will use during training</a:t>
            </a:r>
          </a:p>
          <a:p>
            <a:pPr lvl="1"/>
            <a:r>
              <a:rPr lang="en-US" sz="2200" dirty="0"/>
              <a:t>The purpose of validation data is to get a sense of how well your model is doing on data that are not being used in training</a:t>
            </a:r>
          </a:p>
          <a:p>
            <a:pPr lvl="1"/>
            <a:r>
              <a:rPr lang="en-US" sz="2200" b="1" dirty="0"/>
              <a:t>20% of your dataset is recommended to set aside as the validation set</a:t>
            </a:r>
            <a:endParaRPr lang="en-US" sz="2200" dirty="0"/>
          </a:p>
          <a:p>
            <a:r>
              <a:rPr lang="en-US" b="1" dirty="0"/>
              <a:t>Test data</a:t>
            </a:r>
          </a:p>
          <a:p>
            <a:pPr lvl="1"/>
            <a:r>
              <a:rPr lang="en-US" sz="2600" dirty="0"/>
              <a:t>To prevent overfitting the new model, </a:t>
            </a:r>
            <a:r>
              <a:rPr lang="en-US" sz="2200" dirty="0"/>
              <a:t>evaluation metrics can be run on the test set at the end to get a sense of how well your predictive models will perform in production</a:t>
            </a:r>
          </a:p>
          <a:p>
            <a:pPr lvl="1"/>
            <a:r>
              <a:rPr lang="en-US" sz="2200" b="1" dirty="0"/>
              <a:t>20% of your dataset is recommended to set aside as test set</a:t>
            </a:r>
            <a:endParaRPr lang="en-US" sz="2200" dirty="0"/>
          </a:p>
          <a:p>
            <a:pPr lvl="1"/>
            <a:endParaRPr lang="en-US" sz="2300" dirty="0"/>
          </a:p>
          <a:p>
            <a:endParaRPr lang="en-GB" dirty="0"/>
          </a:p>
        </p:txBody>
      </p:sp>
    </p:spTree>
    <p:extLst>
      <p:ext uri="{BB962C8B-B14F-4D97-AF65-F5344CB8AC3E}">
        <p14:creationId xmlns:p14="http://schemas.microsoft.com/office/powerpoint/2010/main" val="718551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62A6-A73A-4140-BBCB-548D1FA64B1D}"/>
              </a:ext>
            </a:extLst>
          </p:cNvPr>
          <p:cNvSpPr>
            <a:spLocks noGrp="1"/>
          </p:cNvSpPr>
          <p:nvPr>
            <p:ph type="title"/>
          </p:nvPr>
        </p:nvSpPr>
        <p:spPr>
          <a:xfrm>
            <a:off x="1144589" y="365599"/>
            <a:ext cx="9905998" cy="1478570"/>
          </a:xfrm>
        </p:spPr>
        <p:txBody>
          <a:bodyPr>
            <a:normAutofit/>
          </a:bodyPr>
          <a:lstStyle/>
          <a:p>
            <a:r>
              <a:rPr lang="en-GB" sz="3200" dirty="0"/>
              <a:t>Common Pitfalls in the Train, Validate &amp; Test Split</a:t>
            </a:r>
          </a:p>
        </p:txBody>
      </p:sp>
      <p:sp>
        <p:nvSpPr>
          <p:cNvPr id="4" name="Content Placeholder 2">
            <a:extLst>
              <a:ext uri="{FF2B5EF4-FFF2-40B4-BE49-F238E27FC236}">
                <a16:creationId xmlns:a16="http://schemas.microsoft.com/office/drawing/2014/main" id="{9FA24A6C-B302-4E8E-A90F-FB91FC52BCB0}"/>
              </a:ext>
            </a:extLst>
          </p:cNvPr>
          <p:cNvSpPr>
            <a:spLocks noGrp="1"/>
          </p:cNvSpPr>
          <p:nvPr>
            <p:ph idx="1"/>
          </p:nvPr>
        </p:nvSpPr>
        <p:spPr>
          <a:xfrm>
            <a:off x="1141413" y="1682849"/>
            <a:ext cx="10356681" cy="4809551"/>
          </a:xfrm>
        </p:spPr>
        <p:txBody>
          <a:bodyPr>
            <a:normAutofit fontScale="92500" lnSpcReduction="20000"/>
          </a:bodyPr>
          <a:lstStyle/>
          <a:p>
            <a:r>
              <a:rPr lang="en-US" b="1" dirty="0"/>
              <a:t>Train/Test Bleed</a:t>
            </a:r>
          </a:p>
          <a:p>
            <a:pPr lvl="1"/>
            <a:r>
              <a:rPr lang="en-US" sz="2200" dirty="0"/>
              <a:t>This is when some of your testing data are </a:t>
            </a:r>
            <a:r>
              <a:rPr lang="en-US" sz="2200" b="1" dirty="0"/>
              <a:t>overly similar</a:t>
            </a:r>
            <a:r>
              <a:rPr lang="en-US" sz="2200" dirty="0"/>
              <a:t> to your training data</a:t>
            </a:r>
          </a:p>
          <a:p>
            <a:pPr lvl="1"/>
            <a:r>
              <a:rPr lang="en-US" sz="2200" dirty="0"/>
              <a:t>When duplicating data in the dataset, ensure that these data do not enter different train, validation and test splits</a:t>
            </a:r>
          </a:p>
          <a:p>
            <a:r>
              <a:rPr lang="en-US" b="1" dirty="0"/>
              <a:t>Overemphasis on the Training Set</a:t>
            </a:r>
          </a:p>
          <a:p>
            <a:pPr lvl="1"/>
            <a:r>
              <a:rPr lang="en-US" sz="2200" dirty="0"/>
              <a:t>The more data, the better the model. However, this mantra might tempt you to use most of your dataset for the training set and only to hold out 10% or less for validation and test. </a:t>
            </a:r>
          </a:p>
          <a:p>
            <a:pPr lvl="1"/>
            <a:r>
              <a:rPr lang="en-US" sz="2200" dirty="0"/>
              <a:t>Skimping on your validation and test sets could cloud your evaluation metrics with a limited subsample, and lead you to select a suboptimal model</a:t>
            </a:r>
          </a:p>
          <a:p>
            <a:r>
              <a:rPr lang="en-US" b="1" dirty="0"/>
              <a:t>Overemphasis on Validation and Test Set Metrics</a:t>
            </a:r>
          </a:p>
          <a:p>
            <a:pPr lvl="1"/>
            <a:r>
              <a:rPr lang="en-US" sz="2200" dirty="0"/>
              <a:t>Validation and test set metrics are only as good as the data underlying them</a:t>
            </a:r>
          </a:p>
          <a:p>
            <a:pPr lvl="1"/>
            <a:r>
              <a:rPr lang="en-US" sz="2200" dirty="0"/>
              <a:t>They may not be fully representative of how well you model will perform in production</a:t>
            </a:r>
          </a:p>
          <a:p>
            <a:endParaRPr lang="en-GB" dirty="0"/>
          </a:p>
        </p:txBody>
      </p:sp>
    </p:spTree>
    <p:extLst>
      <p:ext uri="{BB962C8B-B14F-4D97-AF65-F5344CB8AC3E}">
        <p14:creationId xmlns:p14="http://schemas.microsoft.com/office/powerpoint/2010/main" val="3142026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2626-8F37-4484-8F36-5357290AB6AD}"/>
              </a:ext>
            </a:extLst>
          </p:cNvPr>
          <p:cNvSpPr>
            <a:spLocks noGrp="1"/>
          </p:cNvSpPr>
          <p:nvPr>
            <p:ph type="title"/>
          </p:nvPr>
        </p:nvSpPr>
        <p:spPr>
          <a:xfrm>
            <a:off x="1044861" y="641237"/>
            <a:ext cx="9905998" cy="892230"/>
          </a:xfrm>
        </p:spPr>
        <p:txBody>
          <a:bodyPr/>
          <a:lstStyle/>
          <a:p>
            <a:r>
              <a:rPr lang="en-SG" dirty="0"/>
              <a:t>Challenge of using Validation Data</a:t>
            </a:r>
          </a:p>
        </p:txBody>
      </p:sp>
      <p:sp>
        <p:nvSpPr>
          <p:cNvPr id="3" name="Content Placeholder 2">
            <a:extLst>
              <a:ext uri="{FF2B5EF4-FFF2-40B4-BE49-F238E27FC236}">
                <a16:creationId xmlns:a16="http://schemas.microsoft.com/office/drawing/2014/main" id="{0CE7912F-70C6-4941-B8B5-655B12B7D4DF}"/>
              </a:ext>
            </a:extLst>
          </p:cNvPr>
          <p:cNvSpPr>
            <a:spLocks noGrp="1"/>
          </p:cNvSpPr>
          <p:nvPr>
            <p:ph idx="1"/>
          </p:nvPr>
        </p:nvSpPr>
        <p:spPr>
          <a:xfrm>
            <a:off x="993746" y="1630017"/>
            <a:ext cx="7163223" cy="5083156"/>
          </a:xfrm>
        </p:spPr>
        <p:txBody>
          <a:bodyPr>
            <a:normAutofit/>
          </a:bodyPr>
          <a:lstStyle/>
          <a:p>
            <a:r>
              <a:rPr lang="en-SG" dirty="0"/>
              <a:t>One unfortunate effect of validation set is that we can now use </a:t>
            </a:r>
            <a:r>
              <a:rPr lang="en-SG" u="sng" dirty="0"/>
              <a:t>only</a:t>
            </a:r>
            <a:r>
              <a:rPr lang="en-SG" dirty="0"/>
              <a:t> 60% of the original data to train the predictive models. </a:t>
            </a:r>
          </a:p>
          <a:p>
            <a:r>
              <a:rPr lang="en-SG" dirty="0"/>
              <a:t>This can be an issue if we have a very limited amount of training data to begin with.</a:t>
            </a:r>
          </a:p>
          <a:p>
            <a:r>
              <a:rPr lang="en-SG" dirty="0"/>
              <a:t>Nevertheless, this problem can be addressed by using a technique known as </a:t>
            </a:r>
            <a:r>
              <a:rPr lang="en-SG" b="1" i="1" dirty="0"/>
              <a:t>cross-validation</a:t>
            </a:r>
            <a:r>
              <a:rPr lang="en-SG" dirty="0"/>
              <a:t>.</a:t>
            </a:r>
          </a:p>
          <a:p>
            <a:r>
              <a:rPr lang="en-SG" dirty="0"/>
              <a:t>Cross-validation avoids holding out parts of the dataset to be used as validation data, but at the expense of additional computation.</a:t>
            </a:r>
          </a:p>
        </p:txBody>
      </p:sp>
      <p:pic>
        <p:nvPicPr>
          <p:cNvPr id="5" name="Picture 4" descr="A picture containing background pattern&#10;&#10;Description automatically generated">
            <a:extLst>
              <a:ext uri="{FF2B5EF4-FFF2-40B4-BE49-F238E27FC236}">
                <a16:creationId xmlns:a16="http://schemas.microsoft.com/office/drawing/2014/main" id="{1ADA2228-3E99-4DAB-8DFC-49061A49D90A}"/>
              </a:ext>
            </a:extLst>
          </p:cNvPr>
          <p:cNvPicPr>
            <a:picLocks noChangeAspect="1"/>
          </p:cNvPicPr>
          <p:nvPr/>
        </p:nvPicPr>
        <p:blipFill>
          <a:blip r:embed="rId2"/>
          <a:stretch>
            <a:fillRect/>
          </a:stretch>
        </p:blipFill>
        <p:spPr>
          <a:xfrm>
            <a:off x="8156969" y="2044741"/>
            <a:ext cx="3593727" cy="3765511"/>
          </a:xfrm>
          <a:prstGeom prst="rect">
            <a:avLst/>
          </a:prstGeom>
        </p:spPr>
      </p:pic>
    </p:spTree>
    <p:extLst>
      <p:ext uri="{BB962C8B-B14F-4D97-AF65-F5344CB8AC3E}">
        <p14:creationId xmlns:p14="http://schemas.microsoft.com/office/powerpoint/2010/main" val="899995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58D9BC-0336-4CB5-A939-38DC512E5671}"/>
              </a:ext>
            </a:extLst>
          </p:cNvPr>
          <p:cNvPicPr>
            <a:picLocks noChangeAspect="1"/>
          </p:cNvPicPr>
          <p:nvPr/>
        </p:nvPicPr>
        <p:blipFill>
          <a:blip r:embed="rId2"/>
          <a:stretch>
            <a:fillRect/>
          </a:stretch>
        </p:blipFill>
        <p:spPr>
          <a:xfrm>
            <a:off x="1113224" y="2745352"/>
            <a:ext cx="10834014" cy="2075209"/>
          </a:xfrm>
          <a:prstGeom prst="rect">
            <a:avLst/>
          </a:prstGeom>
        </p:spPr>
      </p:pic>
      <p:sp>
        <p:nvSpPr>
          <p:cNvPr id="2" name="Title 1">
            <a:extLst>
              <a:ext uri="{FF2B5EF4-FFF2-40B4-BE49-F238E27FC236}">
                <a16:creationId xmlns:a16="http://schemas.microsoft.com/office/drawing/2014/main" id="{AE444180-D92C-4C0B-A2F2-97A076ED1B82}"/>
              </a:ext>
            </a:extLst>
          </p:cNvPr>
          <p:cNvSpPr>
            <a:spLocks noGrp="1"/>
          </p:cNvSpPr>
          <p:nvPr>
            <p:ph type="title"/>
          </p:nvPr>
        </p:nvSpPr>
        <p:spPr/>
        <p:txBody>
          <a:bodyPr/>
          <a:lstStyle/>
          <a:p>
            <a:r>
              <a:rPr lang="en-GB" dirty="0"/>
              <a:t>Prepare training and testing data</a:t>
            </a:r>
          </a:p>
        </p:txBody>
      </p:sp>
      <p:sp>
        <p:nvSpPr>
          <p:cNvPr id="7" name="TextBox 6">
            <a:extLst>
              <a:ext uri="{FF2B5EF4-FFF2-40B4-BE49-F238E27FC236}">
                <a16:creationId xmlns:a16="http://schemas.microsoft.com/office/drawing/2014/main" id="{2C4DEEDE-87B1-48EA-91D2-F5AFD698D960}"/>
              </a:ext>
            </a:extLst>
          </p:cNvPr>
          <p:cNvSpPr txBox="1"/>
          <p:nvPr/>
        </p:nvSpPr>
        <p:spPr>
          <a:xfrm>
            <a:off x="7964529" y="2010654"/>
            <a:ext cx="3928369" cy="646331"/>
          </a:xfrm>
          <a:prstGeom prst="rect">
            <a:avLst/>
          </a:prstGeom>
          <a:noFill/>
        </p:spPr>
        <p:txBody>
          <a:bodyPr wrap="square" rtlCol="0">
            <a:spAutoFit/>
          </a:bodyPr>
          <a:lstStyle/>
          <a:p>
            <a:r>
              <a:rPr lang="en-GB" i="1" dirty="0">
                <a:solidFill>
                  <a:srgbClr val="0070C0"/>
                </a:solidFill>
              </a:rPr>
              <a:t>1. Importing train_test_split method from scikit-learn’s model_selection  library</a:t>
            </a:r>
          </a:p>
        </p:txBody>
      </p:sp>
      <p:cxnSp>
        <p:nvCxnSpPr>
          <p:cNvPr id="8" name="Straight Connector 7">
            <a:extLst>
              <a:ext uri="{FF2B5EF4-FFF2-40B4-BE49-F238E27FC236}">
                <a16:creationId xmlns:a16="http://schemas.microsoft.com/office/drawing/2014/main" id="{7CCDD141-82B2-4581-8694-9C104D3CB3AD}"/>
              </a:ext>
            </a:extLst>
          </p:cNvPr>
          <p:cNvCxnSpPr>
            <a:cxnSpLocks/>
          </p:cNvCxnSpPr>
          <p:nvPr/>
        </p:nvCxnSpPr>
        <p:spPr>
          <a:xfrm flipH="1">
            <a:off x="6385543" y="2251167"/>
            <a:ext cx="1425203" cy="836009"/>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D5F86BB-8D5B-4123-A8E2-C9FFA1B2D587}"/>
              </a:ext>
            </a:extLst>
          </p:cNvPr>
          <p:cNvCxnSpPr>
            <a:cxnSpLocks/>
          </p:cNvCxnSpPr>
          <p:nvPr/>
        </p:nvCxnSpPr>
        <p:spPr>
          <a:xfrm flipH="1">
            <a:off x="6831241" y="3429000"/>
            <a:ext cx="1108940" cy="372787"/>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5AF115EA-3922-439D-8303-B4643FBB920D}"/>
              </a:ext>
            </a:extLst>
          </p:cNvPr>
          <p:cNvSpPr txBox="1"/>
          <p:nvPr/>
        </p:nvSpPr>
        <p:spPr>
          <a:xfrm>
            <a:off x="8008014" y="2967335"/>
            <a:ext cx="3621931" cy="923330"/>
          </a:xfrm>
          <a:prstGeom prst="rect">
            <a:avLst/>
          </a:prstGeom>
          <a:noFill/>
        </p:spPr>
        <p:txBody>
          <a:bodyPr wrap="square" rtlCol="0">
            <a:spAutoFit/>
          </a:bodyPr>
          <a:lstStyle/>
          <a:p>
            <a:r>
              <a:rPr lang="en-GB" i="1" dirty="0">
                <a:solidFill>
                  <a:srgbClr val="0070C0"/>
                </a:solidFill>
              </a:rPr>
              <a:t>2. Example of creating a 5x2 matrix for dataset X and a vector y (label or outcome) with sequential numbers</a:t>
            </a:r>
          </a:p>
        </p:txBody>
      </p:sp>
      <p:cxnSp>
        <p:nvCxnSpPr>
          <p:cNvPr id="12" name="Straight Connector 11">
            <a:extLst>
              <a:ext uri="{FF2B5EF4-FFF2-40B4-BE49-F238E27FC236}">
                <a16:creationId xmlns:a16="http://schemas.microsoft.com/office/drawing/2014/main" id="{9B317DDF-5AAC-439F-BC52-577A9A8AF0AD}"/>
              </a:ext>
            </a:extLst>
          </p:cNvPr>
          <p:cNvCxnSpPr>
            <a:cxnSpLocks/>
            <a:stCxn id="14" idx="0"/>
          </p:cNvCxnSpPr>
          <p:nvPr/>
        </p:nvCxnSpPr>
        <p:spPr>
          <a:xfrm flipV="1">
            <a:off x="4258289" y="4498051"/>
            <a:ext cx="1682057" cy="552676"/>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F099CF4-327F-4B2B-91E1-78D9105D0F9A}"/>
              </a:ext>
            </a:extLst>
          </p:cNvPr>
          <p:cNvSpPr txBox="1"/>
          <p:nvPr/>
        </p:nvSpPr>
        <p:spPr>
          <a:xfrm>
            <a:off x="1488355" y="5050727"/>
            <a:ext cx="5539868" cy="1477328"/>
          </a:xfrm>
          <a:prstGeom prst="rect">
            <a:avLst/>
          </a:prstGeom>
          <a:noFill/>
        </p:spPr>
        <p:txBody>
          <a:bodyPr wrap="square" rtlCol="0">
            <a:spAutoFit/>
          </a:bodyPr>
          <a:lstStyle/>
          <a:p>
            <a:r>
              <a:rPr lang="en-GB" i="1" dirty="0">
                <a:solidFill>
                  <a:srgbClr val="0070C0"/>
                </a:solidFill>
              </a:rPr>
              <a:t>3. This method split the dataset into 4 different segments: </a:t>
            </a:r>
          </a:p>
          <a:p>
            <a:r>
              <a:rPr lang="en-GB" b="1" i="1" dirty="0">
                <a:solidFill>
                  <a:srgbClr val="0070C0"/>
                </a:solidFill>
              </a:rPr>
              <a:t>X_train </a:t>
            </a:r>
            <a:r>
              <a:rPr lang="en-GB" i="1" dirty="0">
                <a:solidFill>
                  <a:srgbClr val="0070C0"/>
                </a:solidFill>
              </a:rPr>
              <a:t>– Data use for </a:t>
            </a:r>
            <a:r>
              <a:rPr lang="en-GB" b="1" i="1" dirty="0">
                <a:solidFill>
                  <a:srgbClr val="0070C0"/>
                </a:solidFill>
              </a:rPr>
              <a:t>training</a:t>
            </a:r>
            <a:r>
              <a:rPr lang="en-GB" i="1" dirty="0">
                <a:solidFill>
                  <a:srgbClr val="0070C0"/>
                </a:solidFill>
              </a:rPr>
              <a:t> the predictive model </a:t>
            </a:r>
          </a:p>
          <a:p>
            <a:r>
              <a:rPr lang="en-GB" b="1" i="1" dirty="0">
                <a:solidFill>
                  <a:srgbClr val="0070C0"/>
                </a:solidFill>
              </a:rPr>
              <a:t>X_test </a:t>
            </a:r>
            <a:r>
              <a:rPr lang="en-GB" i="1" dirty="0">
                <a:solidFill>
                  <a:srgbClr val="0070C0"/>
                </a:solidFill>
              </a:rPr>
              <a:t>– Data use for </a:t>
            </a:r>
            <a:r>
              <a:rPr lang="en-GB" b="1" i="1" dirty="0">
                <a:solidFill>
                  <a:srgbClr val="0070C0"/>
                </a:solidFill>
              </a:rPr>
              <a:t>testing</a:t>
            </a:r>
            <a:r>
              <a:rPr lang="en-GB" i="1" dirty="0">
                <a:solidFill>
                  <a:srgbClr val="0070C0"/>
                </a:solidFill>
              </a:rPr>
              <a:t> the model</a:t>
            </a:r>
          </a:p>
          <a:p>
            <a:r>
              <a:rPr lang="en-GB" b="1" i="1" dirty="0">
                <a:solidFill>
                  <a:srgbClr val="0070C0"/>
                </a:solidFill>
              </a:rPr>
              <a:t>y_train </a:t>
            </a:r>
            <a:r>
              <a:rPr lang="en-GB" i="1" dirty="0">
                <a:solidFill>
                  <a:srgbClr val="0070C0"/>
                </a:solidFill>
              </a:rPr>
              <a:t>– Labels corresponding to X_train</a:t>
            </a:r>
          </a:p>
          <a:p>
            <a:r>
              <a:rPr lang="en-GB" b="1" i="1" dirty="0">
                <a:solidFill>
                  <a:srgbClr val="0070C0"/>
                </a:solidFill>
              </a:rPr>
              <a:t>y_test </a:t>
            </a:r>
            <a:r>
              <a:rPr lang="en-GB" i="1" dirty="0">
                <a:solidFill>
                  <a:srgbClr val="0070C0"/>
                </a:solidFill>
              </a:rPr>
              <a:t>– Labels corresponding to X_test</a:t>
            </a:r>
          </a:p>
        </p:txBody>
      </p:sp>
      <p:sp>
        <p:nvSpPr>
          <p:cNvPr id="15" name="TextBox 14">
            <a:extLst>
              <a:ext uri="{FF2B5EF4-FFF2-40B4-BE49-F238E27FC236}">
                <a16:creationId xmlns:a16="http://schemas.microsoft.com/office/drawing/2014/main" id="{E6E175B9-CDAC-4FF8-BFFB-4074A40340CD}"/>
              </a:ext>
            </a:extLst>
          </p:cNvPr>
          <p:cNvSpPr txBox="1"/>
          <p:nvPr/>
        </p:nvSpPr>
        <p:spPr>
          <a:xfrm>
            <a:off x="7731468" y="4912228"/>
            <a:ext cx="4133377" cy="1754326"/>
          </a:xfrm>
          <a:prstGeom prst="rect">
            <a:avLst/>
          </a:prstGeom>
          <a:noFill/>
        </p:spPr>
        <p:txBody>
          <a:bodyPr wrap="square" rtlCol="0">
            <a:spAutoFit/>
          </a:bodyPr>
          <a:lstStyle/>
          <a:p>
            <a:r>
              <a:rPr lang="en-GB" i="1" dirty="0">
                <a:solidFill>
                  <a:srgbClr val="0070C0"/>
                </a:solidFill>
              </a:rPr>
              <a:t>4. The parameters used for the method can be included:</a:t>
            </a:r>
          </a:p>
          <a:p>
            <a:r>
              <a:rPr lang="en-GB" b="1" i="1" dirty="0">
                <a:solidFill>
                  <a:srgbClr val="0070C0"/>
                </a:solidFill>
              </a:rPr>
              <a:t>test_size </a:t>
            </a:r>
            <a:r>
              <a:rPr lang="en-GB" i="1" dirty="0">
                <a:solidFill>
                  <a:srgbClr val="0070C0"/>
                </a:solidFill>
              </a:rPr>
              <a:t>– proportion of dataset allocating for testing </a:t>
            </a:r>
          </a:p>
          <a:p>
            <a:r>
              <a:rPr lang="en-GB" b="1" i="1" dirty="0">
                <a:solidFill>
                  <a:srgbClr val="0070C0"/>
                </a:solidFill>
              </a:rPr>
              <a:t>random_state </a:t>
            </a:r>
            <a:r>
              <a:rPr lang="en-GB" i="1" dirty="0">
                <a:solidFill>
                  <a:srgbClr val="0070C0"/>
                </a:solidFill>
              </a:rPr>
              <a:t>– seed number used to shuffle the data </a:t>
            </a:r>
          </a:p>
        </p:txBody>
      </p:sp>
      <p:cxnSp>
        <p:nvCxnSpPr>
          <p:cNvPr id="17" name="Straight Connector 16">
            <a:extLst>
              <a:ext uri="{FF2B5EF4-FFF2-40B4-BE49-F238E27FC236}">
                <a16:creationId xmlns:a16="http://schemas.microsoft.com/office/drawing/2014/main" id="{C4B65224-EDC2-4442-8EFC-4505E1BB6C45}"/>
              </a:ext>
            </a:extLst>
          </p:cNvPr>
          <p:cNvCxnSpPr>
            <a:cxnSpLocks/>
          </p:cNvCxnSpPr>
          <p:nvPr/>
        </p:nvCxnSpPr>
        <p:spPr>
          <a:xfrm flipH="1">
            <a:off x="8051425" y="4552288"/>
            <a:ext cx="414149" cy="454872"/>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153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4F72-9B01-4348-8685-3331FCC1DFFA}"/>
              </a:ext>
            </a:extLst>
          </p:cNvPr>
          <p:cNvSpPr>
            <a:spLocks noGrp="1"/>
          </p:cNvSpPr>
          <p:nvPr>
            <p:ph type="title"/>
          </p:nvPr>
        </p:nvSpPr>
        <p:spPr>
          <a:xfrm>
            <a:off x="1174323" y="618518"/>
            <a:ext cx="9843354" cy="846794"/>
          </a:xfrm>
        </p:spPr>
        <p:txBody>
          <a:bodyPr/>
          <a:lstStyle/>
          <a:p>
            <a:r>
              <a:rPr lang="en-GB" dirty="0"/>
              <a:t>Applying Data Scaling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F6C390-9F60-4809-9968-E26895533523}"/>
                  </a:ext>
                </a:extLst>
              </p:cNvPr>
              <p:cNvSpPr>
                <a:spLocks noGrp="1"/>
              </p:cNvSpPr>
              <p:nvPr>
                <p:ph idx="1"/>
              </p:nvPr>
            </p:nvSpPr>
            <p:spPr>
              <a:xfrm>
                <a:off x="897361" y="1465312"/>
                <a:ext cx="10734261" cy="4456118"/>
              </a:xfrm>
            </p:spPr>
            <p:txBody>
              <a:bodyPr>
                <a:normAutofit/>
              </a:bodyPr>
              <a:lstStyle/>
              <a:p>
                <a:r>
                  <a:rPr lang="en-GB" sz="2200" dirty="0"/>
                  <a:t>Data Scaling is a recommended pre-processing step when working with many ML algorithms. It performs better when numerical input variables are scaled to a standard range</a:t>
                </a:r>
              </a:p>
              <a:p>
                <a:r>
                  <a:rPr lang="en-GB" sz="2200" dirty="0"/>
                  <a:t>One of the popular technique for scaling numerical data is </a:t>
                </a:r>
                <a:r>
                  <a:rPr lang="en-GB" sz="2200" b="1" dirty="0"/>
                  <a:t>standardization. </a:t>
                </a:r>
                <a:r>
                  <a:rPr lang="en-GB" sz="2200" dirty="0"/>
                  <a:t>It scales each input variable separately by subtracting the mean and dividing by the standard deviation: </a:t>
                </a:r>
              </a:p>
              <a:p>
                <a:pPr marL="0" indent="0" algn="ctr">
                  <a:buNone/>
                </a:pPr>
                <a14:m>
                  <m:oMathPara xmlns:m="http://schemas.openxmlformats.org/officeDocument/2006/math">
                    <m:oMathParaPr>
                      <m:jc m:val="centerGroup"/>
                    </m:oMathParaPr>
                    <m:oMath xmlns:m="http://schemas.openxmlformats.org/officeDocument/2006/math">
                      <m:r>
                        <a:rPr lang="en-SG" sz="2200" b="0" i="1" smtClean="0">
                          <a:latin typeface="Cambria Math" panose="02040503050406030204" pitchFamily="18" charset="0"/>
                        </a:rPr>
                        <m:t>𝑦</m:t>
                      </m:r>
                      <m:r>
                        <a:rPr lang="en-SG" sz="2200" b="0" i="1" smtClean="0">
                          <a:latin typeface="Cambria Math" panose="02040503050406030204" pitchFamily="18" charset="0"/>
                        </a:rPr>
                        <m:t>= </m:t>
                      </m:r>
                      <m:f>
                        <m:fPr>
                          <m:ctrlPr>
                            <a:rPr lang="en-SG" sz="2200" b="0" i="1" smtClean="0">
                              <a:latin typeface="Cambria Math" panose="02040503050406030204" pitchFamily="18" charset="0"/>
                            </a:rPr>
                          </m:ctrlPr>
                        </m:fPr>
                        <m:num>
                          <m:r>
                            <a:rPr lang="en-SG" sz="2200" b="0" i="1" smtClean="0">
                              <a:latin typeface="Cambria Math" panose="02040503050406030204" pitchFamily="18" charset="0"/>
                            </a:rPr>
                            <m:t>𝑥</m:t>
                          </m:r>
                          <m:r>
                            <a:rPr lang="en-SG" sz="2200" b="0" i="1" smtClean="0">
                              <a:latin typeface="Cambria Math" panose="02040503050406030204" pitchFamily="18" charset="0"/>
                            </a:rPr>
                            <m:t> −</m:t>
                          </m:r>
                          <m:r>
                            <a:rPr lang="en-SG" sz="2200" b="0" i="1" smtClean="0">
                              <a:latin typeface="Cambria Math" panose="02040503050406030204" pitchFamily="18" charset="0"/>
                            </a:rPr>
                            <m:t>𝑚𝑒𝑎𝑛</m:t>
                          </m:r>
                        </m:num>
                        <m:den>
                          <m:r>
                            <a:rPr lang="en-SG" sz="2200" b="0" i="1" smtClean="0">
                              <a:latin typeface="Cambria Math" panose="02040503050406030204" pitchFamily="18" charset="0"/>
                            </a:rPr>
                            <m:t>𝑠𝑡𝑑𝑑𝑒𝑣</m:t>
                          </m:r>
                        </m:den>
                      </m:f>
                    </m:oMath>
                  </m:oMathPara>
                </a14:m>
                <a:endParaRPr lang="en-GB" sz="2200" dirty="0"/>
              </a:p>
              <a:p>
                <a:r>
                  <a:rPr lang="en-GB" sz="2200" dirty="0"/>
                  <a:t>The goal is to shift the distribution to have a mean of 0 and a standard deviation of 1. </a:t>
                </a:r>
              </a:p>
              <a:p>
                <a:endParaRPr lang="en-GB" sz="2200" dirty="0"/>
              </a:p>
              <a:p>
                <a:endParaRPr lang="en-GB" dirty="0"/>
              </a:p>
            </p:txBody>
          </p:sp>
        </mc:Choice>
        <mc:Fallback xmlns="">
          <p:sp>
            <p:nvSpPr>
              <p:cNvPr id="3" name="Content Placeholder 2">
                <a:extLst>
                  <a:ext uri="{FF2B5EF4-FFF2-40B4-BE49-F238E27FC236}">
                    <a16:creationId xmlns:a16="http://schemas.microsoft.com/office/drawing/2014/main" id="{A1F6C390-9F60-4809-9968-E26895533523}"/>
                  </a:ext>
                </a:extLst>
              </p:cNvPr>
              <p:cNvSpPr>
                <a:spLocks noGrp="1" noRot="1" noChangeAspect="1" noMove="1" noResize="1" noEditPoints="1" noAdjustHandles="1" noChangeArrowheads="1" noChangeShapeType="1" noTextEdit="1"/>
              </p:cNvSpPr>
              <p:nvPr>
                <p:ph idx="1"/>
              </p:nvPr>
            </p:nvSpPr>
            <p:spPr>
              <a:xfrm>
                <a:off x="897361" y="1465312"/>
                <a:ext cx="10734261" cy="4456118"/>
              </a:xfrm>
              <a:blipFill>
                <a:blip r:embed="rId2"/>
                <a:stretch>
                  <a:fillRect l="-965" t="-1505" r="-1022"/>
                </a:stretch>
              </a:blipFill>
            </p:spPr>
            <p:txBody>
              <a:bodyPr/>
              <a:lstStyle/>
              <a:p>
                <a:r>
                  <a:rPr lang="en-SG">
                    <a:noFill/>
                  </a:rPr>
                  <a:t> </a:t>
                </a:r>
              </a:p>
            </p:txBody>
          </p:sp>
        </mc:Fallback>
      </mc:AlternateContent>
      <p:grpSp>
        <p:nvGrpSpPr>
          <p:cNvPr id="16" name="Group 15">
            <a:extLst>
              <a:ext uri="{FF2B5EF4-FFF2-40B4-BE49-F238E27FC236}">
                <a16:creationId xmlns:a16="http://schemas.microsoft.com/office/drawing/2014/main" id="{2B26C8FE-42FC-4CBF-8EDA-0076556A9B0C}"/>
              </a:ext>
            </a:extLst>
          </p:cNvPr>
          <p:cNvGrpSpPr/>
          <p:nvPr/>
        </p:nvGrpSpPr>
        <p:grpSpPr>
          <a:xfrm>
            <a:off x="1423662" y="4729023"/>
            <a:ext cx="10060312" cy="1682765"/>
            <a:chOff x="1406623" y="4632472"/>
            <a:chExt cx="10060312" cy="1682765"/>
          </a:xfrm>
        </p:grpSpPr>
        <p:pic>
          <p:nvPicPr>
            <p:cNvPr id="6" name="Picture 5">
              <a:extLst>
                <a:ext uri="{FF2B5EF4-FFF2-40B4-BE49-F238E27FC236}">
                  <a16:creationId xmlns:a16="http://schemas.microsoft.com/office/drawing/2014/main" id="{B41B00DF-84EE-4401-BE97-DB258BE6D8C0}"/>
                </a:ext>
              </a:extLst>
            </p:cNvPr>
            <p:cNvPicPr>
              <a:picLocks noChangeAspect="1"/>
            </p:cNvPicPr>
            <p:nvPr/>
          </p:nvPicPr>
          <p:blipFill>
            <a:blip r:embed="rId3"/>
            <a:stretch>
              <a:fillRect/>
            </a:stretch>
          </p:blipFill>
          <p:spPr>
            <a:xfrm>
              <a:off x="1406623" y="4632472"/>
              <a:ext cx="5647735" cy="1682765"/>
            </a:xfrm>
            <a:prstGeom prst="rect">
              <a:avLst/>
            </a:prstGeom>
          </p:spPr>
        </p:pic>
        <p:sp>
          <p:nvSpPr>
            <p:cNvPr id="7" name="TextBox 6">
              <a:extLst>
                <a:ext uri="{FF2B5EF4-FFF2-40B4-BE49-F238E27FC236}">
                  <a16:creationId xmlns:a16="http://schemas.microsoft.com/office/drawing/2014/main" id="{976889D9-416A-4BA1-96EB-8FCD9540610D}"/>
                </a:ext>
              </a:extLst>
            </p:cNvPr>
            <p:cNvSpPr txBox="1"/>
            <p:nvPr/>
          </p:nvSpPr>
          <p:spPr>
            <a:xfrm>
              <a:off x="7538566" y="4661240"/>
              <a:ext cx="3928369" cy="646331"/>
            </a:xfrm>
            <a:prstGeom prst="rect">
              <a:avLst/>
            </a:prstGeom>
            <a:noFill/>
          </p:spPr>
          <p:txBody>
            <a:bodyPr wrap="square" rtlCol="0">
              <a:spAutoFit/>
            </a:bodyPr>
            <a:lstStyle/>
            <a:p>
              <a:r>
                <a:rPr lang="en-GB" i="1" dirty="0">
                  <a:solidFill>
                    <a:srgbClr val="0070C0"/>
                  </a:solidFill>
                </a:rPr>
                <a:t>1. Importing StandardScaler method from scikit-learn’s preprocessing library</a:t>
              </a:r>
            </a:p>
          </p:txBody>
        </p:sp>
        <p:cxnSp>
          <p:nvCxnSpPr>
            <p:cNvPr id="8" name="Straight Connector 7">
              <a:extLst>
                <a:ext uri="{FF2B5EF4-FFF2-40B4-BE49-F238E27FC236}">
                  <a16:creationId xmlns:a16="http://schemas.microsoft.com/office/drawing/2014/main" id="{EEC603C3-BB4B-42CA-9485-4D088C67D0F5}"/>
                </a:ext>
              </a:extLst>
            </p:cNvPr>
            <p:cNvCxnSpPr>
              <a:cxnSpLocks/>
            </p:cNvCxnSpPr>
            <p:nvPr/>
          </p:nvCxnSpPr>
          <p:spPr>
            <a:xfrm flipH="1">
              <a:off x="7014186" y="4878704"/>
              <a:ext cx="524381" cy="0"/>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341C561-ECC4-489E-B64F-125C33825B5F}"/>
                </a:ext>
              </a:extLst>
            </p:cNvPr>
            <p:cNvCxnSpPr>
              <a:cxnSpLocks/>
            </p:cNvCxnSpPr>
            <p:nvPr/>
          </p:nvCxnSpPr>
          <p:spPr>
            <a:xfrm flipH="1">
              <a:off x="5316042" y="5962542"/>
              <a:ext cx="2055953" cy="0"/>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B2A11E98-2155-4FE0-BF83-ECCD2DDC9AA6}"/>
                </a:ext>
              </a:extLst>
            </p:cNvPr>
            <p:cNvCxnSpPr>
              <a:cxnSpLocks/>
            </p:cNvCxnSpPr>
            <p:nvPr/>
          </p:nvCxnSpPr>
          <p:spPr>
            <a:xfrm flipH="1">
              <a:off x="5092636" y="5962542"/>
              <a:ext cx="2279359" cy="231913"/>
            </a:xfrm>
            <a:prstGeom prst="line">
              <a:avLst/>
            </a:prstGeom>
            <a:ln>
              <a:solidFill>
                <a:srgbClr val="0070C0"/>
              </a:solidFill>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5D4B6CF-31E6-413C-BC5B-15FF8B90678E}"/>
                </a:ext>
              </a:extLst>
            </p:cNvPr>
            <p:cNvSpPr txBox="1"/>
            <p:nvPr/>
          </p:nvSpPr>
          <p:spPr>
            <a:xfrm>
              <a:off x="7492185" y="5668906"/>
              <a:ext cx="3293192" cy="646331"/>
            </a:xfrm>
            <a:prstGeom prst="rect">
              <a:avLst/>
            </a:prstGeom>
            <a:noFill/>
          </p:spPr>
          <p:txBody>
            <a:bodyPr wrap="square" rtlCol="0">
              <a:spAutoFit/>
            </a:bodyPr>
            <a:lstStyle/>
            <a:p>
              <a:r>
                <a:rPr lang="en-GB" i="1" dirty="0">
                  <a:solidFill>
                    <a:srgbClr val="0070C0"/>
                  </a:solidFill>
                </a:rPr>
                <a:t>2. Apply standard scaling to the train &amp; test dataset</a:t>
              </a:r>
            </a:p>
          </p:txBody>
        </p:sp>
      </p:grpSp>
    </p:spTree>
    <p:extLst>
      <p:ext uri="{BB962C8B-B14F-4D97-AF65-F5344CB8AC3E}">
        <p14:creationId xmlns:p14="http://schemas.microsoft.com/office/powerpoint/2010/main" val="218009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4" name="Group 143">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5"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146"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47"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48"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149"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0"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1"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2"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3"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4"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5"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6"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7"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8"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59"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0"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1"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2"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3"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4"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5"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6"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7"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8"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69"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0"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1"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2"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3"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174"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5"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6"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7"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8"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79"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0"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1"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2"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3"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4"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5"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186"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7"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8"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89"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0"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1"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2"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3"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4"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5"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6"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7"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198"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grpSp>
      <p:sp>
        <p:nvSpPr>
          <p:cNvPr id="200" name="Rectangle 199">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02" name="Group 201">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203"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204"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05"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06"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207"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08"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09"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0"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1"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2"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3"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4"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5"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6"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7"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8"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19"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0"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1"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2"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3"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4"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5"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6"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7"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8"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29"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0"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1"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232"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3"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4"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5"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6"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7"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8"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39"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0"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1"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2"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3"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GB"/>
            </a:p>
          </p:txBody>
        </p:sp>
        <p:sp>
          <p:nvSpPr>
            <p:cNvPr id="244"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5"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6"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7"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8"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49"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0"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1"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2"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3"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4"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5"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sp>
          <p:nvSpPr>
            <p:cNvPr id="256"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GB"/>
            </a:p>
          </p:txBody>
        </p:sp>
      </p:grpSp>
      <p:pic>
        <p:nvPicPr>
          <p:cNvPr id="258"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C5B18EDF-9866-4F13-933D-58D3991C9797}"/>
              </a:ext>
            </a:extLst>
          </p:cNvPr>
          <p:cNvSpPr>
            <a:spLocks noGrp="1"/>
          </p:cNvSpPr>
          <p:nvPr>
            <p:ph type="title"/>
          </p:nvPr>
        </p:nvSpPr>
        <p:spPr>
          <a:xfrm>
            <a:off x="6580635" y="1113282"/>
            <a:ext cx="4966332" cy="2396681"/>
          </a:xfrm>
        </p:spPr>
        <p:txBody>
          <a:bodyPr vert="horz" lIns="91440" tIns="45720" rIns="91440" bIns="45720" rtlCol="0" anchor="b">
            <a:normAutofit/>
          </a:bodyPr>
          <a:lstStyle/>
          <a:p>
            <a:r>
              <a:rPr lang="en-US" sz="4800" dirty="0">
                <a:solidFill>
                  <a:srgbClr val="FFFFFF"/>
                </a:solidFill>
              </a:rPr>
              <a:t>Practical</a:t>
            </a:r>
          </a:p>
        </p:txBody>
      </p:sp>
      <p:sp>
        <p:nvSpPr>
          <p:cNvPr id="5" name="Text Placeholder 4">
            <a:extLst>
              <a:ext uri="{FF2B5EF4-FFF2-40B4-BE49-F238E27FC236}">
                <a16:creationId xmlns:a16="http://schemas.microsoft.com/office/drawing/2014/main" id="{C4217EB9-15EB-4BD8-B42B-7C58D873D712}"/>
              </a:ext>
            </a:extLst>
          </p:cNvPr>
          <p:cNvSpPr>
            <a:spLocks noGrp="1"/>
          </p:cNvSpPr>
          <p:nvPr>
            <p:ph type="body" idx="1"/>
          </p:nvPr>
        </p:nvSpPr>
        <p:spPr>
          <a:xfrm>
            <a:off x="6580634" y="3602038"/>
            <a:ext cx="4966333" cy="2052720"/>
          </a:xfrm>
        </p:spPr>
        <p:txBody>
          <a:bodyPr vert="horz" lIns="91440" tIns="45720" rIns="91440" bIns="45720" rtlCol="0">
            <a:normAutofit/>
          </a:bodyPr>
          <a:lstStyle/>
          <a:p>
            <a:r>
              <a:rPr lang="en-US" sz="2000" dirty="0">
                <a:solidFill>
                  <a:schemeClr val="bg2"/>
                </a:solidFill>
              </a:rPr>
              <a:t>Lab 16-1</a:t>
            </a:r>
          </a:p>
          <a:p>
            <a:r>
              <a:rPr lang="en-US" sz="2000" dirty="0">
                <a:solidFill>
                  <a:schemeClr val="bg2"/>
                </a:solidFill>
              </a:rPr>
              <a:t>Data Preparation</a:t>
            </a:r>
          </a:p>
        </p:txBody>
      </p:sp>
      <p:sp useBgFill="1">
        <p:nvSpPr>
          <p:cNvPr id="260"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 up of a keyboard&#10;&#10;Description automatically generated with medium confidence">
            <a:extLst>
              <a:ext uri="{FF2B5EF4-FFF2-40B4-BE49-F238E27FC236}">
                <a16:creationId xmlns:a16="http://schemas.microsoft.com/office/drawing/2014/main" id="{7CFF9F25-FE81-46D9-8FC1-BA317FE007E6}"/>
              </a:ext>
            </a:extLst>
          </p:cNvPr>
          <p:cNvPicPr>
            <a:picLocks noChangeAspect="1"/>
          </p:cNvPicPr>
          <p:nvPr/>
        </p:nvPicPr>
        <p:blipFill rotWithShape="1">
          <a:blip r:embed="rId3"/>
          <a:srcRect l="30785" r="8878" b="3"/>
          <a:stretch/>
        </p:blipFill>
        <p:spPr>
          <a:xfrm>
            <a:off x="1173710" y="1141368"/>
            <a:ext cx="4536857" cy="4567773"/>
          </a:xfrm>
          <a:prstGeom prst="rect">
            <a:avLst/>
          </a:prstGeom>
        </p:spPr>
      </p:pic>
    </p:spTree>
    <p:extLst>
      <p:ext uri="{BB962C8B-B14F-4D97-AF65-F5344CB8AC3E}">
        <p14:creationId xmlns:p14="http://schemas.microsoft.com/office/powerpoint/2010/main" val="2687494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 name="Picture 261">
            <a:extLst>
              <a:ext uri="{FF2B5EF4-FFF2-40B4-BE49-F238E27FC236}">
                <a16:creationId xmlns:a16="http://schemas.microsoft.com/office/drawing/2014/main" id="{763117EF-B899-43F8-8498-909F7062AC78}"/>
              </a:ext>
            </a:extLst>
          </p:cNvPr>
          <p:cNvPicPr>
            <a:picLocks noChangeAspect="1"/>
          </p:cNvPicPr>
          <p:nvPr/>
        </p:nvPicPr>
        <p:blipFill rotWithShape="1">
          <a:blip r:embed="rId2"/>
          <a:srcRect l="7802"/>
          <a:stretch/>
        </p:blipFill>
        <p:spPr>
          <a:xfrm>
            <a:off x="9478395" y="848395"/>
            <a:ext cx="2713605" cy="3050001"/>
          </a:xfrm>
          <a:prstGeom prst="rect">
            <a:avLst/>
          </a:prstGeom>
        </p:spPr>
      </p:pic>
      <p:sp>
        <p:nvSpPr>
          <p:cNvPr id="4" name="Title 3">
            <a:extLst>
              <a:ext uri="{FF2B5EF4-FFF2-40B4-BE49-F238E27FC236}">
                <a16:creationId xmlns:a16="http://schemas.microsoft.com/office/drawing/2014/main" id="{E13B1EC2-1CED-45C4-B631-9F851DE8A5C4}"/>
              </a:ext>
            </a:extLst>
          </p:cNvPr>
          <p:cNvSpPr>
            <a:spLocks noGrp="1"/>
          </p:cNvSpPr>
          <p:nvPr>
            <p:ph type="title"/>
          </p:nvPr>
        </p:nvSpPr>
        <p:spPr>
          <a:xfrm>
            <a:off x="1000125" y="618518"/>
            <a:ext cx="10047286" cy="1248382"/>
          </a:xfrm>
        </p:spPr>
        <p:txBody>
          <a:bodyPr vert="horz" lIns="91440" tIns="45720" rIns="91440" bIns="45720" rtlCol="0" anchor="b">
            <a:noAutofit/>
          </a:bodyPr>
          <a:lstStyle/>
          <a:p>
            <a:pPr marL="0" marR="0" algn="ctr">
              <a:spcBef>
                <a:spcPts val="0"/>
              </a:spcBef>
              <a:spcAft>
                <a:spcPts val="0"/>
              </a:spcAft>
            </a:pPr>
            <a:r>
              <a:rPr lang="en-SG" sz="4300" dirty="0">
                <a:solidFill>
                  <a:schemeClr val="tx1"/>
                </a:solidFill>
                <a:effectLst/>
                <a:latin typeface="Arial" panose="020B0604020202020204" pitchFamily="34" charset="0"/>
                <a:ea typeface="SimSun" panose="02010600030101010101" pitchFamily="2" charset="-122"/>
              </a:rPr>
              <a:t>Unscheduled Asynchronous </a:t>
            </a:r>
            <a:br>
              <a:rPr lang="en-SG" sz="4300" dirty="0">
                <a:solidFill>
                  <a:schemeClr val="tx1"/>
                </a:solidFill>
                <a:effectLst/>
                <a:latin typeface="Arial" panose="020B0604020202020204" pitchFamily="34" charset="0"/>
                <a:ea typeface="SimSun" panose="02010600030101010101" pitchFamily="2" charset="-122"/>
              </a:rPr>
            </a:br>
            <a:r>
              <a:rPr lang="en-SG" sz="4300" dirty="0">
                <a:solidFill>
                  <a:schemeClr val="tx1"/>
                </a:solidFill>
                <a:effectLst/>
                <a:latin typeface="Arial" panose="020B0604020202020204" pitchFamily="34" charset="0"/>
                <a:ea typeface="SimSun" panose="02010600030101010101" pitchFamily="2" charset="-122"/>
              </a:rPr>
              <a:t>e-learning</a:t>
            </a:r>
            <a:endParaRPr lang="en-US" sz="4300" dirty="0"/>
          </a:p>
        </p:txBody>
      </p:sp>
      <p:sp>
        <p:nvSpPr>
          <p:cNvPr id="5" name="Text Placeholder 4">
            <a:extLst>
              <a:ext uri="{FF2B5EF4-FFF2-40B4-BE49-F238E27FC236}">
                <a16:creationId xmlns:a16="http://schemas.microsoft.com/office/drawing/2014/main" id="{9FFDCB75-AD80-4874-B449-2269EA6BD430}"/>
              </a:ext>
            </a:extLst>
          </p:cNvPr>
          <p:cNvSpPr>
            <a:spLocks noGrp="1"/>
          </p:cNvSpPr>
          <p:nvPr>
            <p:ph idx="1"/>
          </p:nvPr>
        </p:nvSpPr>
        <p:spPr>
          <a:xfrm>
            <a:off x="1141413" y="2384123"/>
            <a:ext cx="10359581" cy="3028546"/>
          </a:xfrm>
        </p:spPr>
        <p:txBody>
          <a:bodyPr vert="horz" lIns="91440" tIns="45720" rIns="91440" bIns="45720" rtlCol="0">
            <a:normAutofit/>
          </a:bodyPr>
          <a:lstStyle/>
          <a:p>
            <a:pPr marL="0" indent="0">
              <a:buNone/>
            </a:pPr>
            <a:r>
              <a:rPr lang="en-US" sz="3200" dirty="0">
                <a:solidFill>
                  <a:schemeClr val="tx2"/>
                </a:solidFill>
              </a:rPr>
              <a:t>Watch the following videos before Lessons17 : </a:t>
            </a:r>
          </a:p>
          <a:p>
            <a:r>
              <a:rPr lang="en-US" sz="2800" dirty="0">
                <a:solidFill>
                  <a:schemeClr val="tx2"/>
                </a:solidFill>
              </a:rPr>
              <a:t>KNN – </a:t>
            </a:r>
            <a:r>
              <a:rPr lang="en-US" sz="2800" dirty="0">
                <a:solidFill>
                  <a:schemeClr val="tx2"/>
                </a:solidFill>
                <a:hlinkClick r:id="rId3"/>
              </a:rPr>
              <a:t>https://www.youtube.com/watch?v=HVXime0nQeI</a:t>
            </a:r>
            <a:r>
              <a:rPr lang="en-US" sz="2800" dirty="0">
                <a:solidFill>
                  <a:schemeClr val="tx2"/>
                </a:solidFill>
              </a:rPr>
              <a:t> </a:t>
            </a:r>
          </a:p>
        </p:txBody>
      </p:sp>
      <p:pic>
        <p:nvPicPr>
          <p:cNvPr id="6" name="Picture 5">
            <a:extLst>
              <a:ext uri="{FF2B5EF4-FFF2-40B4-BE49-F238E27FC236}">
                <a16:creationId xmlns:a16="http://schemas.microsoft.com/office/drawing/2014/main" id="{727EDF94-A901-46A1-BA05-886843AA7DF5}"/>
              </a:ext>
            </a:extLst>
          </p:cNvPr>
          <p:cNvPicPr>
            <a:picLocks noChangeAspect="1"/>
          </p:cNvPicPr>
          <p:nvPr/>
        </p:nvPicPr>
        <p:blipFill>
          <a:blip r:embed="rId4"/>
          <a:stretch>
            <a:fillRect/>
          </a:stretch>
        </p:blipFill>
        <p:spPr>
          <a:xfrm>
            <a:off x="2415596" y="4155760"/>
            <a:ext cx="1762141" cy="1487808"/>
          </a:xfrm>
          <a:prstGeom prst="rect">
            <a:avLst/>
          </a:prstGeom>
        </p:spPr>
      </p:pic>
      <p:pic>
        <p:nvPicPr>
          <p:cNvPr id="7" name="Picture 6" descr="Shape&#10;&#10;Description automatically generated with low confidence">
            <a:extLst>
              <a:ext uri="{FF2B5EF4-FFF2-40B4-BE49-F238E27FC236}">
                <a16:creationId xmlns:a16="http://schemas.microsoft.com/office/drawing/2014/main" id="{266BA421-8978-41CD-BD5D-6D1383281C99}"/>
              </a:ext>
            </a:extLst>
          </p:cNvPr>
          <p:cNvPicPr>
            <a:picLocks noChangeAspect="1"/>
          </p:cNvPicPr>
          <p:nvPr/>
        </p:nvPicPr>
        <p:blipFill>
          <a:blip r:embed="rId5"/>
          <a:stretch>
            <a:fillRect/>
          </a:stretch>
        </p:blipFill>
        <p:spPr>
          <a:xfrm>
            <a:off x="5697010" y="4370415"/>
            <a:ext cx="1150601" cy="1150601"/>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CBDB7E79-8D0B-439B-92CA-ADD074986F4E}"/>
              </a:ext>
            </a:extLst>
          </p:cNvPr>
          <p:cNvPicPr>
            <a:picLocks noChangeAspect="1"/>
          </p:cNvPicPr>
          <p:nvPr/>
        </p:nvPicPr>
        <p:blipFill>
          <a:blip r:embed="rId6"/>
          <a:stretch>
            <a:fillRect/>
          </a:stretch>
        </p:blipFill>
        <p:spPr>
          <a:xfrm>
            <a:off x="8533952" y="4164807"/>
            <a:ext cx="1607950" cy="1607950"/>
          </a:xfrm>
          <a:prstGeom prst="rect">
            <a:avLst/>
          </a:prstGeom>
        </p:spPr>
      </p:pic>
      <p:grpSp>
        <p:nvGrpSpPr>
          <p:cNvPr id="2" name="Group 1">
            <a:extLst>
              <a:ext uri="{FF2B5EF4-FFF2-40B4-BE49-F238E27FC236}">
                <a16:creationId xmlns:a16="http://schemas.microsoft.com/office/drawing/2014/main" id="{D22DF683-4D89-7575-8F87-C161576C0C41}"/>
              </a:ext>
            </a:extLst>
          </p:cNvPr>
          <p:cNvGrpSpPr/>
          <p:nvPr/>
        </p:nvGrpSpPr>
        <p:grpSpPr>
          <a:xfrm>
            <a:off x="282214" y="5521016"/>
            <a:ext cx="997527" cy="1108354"/>
            <a:chOff x="2765502" y="5448281"/>
            <a:chExt cx="997527" cy="1108354"/>
          </a:xfrm>
        </p:grpSpPr>
        <p:sp>
          <p:nvSpPr>
            <p:cNvPr id="3" name="Rectangle 2">
              <a:extLst>
                <a:ext uri="{FF2B5EF4-FFF2-40B4-BE49-F238E27FC236}">
                  <a16:creationId xmlns:a16="http://schemas.microsoft.com/office/drawing/2014/main" id="{3C342DA3-1F29-6DB3-ACE8-B27A5D71329D}"/>
                </a:ext>
              </a:extLst>
            </p:cNvPr>
            <p:cNvSpPr/>
            <p:nvPr/>
          </p:nvSpPr>
          <p:spPr>
            <a:xfrm>
              <a:off x="2765502" y="5448281"/>
              <a:ext cx="997527" cy="1108354"/>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BE2D9E48-73D1-D3EF-385C-88A4D9441405}"/>
                </a:ext>
              </a:extLst>
            </p:cNvPr>
            <p:cNvGrpSpPr/>
            <p:nvPr/>
          </p:nvGrpSpPr>
          <p:grpSpPr>
            <a:xfrm>
              <a:off x="2927811" y="5607606"/>
              <a:ext cx="672908" cy="789703"/>
              <a:chOff x="11410" y="6165288"/>
              <a:chExt cx="672908" cy="789703"/>
            </a:xfrm>
          </p:grpSpPr>
          <p:grpSp>
            <p:nvGrpSpPr>
              <p:cNvPr id="10" name="Group 9">
                <a:extLst>
                  <a:ext uri="{FF2B5EF4-FFF2-40B4-BE49-F238E27FC236}">
                    <a16:creationId xmlns:a16="http://schemas.microsoft.com/office/drawing/2014/main" id="{8C41DD71-FC9D-970A-321E-3898F18553F0}"/>
                  </a:ext>
                </a:extLst>
              </p:cNvPr>
              <p:cNvGrpSpPr>
                <a:grpSpLocks noChangeAspect="1"/>
              </p:cNvGrpSpPr>
              <p:nvPr/>
            </p:nvGrpSpPr>
            <p:grpSpPr>
              <a:xfrm>
                <a:off x="109733" y="6165288"/>
                <a:ext cx="463406" cy="551181"/>
                <a:chOff x="1277002" y="2165012"/>
                <a:chExt cx="1259092" cy="1497576"/>
              </a:xfrm>
            </p:grpSpPr>
            <p:grpSp>
              <p:nvGrpSpPr>
                <p:cNvPr id="12" name="Graphic 3">
                  <a:extLst>
                    <a:ext uri="{FF2B5EF4-FFF2-40B4-BE49-F238E27FC236}">
                      <a16:creationId xmlns:a16="http://schemas.microsoft.com/office/drawing/2014/main" id="{4DD7001D-92A9-8A82-0977-58F36E7700DD}"/>
                    </a:ext>
                  </a:extLst>
                </p:cNvPr>
                <p:cNvGrpSpPr/>
                <p:nvPr/>
              </p:nvGrpSpPr>
              <p:grpSpPr>
                <a:xfrm>
                  <a:off x="1289943" y="2325115"/>
                  <a:ext cx="1174921" cy="256431"/>
                  <a:chOff x="7068574" y="5134303"/>
                  <a:chExt cx="1174921" cy="256431"/>
                </a:xfrm>
              </p:grpSpPr>
              <p:grpSp>
                <p:nvGrpSpPr>
                  <p:cNvPr id="23" name="Graphic 3">
                    <a:extLst>
                      <a:ext uri="{FF2B5EF4-FFF2-40B4-BE49-F238E27FC236}">
                        <a16:creationId xmlns:a16="http://schemas.microsoft.com/office/drawing/2014/main" id="{4F812E01-AB19-A118-0741-B864B90509A9}"/>
                      </a:ext>
                    </a:extLst>
                  </p:cNvPr>
                  <p:cNvGrpSpPr/>
                  <p:nvPr/>
                </p:nvGrpSpPr>
                <p:grpSpPr>
                  <a:xfrm>
                    <a:off x="8033787" y="5145686"/>
                    <a:ext cx="209708" cy="245048"/>
                    <a:chOff x="8033787" y="5145686"/>
                    <a:chExt cx="209708" cy="245048"/>
                  </a:xfrm>
                </p:grpSpPr>
                <p:sp>
                  <p:nvSpPr>
                    <p:cNvPr id="28" name="Freeform: Shape 27">
                      <a:extLst>
                        <a:ext uri="{FF2B5EF4-FFF2-40B4-BE49-F238E27FC236}">
                          <a16:creationId xmlns:a16="http://schemas.microsoft.com/office/drawing/2014/main" id="{01AB4AFA-8A3A-4972-DC89-C1955A441CA6}"/>
                        </a:ext>
                      </a:extLst>
                    </p:cNvPr>
                    <p:cNvSpPr/>
                    <p:nvPr/>
                  </p:nvSpPr>
                  <p:spPr>
                    <a:xfrm rot="-2682012">
                      <a:off x="8033787" y="5250823"/>
                      <a:ext cx="162134" cy="139911"/>
                    </a:xfrm>
                    <a:custGeom>
                      <a:avLst/>
                      <a:gdLst>
                        <a:gd name="connsiteX0" fmla="*/ 0 w 162134"/>
                        <a:gd name="connsiteY0" fmla="*/ 0 h 139911"/>
                        <a:gd name="connsiteX1" fmla="*/ 162134 w 162134"/>
                        <a:gd name="connsiteY1" fmla="*/ 0 h 139911"/>
                        <a:gd name="connsiteX2" fmla="*/ 162134 w 162134"/>
                        <a:gd name="connsiteY2" fmla="*/ 139912 h 139911"/>
                        <a:gd name="connsiteX3" fmla="*/ 0 w 162134"/>
                        <a:gd name="connsiteY3" fmla="*/ 139912 h 139911"/>
                      </a:gdLst>
                      <a:ahLst/>
                      <a:cxnLst>
                        <a:cxn ang="0">
                          <a:pos x="connsiteX0" y="connsiteY0"/>
                        </a:cxn>
                        <a:cxn ang="0">
                          <a:pos x="connsiteX1" y="connsiteY1"/>
                        </a:cxn>
                        <a:cxn ang="0">
                          <a:pos x="connsiteX2" y="connsiteY2"/>
                        </a:cxn>
                        <a:cxn ang="0">
                          <a:pos x="connsiteX3" y="connsiteY3"/>
                        </a:cxn>
                      </a:cxnLst>
                      <a:rect l="l" t="t" r="r" b="b"/>
                      <a:pathLst>
                        <a:path w="162134" h="139911">
                          <a:moveTo>
                            <a:pt x="0" y="0"/>
                          </a:moveTo>
                          <a:lnTo>
                            <a:pt x="162134" y="0"/>
                          </a:lnTo>
                          <a:lnTo>
                            <a:pt x="162134" y="139912"/>
                          </a:lnTo>
                          <a:lnTo>
                            <a:pt x="0" y="139912"/>
                          </a:ln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BAFEC3F2-B793-79AD-2432-B61F133082A5}"/>
                        </a:ext>
                      </a:extLst>
                    </p:cNvPr>
                    <p:cNvSpPr/>
                    <p:nvPr/>
                  </p:nvSpPr>
                  <p:spPr>
                    <a:xfrm rot="-2682012">
                      <a:off x="8100913" y="5223370"/>
                      <a:ext cx="83688" cy="139911"/>
                    </a:xfrm>
                    <a:custGeom>
                      <a:avLst/>
                      <a:gdLst>
                        <a:gd name="connsiteX0" fmla="*/ 0 w 83688"/>
                        <a:gd name="connsiteY0" fmla="*/ 0 h 139911"/>
                        <a:gd name="connsiteX1" fmla="*/ 83689 w 83688"/>
                        <a:gd name="connsiteY1" fmla="*/ 0 h 139911"/>
                        <a:gd name="connsiteX2" fmla="*/ 83689 w 83688"/>
                        <a:gd name="connsiteY2" fmla="*/ 139912 h 139911"/>
                        <a:gd name="connsiteX3" fmla="*/ 0 w 83688"/>
                        <a:gd name="connsiteY3" fmla="*/ 139912 h 139911"/>
                      </a:gdLst>
                      <a:ahLst/>
                      <a:cxnLst>
                        <a:cxn ang="0">
                          <a:pos x="connsiteX0" y="connsiteY0"/>
                        </a:cxn>
                        <a:cxn ang="0">
                          <a:pos x="connsiteX1" y="connsiteY1"/>
                        </a:cxn>
                        <a:cxn ang="0">
                          <a:pos x="connsiteX2" y="connsiteY2"/>
                        </a:cxn>
                        <a:cxn ang="0">
                          <a:pos x="connsiteX3" y="connsiteY3"/>
                        </a:cxn>
                      </a:cxnLst>
                      <a:rect l="l" t="t" r="r" b="b"/>
                      <a:pathLst>
                        <a:path w="83688" h="139911">
                          <a:moveTo>
                            <a:pt x="0" y="0"/>
                          </a:moveTo>
                          <a:lnTo>
                            <a:pt x="83689" y="0"/>
                          </a:lnTo>
                          <a:lnTo>
                            <a:pt x="83689" y="139912"/>
                          </a:lnTo>
                          <a:lnTo>
                            <a:pt x="0" y="139912"/>
                          </a:lnTo>
                          <a:close/>
                        </a:path>
                      </a:pathLst>
                    </a:custGeom>
                    <a:solidFill>
                      <a:srgbClr val="44546A">
                        <a:lumMod val="75000"/>
                      </a:srgbClr>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 name="Freeform: Shape 29">
                      <a:extLst>
                        <a:ext uri="{FF2B5EF4-FFF2-40B4-BE49-F238E27FC236}">
                          <a16:creationId xmlns:a16="http://schemas.microsoft.com/office/drawing/2014/main" id="{A9BF2972-E9DF-25A9-C33F-148870EEC0F1}"/>
                        </a:ext>
                      </a:extLst>
                    </p:cNvPr>
                    <p:cNvSpPr/>
                    <p:nvPr/>
                  </p:nvSpPr>
                  <p:spPr>
                    <a:xfrm rot="-2681767">
                      <a:off x="8123214" y="5145686"/>
                      <a:ext cx="120281" cy="214408"/>
                    </a:xfrm>
                    <a:custGeom>
                      <a:avLst/>
                      <a:gdLst>
                        <a:gd name="connsiteX0" fmla="*/ 0 w 120281"/>
                        <a:gd name="connsiteY0" fmla="*/ 0 h 214408"/>
                        <a:gd name="connsiteX1" fmla="*/ 120281 w 120281"/>
                        <a:gd name="connsiteY1" fmla="*/ 0 h 214408"/>
                        <a:gd name="connsiteX2" fmla="*/ 120281 w 120281"/>
                        <a:gd name="connsiteY2" fmla="*/ 214409 h 214408"/>
                        <a:gd name="connsiteX3" fmla="*/ 0 w 120281"/>
                        <a:gd name="connsiteY3" fmla="*/ 214409 h 214408"/>
                      </a:gdLst>
                      <a:ahLst/>
                      <a:cxnLst>
                        <a:cxn ang="0">
                          <a:pos x="connsiteX0" y="connsiteY0"/>
                        </a:cxn>
                        <a:cxn ang="0">
                          <a:pos x="connsiteX1" y="connsiteY1"/>
                        </a:cxn>
                        <a:cxn ang="0">
                          <a:pos x="connsiteX2" y="connsiteY2"/>
                        </a:cxn>
                        <a:cxn ang="0">
                          <a:pos x="connsiteX3" y="connsiteY3"/>
                        </a:cxn>
                      </a:cxnLst>
                      <a:rect l="l" t="t" r="r" b="b"/>
                      <a:pathLst>
                        <a:path w="120281" h="214408">
                          <a:moveTo>
                            <a:pt x="0" y="0"/>
                          </a:moveTo>
                          <a:lnTo>
                            <a:pt x="120281" y="0"/>
                          </a:lnTo>
                          <a:lnTo>
                            <a:pt x="120281" y="214409"/>
                          </a:lnTo>
                          <a:lnTo>
                            <a:pt x="0" y="214409"/>
                          </a:ln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4" name="Graphic 3">
                    <a:extLst>
                      <a:ext uri="{FF2B5EF4-FFF2-40B4-BE49-F238E27FC236}">
                        <a16:creationId xmlns:a16="http://schemas.microsoft.com/office/drawing/2014/main" id="{9437BB99-836C-548E-E6EE-2A0D92C38475}"/>
                      </a:ext>
                    </a:extLst>
                  </p:cNvPr>
                  <p:cNvGrpSpPr/>
                  <p:nvPr/>
                </p:nvGrpSpPr>
                <p:grpSpPr>
                  <a:xfrm>
                    <a:off x="7068574" y="5134303"/>
                    <a:ext cx="268015" cy="256321"/>
                    <a:chOff x="7068574" y="5134303"/>
                    <a:chExt cx="268015" cy="256321"/>
                  </a:xfrm>
                </p:grpSpPr>
                <p:sp>
                  <p:nvSpPr>
                    <p:cNvPr id="25" name="Freeform: Shape 24">
                      <a:extLst>
                        <a:ext uri="{FF2B5EF4-FFF2-40B4-BE49-F238E27FC236}">
                          <a16:creationId xmlns:a16="http://schemas.microsoft.com/office/drawing/2014/main" id="{F8A89496-8806-0529-385D-F640B588A7E7}"/>
                        </a:ext>
                      </a:extLst>
                    </p:cNvPr>
                    <p:cNvSpPr/>
                    <p:nvPr/>
                  </p:nvSpPr>
                  <p:spPr>
                    <a:xfrm rot="-2718475">
                      <a:off x="7185566" y="5239602"/>
                      <a:ext cx="139911" cy="162134"/>
                    </a:xfrm>
                    <a:custGeom>
                      <a:avLst/>
                      <a:gdLst>
                        <a:gd name="connsiteX0" fmla="*/ 0 w 139911"/>
                        <a:gd name="connsiteY0" fmla="*/ 0 h 162134"/>
                        <a:gd name="connsiteX1" fmla="*/ 139912 w 139911"/>
                        <a:gd name="connsiteY1" fmla="*/ 0 h 162134"/>
                        <a:gd name="connsiteX2" fmla="*/ 139912 w 139911"/>
                        <a:gd name="connsiteY2" fmla="*/ 162134 h 162134"/>
                        <a:gd name="connsiteX3" fmla="*/ 0 w 139911"/>
                        <a:gd name="connsiteY3" fmla="*/ 162134 h 162134"/>
                      </a:gdLst>
                      <a:ahLst/>
                      <a:cxnLst>
                        <a:cxn ang="0">
                          <a:pos x="connsiteX0" y="connsiteY0"/>
                        </a:cxn>
                        <a:cxn ang="0">
                          <a:pos x="connsiteX1" y="connsiteY1"/>
                        </a:cxn>
                        <a:cxn ang="0">
                          <a:pos x="connsiteX2" y="connsiteY2"/>
                        </a:cxn>
                        <a:cxn ang="0">
                          <a:pos x="connsiteX3" y="connsiteY3"/>
                        </a:cxn>
                      </a:cxnLst>
                      <a:rect l="l" t="t" r="r" b="b"/>
                      <a:pathLst>
                        <a:path w="139911" h="162134">
                          <a:moveTo>
                            <a:pt x="0" y="0"/>
                          </a:moveTo>
                          <a:lnTo>
                            <a:pt x="139912" y="0"/>
                          </a:lnTo>
                          <a:lnTo>
                            <a:pt x="139912" y="162134"/>
                          </a:lnTo>
                          <a:lnTo>
                            <a:pt x="0" y="162134"/>
                          </a:ln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00BE2ECD-34F4-3E54-1803-132005C2EED7}"/>
                        </a:ext>
                      </a:extLst>
                    </p:cNvPr>
                    <p:cNvSpPr/>
                    <p:nvPr/>
                  </p:nvSpPr>
                  <p:spPr>
                    <a:xfrm rot="-2717988">
                      <a:off x="7157692" y="5251554"/>
                      <a:ext cx="139911" cy="83688"/>
                    </a:xfrm>
                    <a:custGeom>
                      <a:avLst/>
                      <a:gdLst>
                        <a:gd name="connsiteX0" fmla="*/ 0 w 139911"/>
                        <a:gd name="connsiteY0" fmla="*/ 0 h 83688"/>
                        <a:gd name="connsiteX1" fmla="*/ 139912 w 139911"/>
                        <a:gd name="connsiteY1" fmla="*/ 0 h 83688"/>
                        <a:gd name="connsiteX2" fmla="*/ 139912 w 139911"/>
                        <a:gd name="connsiteY2" fmla="*/ 83689 h 83688"/>
                        <a:gd name="connsiteX3" fmla="*/ 0 w 139911"/>
                        <a:gd name="connsiteY3" fmla="*/ 83689 h 83688"/>
                      </a:gdLst>
                      <a:ahLst/>
                      <a:cxnLst>
                        <a:cxn ang="0">
                          <a:pos x="connsiteX0" y="connsiteY0"/>
                        </a:cxn>
                        <a:cxn ang="0">
                          <a:pos x="connsiteX1" y="connsiteY1"/>
                        </a:cxn>
                        <a:cxn ang="0">
                          <a:pos x="connsiteX2" y="connsiteY2"/>
                        </a:cxn>
                        <a:cxn ang="0">
                          <a:pos x="connsiteX3" y="connsiteY3"/>
                        </a:cxn>
                      </a:cxnLst>
                      <a:rect l="l" t="t" r="r" b="b"/>
                      <a:pathLst>
                        <a:path w="139911" h="83688">
                          <a:moveTo>
                            <a:pt x="0" y="0"/>
                          </a:moveTo>
                          <a:lnTo>
                            <a:pt x="139912" y="0"/>
                          </a:lnTo>
                          <a:lnTo>
                            <a:pt x="139912" y="83689"/>
                          </a:lnTo>
                          <a:lnTo>
                            <a:pt x="0" y="83689"/>
                          </a:lnTo>
                          <a:close/>
                        </a:path>
                      </a:pathLst>
                    </a:custGeom>
                    <a:solidFill>
                      <a:srgbClr val="44546A">
                        <a:lumMod val="75000"/>
                      </a:srgbClr>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E3EA6B8C-45A6-1123-C2C1-65DD961160B8}"/>
                        </a:ext>
                      </a:extLst>
                    </p:cNvPr>
                    <p:cNvSpPr/>
                    <p:nvPr/>
                  </p:nvSpPr>
                  <p:spPr>
                    <a:xfrm>
                      <a:off x="7068574" y="5134303"/>
                      <a:ext cx="236328" cy="237047"/>
                    </a:xfrm>
                    <a:custGeom>
                      <a:avLst/>
                      <a:gdLst>
                        <a:gd name="connsiteX0" fmla="*/ 85507 w 236328"/>
                        <a:gd name="connsiteY0" fmla="*/ 237047 h 237047"/>
                        <a:gd name="connsiteX1" fmla="*/ 236328 w 236328"/>
                        <a:gd name="connsiteY1" fmla="*/ 84619 h 237047"/>
                        <a:gd name="connsiteX2" fmla="*/ 150821 w 236328"/>
                        <a:gd name="connsiteY2" fmla="*/ 0 h 237047"/>
                        <a:gd name="connsiteX3" fmla="*/ 0 w 236328"/>
                        <a:gd name="connsiteY3" fmla="*/ 152428 h 237047"/>
                      </a:gdLst>
                      <a:ahLst/>
                      <a:cxnLst>
                        <a:cxn ang="0">
                          <a:pos x="connsiteX0" y="connsiteY0"/>
                        </a:cxn>
                        <a:cxn ang="0">
                          <a:pos x="connsiteX1" y="connsiteY1"/>
                        </a:cxn>
                        <a:cxn ang="0">
                          <a:pos x="connsiteX2" y="connsiteY2"/>
                        </a:cxn>
                        <a:cxn ang="0">
                          <a:pos x="connsiteX3" y="connsiteY3"/>
                        </a:cxn>
                      </a:cxnLst>
                      <a:rect l="l" t="t" r="r" b="b"/>
                      <a:pathLst>
                        <a:path w="236328" h="237047">
                          <a:moveTo>
                            <a:pt x="85507" y="237047"/>
                          </a:moveTo>
                          <a:lnTo>
                            <a:pt x="236328" y="84619"/>
                          </a:lnTo>
                          <a:lnTo>
                            <a:pt x="150821" y="0"/>
                          </a:lnTo>
                          <a:lnTo>
                            <a:pt x="0" y="152428"/>
                          </a:ln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 name="Freeform: Shape 12">
                  <a:extLst>
                    <a:ext uri="{FF2B5EF4-FFF2-40B4-BE49-F238E27FC236}">
                      <a16:creationId xmlns:a16="http://schemas.microsoft.com/office/drawing/2014/main" id="{A477BE44-2CA9-9134-701F-418D9CDCC9C4}"/>
                    </a:ext>
                  </a:extLst>
                </p:cNvPr>
                <p:cNvSpPr/>
                <p:nvPr/>
              </p:nvSpPr>
              <p:spPr>
                <a:xfrm>
                  <a:off x="1821486" y="2257242"/>
                  <a:ext cx="170125" cy="197105"/>
                </a:xfrm>
                <a:custGeom>
                  <a:avLst/>
                  <a:gdLst>
                    <a:gd name="connsiteX0" fmla="*/ 0 w 170125"/>
                    <a:gd name="connsiteY0" fmla="*/ 0 h 197105"/>
                    <a:gd name="connsiteX1" fmla="*/ 170126 w 170125"/>
                    <a:gd name="connsiteY1" fmla="*/ 0 h 197105"/>
                    <a:gd name="connsiteX2" fmla="*/ 170126 w 170125"/>
                    <a:gd name="connsiteY2" fmla="*/ 197106 h 197105"/>
                    <a:gd name="connsiteX3" fmla="*/ 0 w 170125"/>
                    <a:gd name="connsiteY3" fmla="*/ 197106 h 197105"/>
                  </a:gdLst>
                  <a:ahLst/>
                  <a:cxnLst>
                    <a:cxn ang="0">
                      <a:pos x="connsiteX0" y="connsiteY0"/>
                    </a:cxn>
                    <a:cxn ang="0">
                      <a:pos x="connsiteX1" y="connsiteY1"/>
                    </a:cxn>
                    <a:cxn ang="0">
                      <a:pos x="connsiteX2" y="connsiteY2"/>
                    </a:cxn>
                    <a:cxn ang="0">
                      <a:pos x="connsiteX3" y="connsiteY3"/>
                    </a:cxn>
                  </a:cxnLst>
                  <a:rect l="l" t="t" r="r" b="b"/>
                  <a:pathLst>
                    <a:path w="170125" h="197105">
                      <a:moveTo>
                        <a:pt x="0" y="0"/>
                      </a:moveTo>
                      <a:lnTo>
                        <a:pt x="170126" y="0"/>
                      </a:lnTo>
                      <a:lnTo>
                        <a:pt x="170126" y="197106"/>
                      </a:lnTo>
                      <a:lnTo>
                        <a:pt x="0" y="197106"/>
                      </a:ln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F1E17356-B633-56C7-6DA3-0199551E44BE}"/>
                    </a:ext>
                  </a:extLst>
                </p:cNvPr>
                <p:cNvSpPr/>
                <p:nvPr/>
              </p:nvSpPr>
              <p:spPr>
                <a:xfrm>
                  <a:off x="1821486" y="2257242"/>
                  <a:ext cx="170125" cy="101745"/>
                </a:xfrm>
                <a:custGeom>
                  <a:avLst/>
                  <a:gdLst>
                    <a:gd name="connsiteX0" fmla="*/ 0 w 170125"/>
                    <a:gd name="connsiteY0" fmla="*/ 0 h 101745"/>
                    <a:gd name="connsiteX1" fmla="*/ 170126 w 170125"/>
                    <a:gd name="connsiteY1" fmla="*/ 0 h 101745"/>
                    <a:gd name="connsiteX2" fmla="*/ 170126 w 170125"/>
                    <a:gd name="connsiteY2" fmla="*/ 101746 h 101745"/>
                    <a:gd name="connsiteX3" fmla="*/ 0 w 170125"/>
                    <a:gd name="connsiteY3" fmla="*/ 101746 h 101745"/>
                  </a:gdLst>
                  <a:ahLst/>
                  <a:cxnLst>
                    <a:cxn ang="0">
                      <a:pos x="connsiteX0" y="connsiteY0"/>
                    </a:cxn>
                    <a:cxn ang="0">
                      <a:pos x="connsiteX1" y="connsiteY1"/>
                    </a:cxn>
                    <a:cxn ang="0">
                      <a:pos x="connsiteX2" y="connsiteY2"/>
                    </a:cxn>
                    <a:cxn ang="0">
                      <a:pos x="connsiteX3" y="connsiteY3"/>
                    </a:cxn>
                  </a:cxnLst>
                  <a:rect l="l" t="t" r="r" b="b"/>
                  <a:pathLst>
                    <a:path w="170125" h="101745">
                      <a:moveTo>
                        <a:pt x="0" y="0"/>
                      </a:moveTo>
                      <a:lnTo>
                        <a:pt x="170126" y="0"/>
                      </a:lnTo>
                      <a:lnTo>
                        <a:pt x="170126" y="101746"/>
                      </a:lnTo>
                      <a:lnTo>
                        <a:pt x="0" y="101746"/>
                      </a:lnTo>
                      <a:close/>
                    </a:path>
                  </a:pathLst>
                </a:custGeom>
                <a:solidFill>
                  <a:srgbClr val="44546A">
                    <a:lumMod val="75000"/>
                  </a:srgbClr>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F17E91B5-86AF-F4A0-AA14-A9AAB25ADAD0}"/>
                    </a:ext>
                  </a:extLst>
                </p:cNvPr>
                <p:cNvSpPr/>
                <p:nvPr/>
              </p:nvSpPr>
              <p:spPr>
                <a:xfrm>
                  <a:off x="1776195" y="2165012"/>
                  <a:ext cx="260728" cy="146254"/>
                </a:xfrm>
                <a:custGeom>
                  <a:avLst/>
                  <a:gdLst>
                    <a:gd name="connsiteX0" fmla="*/ 0 w 260728"/>
                    <a:gd name="connsiteY0" fmla="*/ 0 h 146254"/>
                    <a:gd name="connsiteX1" fmla="*/ 260729 w 260728"/>
                    <a:gd name="connsiteY1" fmla="*/ 0 h 146254"/>
                    <a:gd name="connsiteX2" fmla="*/ 260729 w 260728"/>
                    <a:gd name="connsiteY2" fmla="*/ 146254 h 146254"/>
                    <a:gd name="connsiteX3" fmla="*/ 0 w 260728"/>
                    <a:gd name="connsiteY3" fmla="*/ 146254 h 146254"/>
                  </a:gdLst>
                  <a:ahLst/>
                  <a:cxnLst>
                    <a:cxn ang="0">
                      <a:pos x="connsiteX0" y="connsiteY0"/>
                    </a:cxn>
                    <a:cxn ang="0">
                      <a:pos x="connsiteX1" y="connsiteY1"/>
                    </a:cxn>
                    <a:cxn ang="0">
                      <a:pos x="connsiteX2" y="connsiteY2"/>
                    </a:cxn>
                    <a:cxn ang="0">
                      <a:pos x="connsiteX3" y="connsiteY3"/>
                    </a:cxn>
                  </a:cxnLst>
                  <a:rect l="l" t="t" r="r" b="b"/>
                  <a:pathLst>
                    <a:path w="260728" h="146254">
                      <a:moveTo>
                        <a:pt x="0" y="0"/>
                      </a:moveTo>
                      <a:lnTo>
                        <a:pt x="260729" y="0"/>
                      </a:lnTo>
                      <a:lnTo>
                        <a:pt x="260729" y="146254"/>
                      </a:lnTo>
                      <a:lnTo>
                        <a:pt x="0" y="146254"/>
                      </a:ln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B05BF5C9-A164-E9D2-A3C5-25BD0E448C7B}"/>
                    </a:ext>
                  </a:extLst>
                </p:cNvPr>
                <p:cNvSpPr/>
                <p:nvPr/>
              </p:nvSpPr>
              <p:spPr>
                <a:xfrm>
                  <a:off x="1277002" y="2403475"/>
                  <a:ext cx="1259092" cy="1259113"/>
                </a:xfrm>
                <a:custGeom>
                  <a:avLst/>
                  <a:gdLst>
                    <a:gd name="connsiteX0" fmla="*/ 1259092 w 1259092"/>
                    <a:gd name="connsiteY0" fmla="*/ 629567 h 1259113"/>
                    <a:gd name="connsiteX1" fmla="*/ 629546 w 1259092"/>
                    <a:gd name="connsiteY1" fmla="*/ 1259113 h 1259113"/>
                    <a:gd name="connsiteX2" fmla="*/ 0 w 1259092"/>
                    <a:gd name="connsiteY2" fmla="*/ 629567 h 1259113"/>
                    <a:gd name="connsiteX3" fmla="*/ 629546 w 1259092"/>
                    <a:gd name="connsiteY3" fmla="*/ 0 h 1259113"/>
                    <a:gd name="connsiteX4" fmla="*/ 1259092 w 1259092"/>
                    <a:gd name="connsiteY4" fmla="*/ 629567 h 1259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9092" h="1259113">
                      <a:moveTo>
                        <a:pt x="1259092" y="629567"/>
                      </a:moveTo>
                      <a:cubicBezTo>
                        <a:pt x="1259092" y="977241"/>
                        <a:pt x="977219" y="1259113"/>
                        <a:pt x="629546" y="1259113"/>
                      </a:cubicBezTo>
                      <a:cubicBezTo>
                        <a:pt x="281873" y="1259113"/>
                        <a:pt x="0" y="977241"/>
                        <a:pt x="0" y="629567"/>
                      </a:cubicBezTo>
                      <a:cubicBezTo>
                        <a:pt x="0" y="281873"/>
                        <a:pt x="281873" y="0"/>
                        <a:pt x="629546" y="0"/>
                      </a:cubicBezTo>
                      <a:cubicBezTo>
                        <a:pt x="977241" y="0"/>
                        <a:pt x="1259092" y="281851"/>
                        <a:pt x="1259092" y="629567"/>
                      </a:cubicBezTo>
                      <a:close/>
                    </a:path>
                  </a:pathLst>
                </a:custGeom>
                <a:solidFill>
                  <a:srgbClr val="44546A"/>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7FA85414-ECC2-45F5-6318-541A64C1DB13}"/>
                    </a:ext>
                  </a:extLst>
                </p:cNvPr>
                <p:cNvSpPr/>
                <p:nvPr/>
              </p:nvSpPr>
              <p:spPr>
                <a:xfrm>
                  <a:off x="1371373" y="2500051"/>
                  <a:ext cx="1068329" cy="1068329"/>
                </a:xfrm>
                <a:custGeom>
                  <a:avLst/>
                  <a:gdLst>
                    <a:gd name="connsiteX0" fmla="*/ 1068330 w 1068329"/>
                    <a:gd name="connsiteY0" fmla="*/ 534165 h 1068329"/>
                    <a:gd name="connsiteX1" fmla="*/ 534165 w 1068329"/>
                    <a:gd name="connsiteY1" fmla="*/ 1068330 h 1068329"/>
                    <a:gd name="connsiteX2" fmla="*/ 0 w 1068329"/>
                    <a:gd name="connsiteY2" fmla="*/ 534165 h 1068329"/>
                    <a:gd name="connsiteX3" fmla="*/ 534165 w 1068329"/>
                    <a:gd name="connsiteY3" fmla="*/ 0 h 1068329"/>
                    <a:gd name="connsiteX4" fmla="*/ 1068330 w 1068329"/>
                    <a:gd name="connsiteY4" fmla="*/ 534165 h 1068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329" h="1068329">
                      <a:moveTo>
                        <a:pt x="1068330" y="534165"/>
                      </a:moveTo>
                      <a:cubicBezTo>
                        <a:pt x="1068330" y="829168"/>
                        <a:pt x="829189" y="1068330"/>
                        <a:pt x="534165" y="1068330"/>
                      </a:cubicBezTo>
                      <a:cubicBezTo>
                        <a:pt x="239140" y="1068330"/>
                        <a:pt x="0" y="829168"/>
                        <a:pt x="0" y="534165"/>
                      </a:cubicBezTo>
                      <a:cubicBezTo>
                        <a:pt x="0" y="239162"/>
                        <a:pt x="239140" y="0"/>
                        <a:pt x="534165" y="0"/>
                      </a:cubicBezTo>
                      <a:cubicBezTo>
                        <a:pt x="829168" y="-21"/>
                        <a:pt x="1068330" y="239140"/>
                        <a:pt x="1068330" y="534165"/>
                      </a:cubicBezTo>
                      <a:close/>
                    </a:path>
                  </a:pathLst>
                </a:custGeom>
                <a:solidFill>
                  <a:sysClr val="window" lastClr="FFFFFF"/>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Partial Circle 17">
                  <a:extLst>
                    <a:ext uri="{FF2B5EF4-FFF2-40B4-BE49-F238E27FC236}">
                      <a16:creationId xmlns:a16="http://schemas.microsoft.com/office/drawing/2014/main" id="{CE365C8D-5051-B791-7A23-57C8B6547FD3}"/>
                    </a:ext>
                  </a:extLst>
                </p:cNvPr>
                <p:cNvSpPr/>
                <p:nvPr/>
              </p:nvSpPr>
              <p:spPr>
                <a:xfrm>
                  <a:off x="1362957" y="2498835"/>
                  <a:ext cx="1076745" cy="1077799"/>
                </a:xfrm>
                <a:prstGeom prst="pie">
                  <a:avLst>
                    <a:gd name="adj1" fmla="val 16058904"/>
                    <a:gd name="adj2" fmla="val 2900946"/>
                  </a:avLst>
                </a:prstGeom>
                <a:solidFill>
                  <a:srgbClr val="F18408"/>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61A4364E-3096-7DFF-3BEB-7D05586C6CBE}"/>
                    </a:ext>
                  </a:extLst>
                </p:cNvPr>
                <p:cNvSpPr/>
                <p:nvPr/>
              </p:nvSpPr>
              <p:spPr>
                <a:xfrm>
                  <a:off x="1410570" y="2537212"/>
                  <a:ext cx="992126" cy="991956"/>
                </a:xfrm>
                <a:custGeom>
                  <a:avLst/>
                  <a:gdLst>
                    <a:gd name="connsiteX0" fmla="*/ 495979 w 992126"/>
                    <a:gd name="connsiteY0" fmla="*/ 991957 h 991956"/>
                    <a:gd name="connsiteX1" fmla="*/ 489868 w 992126"/>
                    <a:gd name="connsiteY1" fmla="*/ 991936 h 991956"/>
                    <a:gd name="connsiteX2" fmla="*/ 490206 w 992126"/>
                    <a:gd name="connsiteY2" fmla="*/ 963307 h 991956"/>
                    <a:gd name="connsiteX3" fmla="*/ 514099 w 992126"/>
                    <a:gd name="connsiteY3" fmla="*/ 962989 h 991956"/>
                    <a:gd name="connsiteX4" fmla="*/ 515178 w 992126"/>
                    <a:gd name="connsiteY4" fmla="*/ 991597 h 991956"/>
                    <a:gd name="connsiteX5" fmla="*/ 495979 w 992126"/>
                    <a:gd name="connsiteY5" fmla="*/ 991957 h 991956"/>
                    <a:gd name="connsiteX6" fmla="*/ 439333 w 992126"/>
                    <a:gd name="connsiteY6" fmla="*/ 988764 h 991956"/>
                    <a:gd name="connsiteX7" fmla="*/ 414256 w 992126"/>
                    <a:gd name="connsiteY7" fmla="*/ 985275 h 991956"/>
                    <a:gd name="connsiteX8" fmla="*/ 418929 w 992126"/>
                    <a:gd name="connsiteY8" fmla="*/ 957027 h 991956"/>
                    <a:gd name="connsiteX9" fmla="*/ 442569 w 992126"/>
                    <a:gd name="connsiteY9" fmla="*/ 960325 h 991956"/>
                    <a:gd name="connsiteX10" fmla="*/ 439333 w 992126"/>
                    <a:gd name="connsiteY10" fmla="*/ 988764 h 991956"/>
                    <a:gd name="connsiteX11" fmla="*/ 565649 w 992126"/>
                    <a:gd name="connsiteY11" fmla="*/ 987115 h 991956"/>
                    <a:gd name="connsiteX12" fmla="*/ 561652 w 992126"/>
                    <a:gd name="connsiteY12" fmla="*/ 958761 h 991956"/>
                    <a:gd name="connsiteX13" fmla="*/ 585207 w 992126"/>
                    <a:gd name="connsiteY13" fmla="*/ 954828 h 991956"/>
                    <a:gd name="connsiteX14" fmla="*/ 590641 w 992126"/>
                    <a:gd name="connsiteY14" fmla="*/ 982907 h 991956"/>
                    <a:gd name="connsiteX15" fmla="*/ 565649 w 992126"/>
                    <a:gd name="connsiteY15" fmla="*/ 987115 h 991956"/>
                    <a:gd name="connsiteX16" fmla="*/ 364758 w 992126"/>
                    <a:gd name="connsiteY16" fmla="*/ 974428 h 991956"/>
                    <a:gd name="connsiteX17" fmla="*/ 340484 w 992126"/>
                    <a:gd name="connsiteY17" fmla="*/ 967112 h 991956"/>
                    <a:gd name="connsiteX18" fmla="*/ 349471 w 992126"/>
                    <a:gd name="connsiteY18" fmla="*/ 939921 h 991956"/>
                    <a:gd name="connsiteX19" fmla="*/ 372307 w 992126"/>
                    <a:gd name="connsiteY19" fmla="*/ 946835 h 991956"/>
                    <a:gd name="connsiteX20" fmla="*/ 364758 w 992126"/>
                    <a:gd name="connsiteY20" fmla="*/ 974428 h 991956"/>
                    <a:gd name="connsiteX21" fmla="*/ 639801 w 992126"/>
                    <a:gd name="connsiteY21" fmla="*/ 970792 h 991956"/>
                    <a:gd name="connsiteX22" fmla="*/ 631513 w 992126"/>
                    <a:gd name="connsiteY22" fmla="*/ 943389 h 991956"/>
                    <a:gd name="connsiteX23" fmla="*/ 654179 w 992126"/>
                    <a:gd name="connsiteY23" fmla="*/ 935904 h 991956"/>
                    <a:gd name="connsiteX24" fmla="*/ 663863 w 992126"/>
                    <a:gd name="connsiteY24" fmla="*/ 962841 h 991956"/>
                    <a:gd name="connsiteX25" fmla="*/ 639801 w 992126"/>
                    <a:gd name="connsiteY25" fmla="*/ 970792 h 991956"/>
                    <a:gd name="connsiteX26" fmla="*/ 293248 w 992126"/>
                    <a:gd name="connsiteY26" fmla="*/ 948781 h 991956"/>
                    <a:gd name="connsiteX27" fmla="*/ 270370 w 992126"/>
                    <a:gd name="connsiteY27" fmla="*/ 937807 h 991956"/>
                    <a:gd name="connsiteX28" fmla="*/ 283395 w 992126"/>
                    <a:gd name="connsiteY28" fmla="*/ 912349 h 991956"/>
                    <a:gd name="connsiteX29" fmla="*/ 304962 w 992126"/>
                    <a:gd name="connsiteY29" fmla="*/ 922689 h 991956"/>
                    <a:gd name="connsiteX30" fmla="*/ 293248 w 992126"/>
                    <a:gd name="connsiteY30" fmla="*/ 948781 h 991956"/>
                    <a:gd name="connsiteX31" fmla="*/ 710613 w 992126"/>
                    <a:gd name="connsiteY31" fmla="*/ 943241 h 991956"/>
                    <a:gd name="connsiteX32" fmla="*/ 698223 w 992126"/>
                    <a:gd name="connsiteY32" fmla="*/ 917445 h 991956"/>
                    <a:gd name="connsiteX33" fmla="*/ 719430 w 992126"/>
                    <a:gd name="connsiteY33" fmla="*/ 906577 h 991956"/>
                    <a:gd name="connsiteX34" fmla="*/ 733132 w 992126"/>
                    <a:gd name="connsiteY34" fmla="*/ 931717 h 991956"/>
                    <a:gd name="connsiteX35" fmla="*/ 710613 w 992126"/>
                    <a:gd name="connsiteY35" fmla="*/ 943241 h 991956"/>
                    <a:gd name="connsiteX36" fmla="*/ 226496 w 992126"/>
                    <a:gd name="connsiteY36" fmla="*/ 912476 h 991956"/>
                    <a:gd name="connsiteX37" fmla="*/ 205585 w 992126"/>
                    <a:gd name="connsiteY37" fmla="*/ 898140 h 991956"/>
                    <a:gd name="connsiteX38" fmla="*/ 222352 w 992126"/>
                    <a:gd name="connsiteY38" fmla="*/ 874924 h 991956"/>
                    <a:gd name="connsiteX39" fmla="*/ 242080 w 992126"/>
                    <a:gd name="connsiteY39" fmla="*/ 888435 h 991956"/>
                    <a:gd name="connsiteX40" fmla="*/ 226496 w 992126"/>
                    <a:gd name="connsiteY40" fmla="*/ 912476 h 991956"/>
                    <a:gd name="connsiteX41" fmla="*/ 776287 w 992126"/>
                    <a:gd name="connsiteY41" fmla="*/ 905245 h 991956"/>
                    <a:gd name="connsiteX42" fmla="*/ 760112 w 992126"/>
                    <a:gd name="connsiteY42" fmla="*/ 881627 h 991956"/>
                    <a:gd name="connsiteX43" fmla="*/ 779437 w 992126"/>
                    <a:gd name="connsiteY43" fmla="*/ 867650 h 991956"/>
                    <a:gd name="connsiteX44" fmla="*/ 796797 w 992126"/>
                    <a:gd name="connsiteY44" fmla="*/ 890402 h 991956"/>
                    <a:gd name="connsiteX45" fmla="*/ 776287 w 992126"/>
                    <a:gd name="connsiteY45" fmla="*/ 905245 h 991956"/>
                    <a:gd name="connsiteX46" fmla="*/ 166087 w 992126"/>
                    <a:gd name="connsiteY46" fmla="*/ 866424 h 991956"/>
                    <a:gd name="connsiteX47" fmla="*/ 147608 w 992126"/>
                    <a:gd name="connsiteY47" fmla="*/ 849107 h 991956"/>
                    <a:gd name="connsiteX48" fmla="*/ 167694 w 992126"/>
                    <a:gd name="connsiteY48" fmla="*/ 828724 h 991956"/>
                    <a:gd name="connsiteX49" fmla="*/ 185117 w 992126"/>
                    <a:gd name="connsiteY49" fmla="*/ 845068 h 991956"/>
                    <a:gd name="connsiteX50" fmla="*/ 166087 w 992126"/>
                    <a:gd name="connsiteY50" fmla="*/ 866424 h 991956"/>
                    <a:gd name="connsiteX51" fmla="*/ 835448 w 992126"/>
                    <a:gd name="connsiteY51" fmla="*/ 857649 h 991956"/>
                    <a:gd name="connsiteX52" fmla="*/ 815869 w 992126"/>
                    <a:gd name="connsiteY52" fmla="*/ 836780 h 991956"/>
                    <a:gd name="connsiteX53" fmla="*/ 832847 w 992126"/>
                    <a:gd name="connsiteY53" fmla="*/ 820013 h 991956"/>
                    <a:gd name="connsiteX54" fmla="*/ 853463 w 992126"/>
                    <a:gd name="connsiteY54" fmla="*/ 839846 h 991956"/>
                    <a:gd name="connsiteX55" fmla="*/ 835448 w 992126"/>
                    <a:gd name="connsiteY55" fmla="*/ 857649 h 991956"/>
                    <a:gd name="connsiteX56" fmla="*/ 113396 w 992126"/>
                    <a:gd name="connsiteY56" fmla="*/ 811745 h 991956"/>
                    <a:gd name="connsiteX57" fmla="*/ 97771 w 992126"/>
                    <a:gd name="connsiteY57" fmla="*/ 791849 h 991956"/>
                    <a:gd name="connsiteX58" fmla="*/ 120712 w 992126"/>
                    <a:gd name="connsiteY58" fmla="*/ 774743 h 991956"/>
                    <a:gd name="connsiteX59" fmla="*/ 135450 w 992126"/>
                    <a:gd name="connsiteY59" fmla="*/ 793498 h 991956"/>
                    <a:gd name="connsiteX60" fmla="*/ 113396 w 992126"/>
                    <a:gd name="connsiteY60" fmla="*/ 811745 h 991956"/>
                    <a:gd name="connsiteX61" fmla="*/ 886702 w 992126"/>
                    <a:gd name="connsiteY61" fmla="*/ 801596 h 991956"/>
                    <a:gd name="connsiteX62" fmla="*/ 864162 w 992126"/>
                    <a:gd name="connsiteY62" fmla="*/ 783941 h 991956"/>
                    <a:gd name="connsiteX63" fmla="*/ 878413 w 992126"/>
                    <a:gd name="connsiteY63" fmla="*/ 764784 h 991956"/>
                    <a:gd name="connsiteX64" fmla="*/ 901798 w 992126"/>
                    <a:gd name="connsiteY64" fmla="*/ 781255 h 991956"/>
                    <a:gd name="connsiteX65" fmla="*/ 886702 w 992126"/>
                    <a:gd name="connsiteY65" fmla="*/ 801596 h 991956"/>
                    <a:gd name="connsiteX66" fmla="*/ 69628 w 992126"/>
                    <a:gd name="connsiteY66" fmla="*/ 749687 h 991956"/>
                    <a:gd name="connsiteX67" fmla="*/ 57216 w 992126"/>
                    <a:gd name="connsiteY67" fmla="*/ 727634 h 991956"/>
                    <a:gd name="connsiteX68" fmla="*/ 82505 w 992126"/>
                    <a:gd name="connsiteY68" fmla="*/ 714249 h 991956"/>
                    <a:gd name="connsiteX69" fmla="*/ 94197 w 992126"/>
                    <a:gd name="connsiteY69" fmla="*/ 735055 h 991956"/>
                    <a:gd name="connsiteX70" fmla="*/ 69628 w 992126"/>
                    <a:gd name="connsiteY70" fmla="*/ 749687 h 991956"/>
                    <a:gd name="connsiteX71" fmla="*/ 928863 w 992126"/>
                    <a:gd name="connsiteY71" fmla="*/ 738417 h 991956"/>
                    <a:gd name="connsiteX72" fmla="*/ 903913 w 992126"/>
                    <a:gd name="connsiteY72" fmla="*/ 724399 h 991956"/>
                    <a:gd name="connsiteX73" fmla="*/ 915077 w 992126"/>
                    <a:gd name="connsiteY73" fmla="*/ 703276 h 991956"/>
                    <a:gd name="connsiteX74" fmla="*/ 940725 w 992126"/>
                    <a:gd name="connsiteY74" fmla="*/ 716005 h 991956"/>
                    <a:gd name="connsiteX75" fmla="*/ 928863 w 992126"/>
                    <a:gd name="connsiteY75" fmla="*/ 738417 h 991956"/>
                    <a:gd name="connsiteX76" fmla="*/ 35818 w 992126"/>
                    <a:gd name="connsiteY76" fmla="*/ 681709 h 991956"/>
                    <a:gd name="connsiteX77" fmla="*/ 26938 w 992126"/>
                    <a:gd name="connsiteY77" fmla="*/ 657964 h 991956"/>
                    <a:gd name="connsiteX78" fmla="*/ 53981 w 992126"/>
                    <a:gd name="connsiteY78" fmla="*/ 648618 h 991956"/>
                    <a:gd name="connsiteX79" fmla="*/ 62354 w 992126"/>
                    <a:gd name="connsiteY79" fmla="*/ 670989 h 991956"/>
                    <a:gd name="connsiteX80" fmla="*/ 35818 w 992126"/>
                    <a:gd name="connsiteY80" fmla="*/ 681709 h 991956"/>
                    <a:gd name="connsiteX81" fmla="*/ 960875 w 992126"/>
                    <a:gd name="connsiteY81" fmla="*/ 669508 h 991956"/>
                    <a:gd name="connsiteX82" fmla="*/ 934064 w 992126"/>
                    <a:gd name="connsiteY82" fmla="*/ 659465 h 991956"/>
                    <a:gd name="connsiteX83" fmla="*/ 941867 w 992126"/>
                    <a:gd name="connsiteY83" fmla="*/ 636862 h 991956"/>
                    <a:gd name="connsiteX84" fmla="*/ 969164 w 992126"/>
                    <a:gd name="connsiteY84" fmla="*/ 645467 h 991956"/>
                    <a:gd name="connsiteX85" fmla="*/ 960875 w 992126"/>
                    <a:gd name="connsiteY85" fmla="*/ 669508 h 991956"/>
                    <a:gd name="connsiteX86" fmla="*/ 12877 w 992126"/>
                    <a:gd name="connsiteY86" fmla="*/ 609290 h 991956"/>
                    <a:gd name="connsiteX87" fmla="*/ 7739 w 992126"/>
                    <a:gd name="connsiteY87" fmla="*/ 584488 h 991956"/>
                    <a:gd name="connsiteX88" fmla="*/ 35903 w 992126"/>
                    <a:gd name="connsiteY88" fmla="*/ 579392 h 991956"/>
                    <a:gd name="connsiteX89" fmla="*/ 40745 w 992126"/>
                    <a:gd name="connsiteY89" fmla="*/ 602756 h 991956"/>
                    <a:gd name="connsiteX90" fmla="*/ 12877 w 992126"/>
                    <a:gd name="connsiteY90" fmla="*/ 609290 h 991956"/>
                    <a:gd name="connsiteX91" fmla="*/ 981893 w 992126"/>
                    <a:gd name="connsiteY91" fmla="*/ 596434 h 991956"/>
                    <a:gd name="connsiteX92" fmla="*/ 953876 w 992126"/>
                    <a:gd name="connsiteY92" fmla="*/ 590662 h 991956"/>
                    <a:gd name="connsiteX93" fmla="*/ 958084 w 992126"/>
                    <a:gd name="connsiteY93" fmla="*/ 567171 h 991956"/>
                    <a:gd name="connsiteX94" fmla="*/ 986375 w 992126"/>
                    <a:gd name="connsiteY94" fmla="*/ 571484 h 991956"/>
                    <a:gd name="connsiteX95" fmla="*/ 981893 w 992126"/>
                    <a:gd name="connsiteY95" fmla="*/ 596434 h 991956"/>
                    <a:gd name="connsiteX96" fmla="*/ 1290 w 992126"/>
                    <a:gd name="connsiteY96" fmla="*/ 534270 h 991956"/>
                    <a:gd name="connsiteX97" fmla="*/ 0 w 992126"/>
                    <a:gd name="connsiteY97" fmla="*/ 508940 h 991956"/>
                    <a:gd name="connsiteX98" fmla="*/ 28587 w 992126"/>
                    <a:gd name="connsiteY98" fmla="*/ 508221 h 991956"/>
                    <a:gd name="connsiteX99" fmla="*/ 29813 w 992126"/>
                    <a:gd name="connsiteY99" fmla="*/ 532050 h 991956"/>
                    <a:gd name="connsiteX100" fmla="*/ 1290 w 992126"/>
                    <a:gd name="connsiteY100" fmla="*/ 534270 h 991956"/>
                    <a:gd name="connsiteX101" fmla="*/ 991492 w 992126"/>
                    <a:gd name="connsiteY101" fmla="*/ 521119 h 991956"/>
                    <a:gd name="connsiteX102" fmla="*/ 962905 w 992126"/>
                    <a:gd name="connsiteY102" fmla="*/ 519681 h 991956"/>
                    <a:gd name="connsiteX103" fmla="*/ 963518 w 992126"/>
                    <a:gd name="connsiteY103" fmla="*/ 495809 h 991956"/>
                    <a:gd name="connsiteX104" fmla="*/ 963518 w 992126"/>
                    <a:gd name="connsiteY104" fmla="*/ 494773 h 991956"/>
                    <a:gd name="connsiteX105" fmla="*/ 992126 w 992126"/>
                    <a:gd name="connsiteY105" fmla="*/ 494752 h 991956"/>
                    <a:gd name="connsiteX106" fmla="*/ 992126 w 992126"/>
                    <a:gd name="connsiteY106" fmla="*/ 495809 h 991956"/>
                    <a:gd name="connsiteX107" fmla="*/ 991492 w 992126"/>
                    <a:gd name="connsiteY107" fmla="*/ 521119 h 991956"/>
                    <a:gd name="connsiteX108" fmla="*/ 29750 w 992126"/>
                    <a:gd name="connsiteY108" fmla="*/ 460477 h 991956"/>
                    <a:gd name="connsiteX109" fmla="*/ 1227 w 992126"/>
                    <a:gd name="connsiteY109" fmla="*/ 458321 h 991956"/>
                    <a:gd name="connsiteX110" fmla="*/ 3743 w 992126"/>
                    <a:gd name="connsiteY110" fmla="*/ 433138 h 991956"/>
                    <a:gd name="connsiteX111" fmla="*/ 32139 w 992126"/>
                    <a:gd name="connsiteY111" fmla="*/ 436732 h 991956"/>
                    <a:gd name="connsiteX112" fmla="*/ 29750 w 992126"/>
                    <a:gd name="connsiteY112" fmla="*/ 460477 h 991956"/>
                    <a:gd name="connsiteX113" fmla="*/ 961002 w 992126"/>
                    <a:gd name="connsiteY113" fmla="*/ 447114 h 991956"/>
                    <a:gd name="connsiteX114" fmla="*/ 957936 w 992126"/>
                    <a:gd name="connsiteY114" fmla="*/ 423433 h 991956"/>
                    <a:gd name="connsiteX115" fmla="*/ 986206 w 992126"/>
                    <a:gd name="connsiteY115" fmla="*/ 419035 h 991956"/>
                    <a:gd name="connsiteX116" fmla="*/ 989462 w 992126"/>
                    <a:gd name="connsiteY116" fmla="*/ 444154 h 991956"/>
                    <a:gd name="connsiteX117" fmla="*/ 961002 w 992126"/>
                    <a:gd name="connsiteY117" fmla="*/ 447114 h 991956"/>
                    <a:gd name="connsiteX118" fmla="*/ 40512 w 992126"/>
                    <a:gd name="connsiteY118" fmla="*/ 389750 h 991956"/>
                    <a:gd name="connsiteX119" fmla="*/ 12644 w 992126"/>
                    <a:gd name="connsiteY119" fmla="*/ 383280 h 991956"/>
                    <a:gd name="connsiteX120" fmla="*/ 18988 w 992126"/>
                    <a:gd name="connsiteY120" fmla="*/ 358732 h 991956"/>
                    <a:gd name="connsiteX121" fmla="*/ 46496 w 992126"/>
                    <a:gd name="connsiteY121" fmla="*/ 366618 h 991956"/>
                    <a:gd name="connsiteX122" fmla="*/ 40512 w 992126"/>
                    <a:gd name="connsiteY122" fmla="*/ 389750 h 991956"/>
                    <a:gd name="connsiteX123" fmla="*/ 948210 w 992126"/>
                    <a:gd name="connsiteY123" fmla="*/ 376746 h 991956"/>
                    <a:gd name="connsiteX124" fmla="*/ 941550 w 992126"/>
                    <a:gd name="connsiteY124" fmla="*/ 353805 h 991956"/>
                    <a:gd name="connsiteX125" fmla="*/ 968826 w 992126"/>
                    <a:gd name="connsiteY125" fmla="*/ 345136 h 991956"/>
                    <a:gd name="connsiteX126" fmla="*/ 975888 w 992126"/>
                    <a:gd name="connsiteY126" fmla="*/ 369452 h 991956"/>
                    <a:gd name="connsiteX127" fmla="*/ 948210 w 992126"/>
                    <a:gd name="connsiteY127" fmla="*/ 376746 h 991956"/>
                    <a:gd name="connsiteX128" fmla="*/ 62016 w 992126"/>
                    <a:gd name="connsiteY128" fmla="*/ 321476 h 991956"/>
                    <a:gd name="connsiteX129" fmla="*/ 35480 w 992126"/>
                    <a:gd name="connsiteY129" fmla="*/ 310819 h 991956"/>
                    <a:gd name="connsiteX130" fmla="*/ 45545 w 992126"/>
                    <a:gd name="connsiteY130" fmla="*/ 287497 h 991956"/>
                    <a:gd name="connsiteX131" fmla="*/ 71510 w 992126"/>
                    <a:gd name="connsiteY131" fmla="*/ 299528 h 991956"/>
                    <a:gd name="connsiteX132" fmla="*/ 62016 w 992126"/>
                    <a:gd name="connsiteY132" fmla="*/ 321476 h 991956"/>
                    <a:gd name="connsiteX133" fmla="*/ 924761 w 992126"/>
                    <a:gd name="connsiteY133" fmla="*/ 309127 h 991956"/>
                    <a:gd name="connsiteX134" fmla="*/ 914675 w 992126"/>
                    <a:gd name="connsiteY134" fmla="*/ 287561 h 991956"/>
                    <a:gd name="connsiteX135" fmla="*/ 940281 w 992126"/>
                    <a:gd name="connsiteY135" fmla="*/ 274811 h 991956"/>
                    <a:gd name="connsiteX136" fmla="*/ 951001 w 992126"/>
                    <a:gd name="connsiteY136" fmla="*/ 297710 h 991956"/>
                    <a:gd name="connsiteX137" fmla="*/ 924761 w 992126"/>
                    <a:gd name="connsiteY137" fmla="*/ 309127 h 991956"/>
                    <a:gd name="connsiteX138" fmla="*/ 93753 w 992126"/>
                    <a:gd name="connsiteY138" fmla="*/ 257324 h 991956"/>
                    <a:gd name="connsiteX139" fmla="*/ 69142 w 992126"/>
                    <a:gd name="connsiteY139" fmla="*/ 242692 h 991956"/>
                    <a:gd name="connsiteX140" fmla="*/ 82653 w 992126"/>
                    <a:gd name="connsiteY140" fmla="*/ 221210 h 991956"/>
                    <a:gd name="connsiteX141" fmla="*/ 106482 w 992126"/>
                    <a:gd name="connsiteY141" fmla="*/ 237068 h 991956"/>
                    <a:gd name="connsiteX142" fmla="*/ 93753 w 992126"/>
                    <a:gd name="connsiteY142" fmla="*/ 257324 h 991956"/>
                    <a:gd name="connsiteX143" fmla="*/ 891226 w 992126"/>
                    <a:gd name="connsiteY143" fmla="*/ 245970 h 991956"/>
                    <a:gd name="connsiteX144" fmla="*/ 877948 w 992126"/>
                    <a:gd name="connsiteY144" fmla="*/ 226158 h 991956"/>
                    <a:gd name="connsiteX145" fmla="*/ 901291 w 992126"/>
                    <a:gd name="connsiteY145" fmla="*/ 209665 h 991956"/>
                    <a:gd name="connsiteX146" fmla="*/ 915394 w 992126"/>
                    <a:gd name="connsiteY146" fmla="*/ 230683 h 991956"/>
                    <a:gd name="connsiteX147" fmla="*/ 891226 w 992126"/>
                    <a:gd name="connsiteY147" fmla="*/ 245970 h 991956"/>
                    <a:gd name="connsiteX148" fmla="*/ 134942 w 992126"/>
                    <a:gd name="connsiteY148" fmla="*/ 198734 h 991956"/>
                    <a:gd name="connsiteX149" fmla="*/ 112846 w 992126"/>
                    <a:gd name="connsiteY149" fmla="*/ 180529 h 991956"/>
                    <a:gd name="connsiteX150" fmla="*/ 129466 w 992126"/>
                    <a:gd name="connsiteY150" fmla="*/ 161393 h 991956"/>
                    <a:gd name="connsiteX151" fmla="*/ 150589 w 992126"/>
                    <a:gd name="connsiteY151" fmla="*/ 180677 h 991956"/>
                    <a:gd name="connsiteX152" fmla="*/ 134942 w 992126"/>
                    <a:gd name="connsiteY152" fmla="*/ 198734 h 991956"/>
                    <a:gd name="connsiteX153" fmla="*/ 848452 w 992126"/>
                    <a:gd name="connsiteY153" fmla="*/ 188648 h 991956"/>
                    <a:gd name="connsiteX154" fmla="*/ 832298 w 992126"/>
                    <a:gd name="connsiteY154" fmla="*/ 171035 h 991956"/>
                    <a:gd name="connsiteX155" fmla="*/ 852871 w 992126"/>
                    <a:gd name="connsiteY155" fmla="*/ 151160 h 991956"/>
                    <a:gd name="connsiteX156" fmla="*/ 869998 w 992126"/>
                    <a:gd name="connsiteY156" fmla="*/ 169830 h 991956"/>
                    <a:gd name="connsiteX157" fmla="*/ 848452 w 992126"/>
                    <a:gd name="connsiteY157" fmla="*/ 188648 h 991956"/>
                    <a:gd name="connsiteX158" fmla="*/ 184525 w 992126"/>
                    <a:gd name="connsiteY158" fmla="*/ 147100 h 991956"/>
                    <a:gd name="connsiteX159" fmla="*/ 165432 w 992126"/>
                    <a:gd name="connsiteY159" fmla="*/ 125765 h 991956"/>
                    <a:gd name="connsiteX160" fmla="*/ 184737 w 992126"/>
                    <a:gd name="connsiteY160" fmla="*/ 109379 h 991956"/>
                    <a:gd name="connsiteX161" fmla="*/ 202688 w 992126"/>
                    <a:gd name="connsiteY161" fmla="*/ 131643 h 991956"/>
                    <a:gd name="connsiteX162" fmla="*/ 184525 w 992126"/>
                    <a:gd name="connsiteY162" fmla="*/ 147100 h 991956"/>
                    <a:gd name="connsiteX163" fmla="*/ 797431 w 992126"/>
                    <a:gd name="connsiteY163" fmla="*/ 138452 h 991956"/>
                    <a:gd name="connsiteX164" fmla="*/ 778782 w 992126"/>
                    <a:gd name="connsiteY164" fmla="*/ 123503 h 991956"/>
                    <a:gd name="connsiteX165" fmla="*/ 796099 w 992126"/>
                    <a:gd name="connsiteY165" fmla="*/ 100731 h 991956"/>
                    <a:gd name="connsiteX166" fmla="*/ 815869 w 992126"/>
                    <a:gd name="connsiteY166" fmla="*/ 116568 h 991956"/>
                    <a:gd name="connsiteX167" fmla="*/ 797431 w 992126"/>
                    <a:gd name="connsiteY167" fmla="*/ 138452 h 991956"/>
                    <a:gd name="connsiteX168" fmla="*/ 241361 w 992126"/>
                    <a:gd name="connsiteY168" fmla="*/ 103627 h 991956"/>
                    <a:gd name="connsiteX169" fmla="*/ 225756 w 992126"/>
                    <a:gd name="connsiteY169" fmla="*/ 79650 h 991956"/>
                    <a:gd name="connsiteX170" fmla="*/ 247323 w 992126"/>
                    <a:gd name="connsiteY170" fmla="*/ 66392 h 991956"/>
                    <a:gd name="connsiteX171" fmla="*/ 261701 w 992126"/>
                    <a:gd name="connsiteY171" fmla="*/ 91152 h 991956"/>
                    <a:gd name="connsiteX172" fmla="*/ 241361 w 992126"/>
                    <a:gd name="connsiteY172" fmla="*/ 103627 h 991956"/>
                    <a:gd name="connsiteX173" fmla="*/ 739369 w 992126"/>
                    <a:gd name="connsiteY173" fmla="*/ 96565 h 991956"/>
                    <a:gd name="connsiteX174" fmla="*/ 718669 w 992126"/>
                    <a:gd name="connsiteY174" fmla="*/ 84619 h 991956"/>
                    <a:gd name="connsiteX175" fmla="*/ 732307 w 992126"/>
                    <a:gd name="connsiteY175" fmla="*/ 59457 h 991956"/>
                    <a:gd name="connsiteX176" fmla="*/ 754297 w 992126"/>
                    <a:gd name="connsiteY176" fmla="*/ 72123 h 991956"/>
                    <a:gd name="connsiteX177" fmla="*/ 739369 w 992126"/>
                    <a:gd name="connsiteY177" fmla="*/ 96565 h 991956"/>
                    <a:gd name="connsiteX178" fmla="*/ 304138 w 992126"/>
                    <a:gd name="connsiteY178" fmla="*/ 69332 h 991956"/>
                    <a:gd name="connsiteX179" fmla="*/ 292382 w 992126"/>
                    <a:gd name="connsiteY179" fmla="*/ 43240 h 991956"/>
                    <a:gd name="connsiteX180" fmla="*/ 315704 w 992126"/>
                    <a:gd name="connsiteY180" fmla="*/ 33450 h 991956"/>
                    <a:gd name="connsiteX181" fmla="*/ 326107 w 992126"/>
                    <a:gd name="connsiteY181" fmla="*/ 60113 h 991956"/>
                    <a:gd name="connsiteX182" fmla="*/ 304138 w 992126"/>
                    <a:gd name="connsiteY182" fmla="*/ 69332 h 991956"/>
                    <a:gd name="connsiteX183" fmla="*/ 675598 w 992126"/>
                    <a:gd name="connsiteY183" fmla="*/ 64024 h 991956"/>
                    <a:gd name="connsiteX184" fmla="*/ 653291 w 992126"/>
                    <a:gd name="connsiteY184" fmla="*/ 55398 h 991956"/>
                    <a:gd name="connsiteX185" fmla="*/ 662933 w 992126"/>
                    <a:gd name="connsiteY185" fmla="*/ 28439 h 991956"/>
                    <a:gd name="connsiteX186" fmla="*/ 686615 w 992126"/>
                    <a:gd name="connsiteY186" fmla="*/ 37615 h 991956"/>
                    <a:gd name="connsiteX187" fmla="*/ 675598 w 992126"/>
                    <a:gd name="connsiteY187" fmla="*/ 64024 h 991956"/>
                    <a:gd name="connsiteX188" fmla="*/ 371376 w 992126"/>
                    <a:gd name="connsiteY188" fmla="*/ 45058 h 991956"/>
                    <a:gd name="connsiteX189" fmla="*/ 363764 w 992126"/>
                    <a:gd name="connsiteY189" fmla="*/ 17486 h 991956"/>
                    <a:gd name="connsiteX190" fmla="*/ 388355 w 992126"/>
                    <a:gd name="connsiteY190" fmla="*/ 11376 h 991956"/>
                    <a:gd name="connsiteX191" fmla="*/ 394550 w 992126"/>
                    <a:gd name="connsiteY191" fmla="*/ 39307 h 991956"/>
                    <a:gd name="connsiteX192" fmla="*/ 371376 w 992126"/>
                    <a:gd name="connsiteY192" fmla="*/ 45058 h 991956"/>
                    <a:gd name="connsiteX193" fmla="*/ 607578 w 992126"/>
                    <a:gd name="connsiteY193" fmla="*/ 41675 h 991956"/>
                    <a:gd name="connsiteX194" fmla="*/ 584277 w 992126"/>
                    <a:gd name="connsiteY194" fmla="*/ 36600 h 991956"/>
                    <a:gd name="connsiteX195" fmla="*/ 589647 w 992126"/>
                    <a:gd name="connsiteY195" fmla="*/ 8479 h 991956"/>
                    <a:gd name="connsiteX196" fmla="*/ 614407 w 992126"/>
                    <a:gd name="connsiteY196" fmla="*/ 13870 h 991956"/>
                    <a:gd name="connsiteX197" fmla="*/ 607578 w 992126"/>
                    <a:gd name="connsiteY197" fmla="*/ 41675 h 991956"/>
                    <a:gd name="connsiteX198" fmla="*/ 441617 w 992126"/>
                    <a:gd name="connsiteY198" fmla="*/ 31399 h 991956"/>
                    <a:gd name="connsiteX199" fmla="*/ 438319 w 992126"/>
                    <a:gd name="connsiteY199" fmla="*/ 2981 h 991956"/>
                    <a:gd name="connsiteX200" fmla="*/ 463565 w 992126"/>
                    <a:gd name="connsiteY200" fmla="*/ 719 h 991956"/>
                    <a:gd name="connsiteX201" fmla="*/ 465404 w 992126"/>
                    <a:gd name="connsiteY201" fmla="*/ 29263 h 991956"/>
                    <a:gd name="connsiteX202" fmla="*/ 441617 w 992126"/>
                    <a:gd name="connsiteY202" fmla="*/ 31399 h 991956"/>
                    <a:gd name="connsiteX203" fmla="*/ 536977 w 992126"/>
                    <a:gd name="connsiteY203" fmla="*/ 30046 h 991956"/>
                    <a:gd name="connsiteX204" fmla="*/ 513148 w 992126"/>
                    <a:gd name="connsiteY204" fmla="*/ 28587 h 991956"/>
                    <a:gd name="connsiteX205" fmla="*/ 514184 w 992126"/>
                    <a:gd name="connsiteY205" fmla="*/ 0 h 991956"/>
                    <a:gd name="connsiteX206" fmla="*/ 539472 w 992126"/>
                    <a:gd name="connsiteY206" fmla="*/ 1543 h 991956"/>
                    <a:gd name="connsiteX207" fmla="*/ 536977 w 992126"/>
                    <a:gd name="connsiteY207" fmla="*/ 30046 h 99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Lst>
                  <a:rect l="l" t="t" r="r" b="b"/>
                  <a:pathLst>
                    <a:path w="992126" h="991956">
                      <a:moveTo>
                        <a:pt x="495979" y="991957"/>
                      </a:moveTo>
                      <a:cubicBezTo>
                        <a:pt x="493928" y="991957"/>
                        <a:pt x="491919" y="991957"/>
                        <a:pt x="489868" y="991936"/>
                      </a:cubicBezTo>
                      <a:lnTo>
                        <a:pt x="490206" y="963307"/>
                      </a:lnTo>
                      <a:cubicBezTo>
                        <a:pt x="498135" y="963391"/>
                        <a:pt x="506212" y="963307"/>
                        <a:pt x="514099" y="962989"/>
                      </a:cubicBezTo>
                      <a:lnTo>
                        <a:pt x="515178" y="991597"/>
                      </a:lnTo>
                      <a:cubicBezTo>
                        <a:pt x="508855" y="991809"/>
                        <a:pt x="502385" y="991957"/>
                        <a:pt x="495979" y="991957"/>
                      </a:cubicBezTo>
                      <a:close/>
                      <a:moveTo>
                        <a:pt x="439333" y="988764"/>
                      </a:moveTo>
                      <a:cubicBezTo>
                        <a:pt x="431003" y="987813"/>
                        <a:pt x="422545" y="986650"/>
                        <a:pt x="414256" y="985275"/>
                      </a:cubicBezTo>
                      <a:lnTo>
                        <a:pt x="418929" y="957027"/>
                      </a:lnTo>
                      <a:cubicBezTo>
                        <a:pt x="426753" y="958338"/>
                        <a:pt x="434703" y="959437"/>
                        <a:pt x="442569" y="960325"/>
                      </a:cubicBezTo>
                      <a:lnTo>
                        <a:pt x="439333" y="988764"/>
                      </a:lnTo>
                      <a:close/>
                      <a:moveTo>
                        <a:pt x="565649" y="987115"/>
                      </a:moveTo>
                      <a:lnTo>
                        <a:pt x="561652" y="958761"/>
                      </a:lnTo>
                      <a:cubicBezTo>
                        <a:pt x="569497" y="957661"/>
                        <a:pt x="577426" y="956350"/>
                        <a:pt x="585207" y="954828"/>
                      </a:cubicBezTo>
                      <a:lnTo>
                        <a:pt x="590641" y="982907"/>
                      </a:lnTo>
                      <a:cubicBezTo>
                        <a:pt x="582395" y="984535"/>
                        <a:pt x="573958" y="985931"/>
                        <a:pt x="565649" y="987115"/>
                      </a:cubicBezTo>
                      <a:close/>
                      <a:moveTo>
                        <a:pt x="364758" y="974428"/>
                      </a:moveTo>
                      <a:cubicBezTo>
                        <a:pt x="356617" y="972208"/>
                        <a:pt x="348456" y="969713"/>
                        <a:pt x="340484" y="967112"/>
                      </a:cubicBezTo>
                      <a:lnTo>
                        <a:pt x="349471" y="939921"/>
                      </a:lnTo>
                      <a:cubicBezTo>
                        <a:pt x="356977" y="942395"/>
                        <a:pt x="364652" y="944721"/>
                        <a:pt x="372307" y="946835"/>
                      </a:cubicBezTo>
                      <a:lnTo>
                        <a:pt x="364758" y="974428"/>
                      </a:lnTo>
                      <a:close/>
                      <a:moveTo>
                        <a:pt x="639801" y="970792"/>
                      </a:moveTo>
                      <a:lnTo>
                        <a:pt x="631513" y="943389"/>
                      </a:lnTo>
                      <a:cubicBezTo>
                        <a:pt x="639103" y="941105"/>
                        <a:pt x="646716" y="938589"/>
                        <a:pt x="654179" y="935904"/>
                      </a:cubicBezTo>
                      <a:lnTo>
                        <a:pt x="663863" y="962841"/>
                      </a:lnTo>
                      <a:cubicBezTo>
                        <a:pt x="655977" y="965654"/>
                        <a:pt x="647878" y="968360"/>
                        <a:pt x="639801" y="970792"/>
                      </a:cubicBezTo>
                      <a:close/>
                      <a:moveTo>
                        <a:pt x="293248" y="948781"/>
                      </a:moveTo>
                      <a:cubicBezTo>
                        <a:pt x="285573" y="945313"/>
                        <a:pt x="277877" y="941634"/>
                        <a:pt x="270370" y="937807"/>
                      </a:cubicBezTo>
                      <a:lnTo>
                        <a:pt x="283395" y="912349"/>
                      </a:lnTo>
                      <a:cubicBezTo>
                        <a:pt x="290478" y="915944"/>
                        <a:pt x="297731" y="919432"/>
                        <a:pt x="304962" y="922689"/>
                      </a:cubicBezTo>
                      <a:lnTo>
                        <a:pt x="293248" y="948781"/>
                      </a:lnTo>
                      <a:close/>
                      <a:moveTo>
                        <a:pt x="710613" y="943241"/>
                      </a:moveTo>
                      <a:lnTo>
                        <a:pt x="698223" y="917445"/>
                      </a:lnTo>
                      <a:cubicBezTo>
                        <a:pt x="705369" y="914019"/>
                        <a:pt x="712495" y="910362"/>
                        <a:pt x="719430" y="906577"/>
                      </a:cubicBezTo>
                      <a:lnTo>
                        <a:pt x="733132" y="931717"/>
                      </a:lnTo>
                      <a:cubicBezTo>
                        <a:pt x="725773" y="935713"/>
                        <a:pt x="718204" y="939604"/>
                        <a:pt x="710613" y="943241"/>
                      </a:cubicBezTo>
                      <a:close/>
                      <a:moveTo>
                        <a:pt x="226496" y="912476"/>
                      </a:moveTo>
                      <a:cubicBezTo>
                        <a:pt x="219455" y="907909"/>
                        <a:pt x="212436" y="903067"/>
                        <a:pt x="205585" y="898140"/>
                      </a:cubicBezTo>
                      <a:lnTo>
                        <a:pt x="222352" y="874924"/>
                      </a:lnTo>
                      <a:cubicBezTo>
                        <a:pt x="228801" y="879597"/>
                        <a:pt x="235440" y="884164"/>
                        <a:pt x="242080" y="888435"/>
                      </a:cubicBezTo>
                      <a:lnTo>
                        <a:pt x="226496" y="912476"/>
                      </a:lnTo>
                      <a:close/>
                      <a:moveTo>
                        <a:pt x="776287" y="905245"/>
                      </a:moveTo>
                      <a:lnTo>
                        <a:pt x="760112" y="881627"/>
                      </a:lnTo>
                      <a:cubicBezTo>
                        <a:pt x="766624" y="877165"/>
                        <a:pt x="773136" y="872450"/>
                        <a:pt x="779437" y="867650"/>
                      </a:cubicBezTo>
                      <a:lnTo>
                        <a:pt x="796797" y="890402"/>
                      </a:lnTo>
                      <a:cubicBezTo>
                        <a:pt x="790115" y="895497"/>
                        <a:pt x="783222" y="900487"/>
                        <a:pt x="776287" y="905245"/>
                      </a:cubicBezTo>
                      <a:close/>
                      <a:moveTo>
                        <a:pt x="166087" y="866424"/>
                      </a:moveTo>
                      <a:cubicBezTo>
                        <a:pt x="159808" y="860821"/>
                        <a:pt x="153591" y="854985"/>
                        <a:pt x="147608" y="849107"/>
                      </a:cubicBezTo>
                      <a:lnTo>
                        <a:pt x="167694" y="828724"/>
                      </a:lnTo>
                      <a:cubicBezTo>
                        <a:pt x="173361" y="834306"/>
                        <a:pt x="179218" y="839803"/>
                        <a:pt x="185117" y="845068"/>
                      </a:cubicBezTo>
                      <a:lnTo>
                        <a:pt x="166087" y="866424"/>
                      </a:lnTo>
                      <a:close/>
                      <a:moveTo>
                        <a:pt x="835448" y="857649"/>
                      </a:moveTo>
                      <a:lnTo>
                        <a:pt x="815869" y="836780"/>
                      </a:lnTo>
                      <a:cubicBezTo>
                        <a:pt x="821620" y="831367"/>
                        <a:pt x="827350" y="825721"/>
                        <a:pt x="832847" y="820013"/>
                      </a:cubicBezTo>
                      <a:lnTo>
                        <a:pt x="853463" y="839846"/>
                      </a:lnTo>
                      <a:cubicBezTo>
                        <a:pt x="847627" y="845914"/>
                        <a:pt x="841559" y="851919"/>
                        <a:pt x="835448" y="857649"/>
                      </a:cubicBezTo>
                      <a:close/>
                      <a:moveTo>
                        <a:pt x="113396" y="811745"/>
                      </a:moveTo>
                      <a:cubicBezTo>
                        <a:pt x="108026" y="805275"/>
                        <a:pt x="102782" y="798551"/>
                        <a:pt x="97771" y="791849"/>
                      </a:cubicBezTo>
                      <a:lnTo>
                        <a:pt x="120712" y="774743"/>
                      </a:lnTo>
                      <a:cubicBezTo>
                        <a:pt x="125448" y="781107"/>
                        <a:pt x="130396" y="787408"/>
                        <a:pt x="135450" y="793498"/>
                      </a:cubicBezTo>
                      <a:lnTo>
                        <a:pt x="113396" y="811745"/>
                      </a:lnTo>
                      <a:close/>
                      <a:moveTo>
                        <a:pt x="886702" y="801596"/>
                      </a:moveTo>
                      <a:lnTo>
                        <a:pt x="864162" y="783941"/>
                      </a:lnTo>
                      <a:cubicBezTo>
                        <a:pt x="869046" y="777703"/>
                        <a:pt x="873846" y="771254"/>
                        <a:pt x="878413" y="764784"/>
                      </a:cubicBezTo>
                      <a:lnTo>
                        <a:pt x="901798" y="781255"/>
                      </a:lnTo>
                      <a:cubicBezTo>
                        <a:pt x="896978" y="788148"/>
                        <a:pt x="891882" y="794978"/>
                        <a:pt x="886702" y="801596"/>
                      </a:cubicBezTo>
                      <a:close/>
                      <a:moveTo>
                        <a:pt x="69628" y="749687"/>
                      </a:moveTo>
                      <a:cubicBezTo>
                        <a:pt x="65314" y="742477"/>
                        <a:pt x="61149" y="735055"/>
                        <a:pt x="57216" y="727634"/>
                      </a:cubicBezTo>
                      <a:lnTo>
                        <a:pt x="82505" y="714249"/>
                      </a:lnTo>
                      <a:cubicBezTo>
                        <a:pt x="86205" y="721248"/>
                        <a:pt x="90138" y="728226"/>
                        <a:pt x="94197" y="735055"/>
                      </a:cubicBezTo>
                      <a:lnTo>
                        <a:pt x="69628" y="749687"/>
                      </a:lnTo>
                      <a:close/>
                      <a:moveTo>
                        <a:pt x="928863" y="738417"/>
                      </a:moveTo>
                      <a:lnTo>
                        <a:pt x="903913" y="724399"/>
                      </a:lnTo>
                      <a:cubicBezTo>
                        <a:pt x="907782" y="717506"/>
                        <a:pt x="911546" y="710359"/>
                        <a:pt x="915077" y="703276"/>
                      </a:cubicBezTo>
                      <a:lnTo>
                        <a:pt x="940725" y="716005"/>
                      </a:lnTo>
                      <a:cubicBezTo>
                        <a:pt x="936982" y="723532"/>
                        <a:pt x="932986" y="731080"/>
                        <a:pt x="928863" y="738417"/>
                      </a:cubicBezTo>
                      <a:close/>
                      <a:moveTo>
                        <a:pt x="35818" y="681709"/>
                      </a:moveTo>
                      <a:cubicBezTo>
                        <a:pt x="32689" y="673907"/>
                        <a:pt x="29686" y="665914"/>
                        <a:pt x="26938" y="657964"/>
                      </a:cubicBezTo>
                      <a:lnTo>
                        <a:pt x="53981" y="648618"/>
                      </a:lnTo>
                      <a:cubicBezTo>
                        <a:pt x="56582" y="656103"/>
                        <a:pt x="59394" y="663630"/>
                        <a:pt x="62354" y="670989"/>
                      </a:cubicBezTo>
                      <a:lnTo>
                        <a:pt x="35818" y="681709"/>
                      </a:lnTo>
                      <a:close/>
                      <a:moveTo>
                        <a:pt x="960875" y="669508"/>
                      </a:moveTo>
                      <a:lnTo>
                        <a:pt x="934064" y="659465"/>
                      </a:lnTo>
                      <a:cubicBezTo>
                        <a:pt x="936834" y="652044"/>
                        <a:pt x="939477" y="644431"/>
                        <a:pt x="941867" y="636862"/>
                      </a:cubicBezTo>
                      <a:lnTo>
                        <a:pt x="969164" y="645467"/>
                      </a:lnTo>
                      <a:cubicBezTo>
                        <a:pt x="966605" y="653524"/>
                        <a:pt x="963814" y="661600"/>
                        <a:pt x="960875" y="669508"/>
                      </a:cubicBezTo>
                      <a:close/>
                      <a:moveTo>
                        <a:pt x="12877" y="609290"/>
                      </a:moveTo>
                      <a:cubicBezTo>
                        <a:pt x="10953" y="601107"/>
                        <a:pt x="9240" y="592798"/>
                        <a:pt x="7739" y="584488"/>
                      </a:cubicBezTo>
                      <a:lnTo>
                        <a:pt x="35903" y="579392"/>
                      </a:lnTo>
                      <a:cubicBezTo>
                        <a:pt x="37319" y="587215"/>
                        <a:pt x="38948" y="595081"/>
                        <a:pt x="40745" y="602756"/>
                      </a:cubicBezTo>
                      <a:lnTo>
                        <a:pt x="12877" y="609290"/>
                      </a:lnTo>
                      <a:close/>
                      <a:moveTo>
                        <a:pt x="981893" y="596434"/>
                      </a:moveTo>
                      <a:lnTo>
                        <a:pt x="953876" y="590662"/>
                      </a:lnTo>
                      <a:cubicBezTo>
                        <a:pt x="955483" y="582923"/>
                        <a:pt x="956900" y="574994"/>
                        <a:pt x="958084" y="567171"/>
                      </a:cubicBezTo>
                      <a:lnTo>
                        <a:pt x="986375" y="571484"/>
                      </a:lnTo>
                      <a:cubicBezTo>
                        <a:pt x="985128" y="579836"/>
                        <a:pt x="983605" y="588209"/>
                        <a:pt x="981893" y="596434"/>
                      </a:cubicBezTo>
                      <a:close/>
                      <a:moveTo>
                        <a:pt x="1290" y="534270"/>
                      </a:moveTo>
                      <a:cubicBezTo>
                        <a:pt x="656" y="525876"/>
                        <a:pt x="212" y="517376"/>
                        <a:pt x="0" y="508940"/>
                      </a:cubicBezTo>
                      <a:lnTo>
                        <a:pt x="28587" y="508221"/>
                      </a:lnTo>
                      <a:cubicBezTo>
                        <a:pt x="28798" y="516129"/>
                        <a:pt x="29200" y="524163"/>
                        <a:pt x="29813" y="532050"/>
                      </a:cubicBezTo>
                      <a:lnTo>
                        <a:pt x="1290" y="534270"/>
                      </a:lnTo>
                      <a:close/>
                      <a:moveTo>
                        <a:pt x="991492" y="521119"/>
                      </a:moveTo>
                      <a:lnTo>
                        <a:pt x="962905" y="519681"/>
                      </a:lnTo>
                      <a:cubicBezTo>
                        <a:pt x="963307" y="511794"/>
                        <a:pt x="963518" y="503738"/>
                        <a:pt x="963518" y="495809"/>
                      </a:cubicBezTo>
                      <a:lnTo>
                        <a:pt x="963518" y="494773"/>
                      </a:lnTo>
                      <a:lnTo>
                        <a:pt x="992126" y="494752"/>
                      </a:lnTo>
                      <a:lnTo>
                        <a:pt x="992126" y="495809"/>
                      </a:lnTo>
                      <a:cubicBezTo>
                        <a:pt x="992126" y="504225"/>
                        <a:pt x="991915" y="512746"/>
                        <a:pt x="991492" y="521119"/>
                      </a:cubicBezTo>
                      <a:close/>
                      <a:moveTo>
                        <a:pt x="29750" y="460477"/>
                      </a:moveTo>
                      <a:lnTo>
                        <a:pt x="1227" y="458321"/>
                      </a:lnTo>
                      <a:cubicBezTo>
                        <a:pt x="1861" y="449948"/>
                        <a:pt x="2707" y="441469"/>
                        <a:pt x="3743" y="433138"/>
                      </a:cubicBezTo>
                      <a:lnTo>
                        <a:pt x="32139" y="436732"/>
                      </a:lnTo>
                      <a:cubicBezTo>
                        <a:pt x="31146" y="444577"/>
                        <a:pt x="30342" y="452569"/>
                        <a:pt x="29750" y="460477"/>
                      </a:cubicBezTo>
                      <a:close/>
                      <a:moveTo>
                        <a:pt x="961002" y="447114"/>
                      </a:moveTo>
                      <a:cubicBezTo>
                        <a:pt x="960199" y="439228"/>
                        <a:pt x="959163" y="431277"/>
                        <a:pt x="957936" y="423433"/>
                      </a:cubicBezTo>
                      <a:lnTo>
                        <a:pt x="986206" y="419035"/>
                      </a:lnTo>
                      <a:cubicBezTo>
                        <a:pt x="987496" y="427345"/>
                        <a:pt x="988595" y="435802"/>
                        <a:pt x="989462" y="444154"/>
                      </a:cubicBezTo>
                      <a:lnTo>
                        <a:pt x="961002" y="447114"/>
                      </a:lnTo>
                      <a:close/>
                      <a:moveTo>
                        <a:pt x="40512" y="389750"/>
                      </a:moveTo>
                      <a:lnTo>
                        <a:pt x="12644" y="383280"/>
                      </a:lnTo>
                      <a:cubicBezTo>
                        <a:pt x="14526" y="375076"/>
                        <a:pt x="16662" y="366851"/>
                        <a:pt x="18988" y="358732"/>
                      </a:cubicBezTo>
                      <a:lnTo>
                        <a:pt x="46496" y="366618"/>
                      </a:lnTo>
                      <a:cubicBezTo>
                        <a:pt x="44318" y="374230"/>
                        <a:pt x="42309" y="382032"/>
                        <a:pt x="40512" y="389750"/>
                      </a:cubicBezTo>
                      <a:close/>
                      <a:moveTo>
                        <a:pt x="948210" y="376746"/>
                      </a:moveTo>
                      <a:cubicBezTo>
                        <a:pt x="946201" y="369092"/>
                        <a:pt x="943960" y="361375"/>
                        <a:pt x="941550" y="353805"/>
                      </a:cubicBezTo>
                      <a:lnTo>
                        <a:pt x="968826" y="345136"/>
                      </a:lnTo>
                      <a:cubicBezTo>
                        <a:pt x="971384" y="353128"/>
                        <a:pt x="973752" y="361332"/>
                        <a:pt x="975888" y="369452"/>
                      </a:cubicBezTo>
                      <a:lnTo>
                        <a:pt x="948210" y="376746"/>
                      </a:lnTo>
                      <a:close/>
                      <a:moveTo>
                        <a:pt x="62016" y="321476"/>
                      </a:moveTo>
                      <a:lnTo>
                        <a:pt x="35480" y="310819"/>
                      </a:lnTo>
                      <a:cubicBezTo>
                        <a:pt x="38609" y="302996"/>
                        <a:pt x="41993" y="295130"/>
                        <a:pt x="45545" y="287497"/>
                      </a:cubicBezTo>
                      <a:lnTo>
                        <a:pt x="71510" y="299528"/>
                      </a:lnTo>
                      <a:cubicBezTo>
                        <a:pt x="68169" y="306759"/>
                        <a:pt x="64976" y="314139"/>
                        <a:pt x="62016" y="321476"/>
                      </a:cubicBezTo>
                      <a:close/>
                      <a:moveTo>
                        <a:pt x="924761" y="309127"/>
                      </a:moveTo>
                      <a:cubicBezTo>
                        <a:pt x="921610" y="301896"/>
                        <a:pt x="918206" y="294623"/>
                        <a:pt x="914675" y="287561"/>
                      </a:cubicBezTo>
                      <a:lnTo>
                        <a:pt x="940281" y="274811"/>
                      </a:lnTo>
                      <a:cubicBezTo>
                        <a:pt x="944045" y="282317"/>
                        <a:pt x="947639" y="290034"/>
                        <a:pt x="951001" y="297710"/>
                      </a:cubicBezTo>
                      <a:lnTo>
                        <a:pt x="924761" y="309127"/>
                      </a:lnTo>
                      <a:close/>
                      <a:moveTo>
                        <a:pt x="93753" y="257324"/>
                      </a:moveTo>
                      <a:lnTo>
                        <a:pt x="69142" y="242692"/>
                      </a:lnTo>
                      <a:cubicBezTo>
                        <a:pt x="73434" y="235461"/>
                        <a:pt x="77980" y="228230"/>
                        <a:pt x="82653" y="221210"/>
                      </a:cubicBezTo>
                      <a:lnTo>
                        <a:pt x="106482" y="237068"/>
                      </a:lnTo>
                      <a:cubicBezTo>
                        <a:pt x="102084" y="243686"/>
                        <a:pt x="97792" y="250516"/>
                        <a:pt x="93753" y="257324"/>
                      </a:cubicBezTo>
                      <a:close/>
                      <a:moveTo>
                        <a:pt x="891226" y="245970"/>
                      </a:moveTo>
                      <a:cubicBezTo>
                        <a:pt x="886977" y="239267"/>
                        <a:pt x="882515" y="232607"/>
                        <a:pt x="877948" y="226158"/>
                      </a:cubicBezTo>
                      <a:lnTo>
                        <a:pt x="901291" y="209665"/>
                      </a:lnTo>
                      <a:cubicBezTo>
                        <a:pt x="906133" y="216495"/>
                        <a:pt x="910891" y="223578"/>
                        <a:pt x="915394" y="230683"/>
                      </a:cubicBezTo>
                      <a:lnTo>
                        <a:pt x="891226" y="245970"/>
                      </a:lnTo>
                      <a:close/>
                      <a:moveTo>
                        <a:pt x="134942" y="198734"/>
                      </a:moveTo>
                      <a:lnTo>
                        <a:pt x="112846" y="180529"/>
                      </a:lnTo>
                      <a:cubicBezTo>
                        <a:pt x="118196" y="174059"/>
                        <a:pt x="123778" y="167610"/>
                        <a:pt x="129466" y="161393"/>
                      </a:cubicBezTo>
                      <a:lnTo>
                        <a:pt x="150589" y="180677"/>
                      </a:lnTo>
                      <a:cubicBezTo>
                        <a:pt x="145239" y="186555"/>
                        <a:pt x="139974" y="192644"/>
                        <a:pt x="134942" y="198734"/>
                      </a:cubicBezTo>
                      <a:close/>
                      <a:moveTo>
                        <a:pt x="848452" y="188648"/>
                      </a:moveTo>
                      <a:cubicBezTo>
                        <a:pt x="843229" y="182664"/>
                        <a:pt x="837816" y="176744"/>
                        <a:pt x="832298" y="171035"/>
                      </a:cubicBezTo>
                      <a:lnTo>
                        <a:pt x="852871" y="151160"/>
                      </a:lnTo>
                      <a:cubicBezTo>
                        <a:pt x="858728" y="157228"/>
                        <a:pt x="864479" y="163508"/>
                        <a:pt x="869998" y="169830"/>
                      </a:cubicBezTo>
                      <a:lnTo>
                        <a:pt x="848452" y="188648"/>
                      </a:lnTo>
                      <a:close/>
                      <a:moveTo>
                        <a:pt x="184525" y="147100"/>
                      </a:moveTo>
                      <a:lnTo>
                        <a:pt x="165432" y="125765"/>
                      </a:lnTo>
                      <a:cubicBezTo>
                        <a:pt x="171712" y="120162"/>
                        <a:pt x="178224" y="114622"/>
                        <a:pt x="184737" y="109379"/>
                      </a:cubicBezTo>
                      <a:lnTo>
                        <a:pt x="202688" y="131643"/>
                      </a:lnTo>
                      <a:cubicBezTo>
                        <a:pt x="196577" y="136612"/>
                        <a:pt x="190446" y="141814"/>
                        <a:pt x="184525" y="147100"/>
                      </a:cubicBezTo>
                      <a:close/>
                      <a:moveTo>
                        <a:pt x="797431" y="138452"/>
                      </a:moveTo>
                      <a:cubicBezTo>
                        <a:pt x="791363" y="133314"/>
                        <a:pt x="785083" y="128281"/>
                        <a:pt x="778782" y="123503"/>
                      </a:cubicBezTo>
                      <a:lnTo>
                        <a:pt x="796099" y="100731"/>
                      </a:lnTo>
                      <a:cubicBezTo>
                        <a:pt x="802780" y="105805"/>
                        <a:pt x="809441" y="111112"/>
                        <a:pt x="815869" y="116568"/>
                      </a:cubicBezTo>
                      <a:lnTo>
                        <a:pt x="797431" y="138452"/>
                      </a:lnTo>
                      <a:close/>
                      <a:moveTo>
                        <a:pt x="241361" y="103627"/>
                      </a:moveTo>
                      <a:lnTo>
                        <a:pt x="225756" y="79650"/>
                      </a:lnTo>
                      <a:cubicBezTo>
                        <a:pt x="232819" y="75041"/>
                        <a:pt x="240071" y="70600"/>
                        <a:pt x="247323" y="66392"/>
                      </a:cubicBezTo>
                      <a:lnTo>
                        <a:pt x="261701" y="91152"/>
                      </a:lnTo>
                      <a:cubicBezTo>
                        <a:pt x="254851" y="95106"/>
                        <a:pt x="248000" y="99293"/>
                        <a:pt x="241361" y="103627"/>
                      </a:cubicBezTo>
                      <a:close/>
                      <a:moveTo>
                        <a:pt x="739369" y="96565"/>
                      </a:moveTo>
                      <a:cubicBezTo>
                        <a:pt x="732582" y="92400"/>
                        <a:pt x="725604" y="88382"/>
                        <a:pt x="718669" y="84619"/>
                      </a:cubicBezTo>
                      <a:lnTo>
                        <a:pt x="732307" y="59457"/>
                      </a:lnTo>
                      <a:cubicBezTo>
                        <a:pt x="739707" y="63453"/>
                        <a:pt x="747087" y="67746"/>
                        <a:pt x="754297" y="72123"/>
                      </a:cubicBezTo>
                      <a:lnTo>
                        <a:pt x="739369" y="96565"/>
                      </a:lnTo>
                      <a:close/>
                      <a:moveTo>
                        <a:pt x="304138" y="69332"/>
                      </a:moveTo>
                      <a:lnTo>
                        <a:pt x="292382" y="43240"/>
                      </a:lnTo>
                      <a:cubicBezTo>
                        <a:pt x="300036" y="39814"/>
                        <a:pt x="307880" y="36495"/>
                        <a:pt x="315704" y="33450"/>
                      </a:cubicBezTo>
                      <a:lnTo>
                        <a:pt x="326107" y="60113"/>
                      </a:lnTo>
                      <a:cubicBezTo>
                        <a:pt x="318727" y="62967"/>
                        <a:pt x="311327" y="66075"/>
                        <a:pt x="304138" y="69332"/>
                      </a:cubicBezTo>
                      <a:close/>
                      <a:moveTo>
                        <a:pt x="675598" y="64024"/>
                      </a:moveTo>
                      <a:cubicBezTo>
                        <a:pt x="668282" y="60959"/>
                        <a:pt x="660776" y="58104"/>
                        <a:pt x="653291" y="55398"/>
                      </a:cubicBezTo>
                      <a:lnTo>
                        <a:pt x="662933" y="28439"/>
                      </a:lnTo>
                      <a:cubicBezTo>
                        <a:pt x="670883" y="31293"/>
                        <a:pt x="678855" y="34359"/>
                        <a:pt x="686615" y="37615"/>
                      </a:cubicBezTo>
                      <a:lnTo>
                        <a:pt x="675598" y="64024"/>
                      </a:lnTo>
                      <a:close/>
                      <a:moveTo>
                        <a:pt x="371376" y="45058"/>
                      </a:moveTo>
                      <a:lnTo>
                        <a:pt x="363764" y="17486"/>
                      </a:lnTo>
                      <a:cubicBezTo>
                        <a:pt x="371883" y="15245"/>
                        <a:pt x="380172" y="13173"/>
                        <a:pt x="388355" y="11376"/>
                      </a:cubicBezTo>
                      <a:lnTo>
                        <a:pt x="394550" y="39307"/>
                      </a:lnTo>
                      <a:cubicBezTo>
                        <a:pt x="386811" y="41019"/>
                        <a:pt x="379009" y="42944"/>
                        <a:pt x="371376" y="45058"/>
                      </a:cubicBezTo>
                      <a:close/>
                      <a:moveTo>
                        <a:pt x="607578" y="41675"/>
                      </a:moveTo>
                      <a:cubicBezTo>
                        <a:pt x="599902" y="39793"/>
                        <a:pt x="592058" y="38059"/>
                        <a:pt x="584277" y="36600"/>
                      </a:cubicBezTo>
                      <a:lnTo>
                        <a:pt x="589647" y="8479"/>
                      </a:lnTo>
                      <a:cubicBezTo>
                        <a:pt x="597915" y="10064"/>
                        <a:pt x="606246" y="11862"/>
                        <a:pt x="614407" y="13870"/>
                      </a:cubicBezTo>
                      <a:lnTo>
                        <a:pt x="607578" y="41675"/>
                      </a:lnTo>
                      <a:close/>
                      <a:moveTo>
                        <a:pt x="441617" y="31399"/>
                      </a:moveTo>
                      <a:lnTo>
                        <a:pt x="438319" y="2981"/>
                      </a:lnTo>
                      <a:cubicBezTo>
                        <a:pt x="446670" y="2009"/>
                        <a:pt x="455170" y="1269"/>
                        <a:pt x="463565" y="719"/>
                      </a:cubicBezTo>
                      <a:lnTo>
                        <a:pt x="465404" y="29263"/>
                      </a:lnTo>
                      <a:cubicBezTo>
                        <a:pt x="457475" y="29771"/>
                        <a:pt x="449483" y="30490"/>
                        <a:pt x="441617" y="31399"/>
                      </a:cubicBezTo>
                      <a:close/>
                      <a:moveTo>
                        <a:pt x="536977" y="30046"/>
                      </a:moveTo>
                      <a:cubicBezTo>
                        <a:pt x="529133" y="29348"/>
                        <a:pt x="521119" y="28862"/>
                        <a:pt x="513148" y="28587"/>
                      </a:cubicBezTo>
                      <a:lnTo>
                        <a:pt x="514184" y="0"/>
                      </a:lnTo>
                      <a:cubicBezTo>
                        <a:pt x="522641" y="296"/>
                        <a:pt x="531141" y="824"/>
                        <a:pt x="539472" y="1543"/>
                      </a:cubicBezTo>
                      <a:lnTo>
                        <a:pt x="536977" y="30046"/>
                      </a:lnTo>
                      <a:close/>
                    </a:path>
                  </a:pathLst>
                </a:custGeom>
                <a:solidFill>
                  <a:sysClr val="window" lastClr="FFFFFF">
                    <a:lumMod val="85000"/>
                  </a:sysClr>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6A756695-D5F7-8143-5062-016933FC0372}"/>
                    </a:ext>
                  </a:extLst>
                </p:cNvPr>
                <p:cNvGrpSpPr/>
                <p:nvPr/>
              </p:nvGrpSpPr>
              <p:grpSpPr>
                <a:xfrm rot="5400000">
                  <a:off x="1770464" y="3038226"/>
                  <a:ext cx="426054" cy="195257"/>
                  <a:chOff x="1796384" y="2875929"/>
                  <a:chExt cx="426054" cy="195257"/>
                </a:xfrm>
              </p:grpSpPr>
              <p:sp>
                <p:nvSpPr>
                  <p:cNvPr id="21" name="Freeform: Shape 20">
                    <a:extLst>
                      <a:ext uri="{FF2B5EF4-FFF2-40B4-BE49-F238E27FC236}">
                        <a16:creationId xmlns:a16="http://schemas.microsoft.com/office/drawing/2014/main" id="{66BAE771-05D2-E20F-D381-F9CFA9AA073F}"/>
                      </a:ext>
                    </a:extLst>
                  </p:cNvPr>
                  <p:cNvSpPr/>
                  <p:nvPr/>
                </p:nvSpPr>
                <p:spPr>
                  <a:xfrm rot="2883099">
                    <a:off x="1934687" y="2737626"/>
                    <a:ext cx="149447" cy="426054"/>
                  </a:xfrm>
                  <a:custGeom>
                    <a:avLst/>
                    <a:gdLst>
                      <a:gd name="connsiteX0" fmla="*/ 147417 w 149447"/>
                      <a:gd name="connsiteY0" fmla="*/ 334437 h 426054"/>
                      <a:gd name="connsiteX1" fmla="*/ 74702 w 149447"/>
                      <a:gd name="connsiteY1" fmla="*/ 0 h 426054"/>
                      <a:gd name="connsiteX2" fmla="*/ 1988 w 149447"/>
                      <a:gd name="connsiteY2" fmla="*/ 334437 h 426054"/>
                      <a:gd name="connsiteX3" fmla="*/ 0 w 149447"/>
                      <a:gd name="connsiteY3" fmla="*/ 351353 h 426054"/>
                      <a:gd name="connsiteX4" fmla="*/ 74724 w 149447"/>
                      <a:gd name="connsiteY4" fmla="*/ 426055 h 426054"/>
                      <a:gd name="connsiteX5" fmla="*/ 149447 w 149447"/>
                      <a:gd name="connsiteY5" fmla="*/ 351353 h 426054"/>
                      <a:gd name="connsiteX6" fmla="*/ 147417 w 149447"/>
                      <a:gd name="connsiteY6" fmla="*/ 334437 h 426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447" h="426054">
                        <a:moveTo>
                          <a:pt x="147417" y="334437"/>
                        </a:moveTo>
                        <a:cubicBezTo>
                          <a:pt x="134456" y="247069"/>
                          <a:pt x="74702" y="0"/>
                          <a:pt x="74702" y="0"/>
                        </a:cubicBezTo>
                        <a:cubicBezTo>
                          <a:pt x="74702" y="0"/>
                          <a:pt x="14928" y="247069"/>
                          <a:pt x="1988" y="334437"/>
                        </a:cubicBezTo>
                        <a:cubicBezTo>
                          <a:pt x="719" y="339871"/>
                          <a:pt x="0" y="345517"/>
                          <a:pt x="0" y="351353"/>
                        </a:cubicBezTo>
                        <a:cubicBezTo>
                          <a:pt x="0" y="392605"/>
                          <a:pt x="33450" y="426055"/>
                          <a:pt x="74724" y="426055"/>
                        </a:cubicBezTo>
                        <a:cubicBezTo>
                          <a:pt x="115997" y="426055"/>
                          <a:pt x="149447" y="392605"/>
                          <a:pt x="149447" y="351353"/>
                        </a:cubicBezTo>
                        <a:cubicBezTo>
                          <a:pt x="149405" y="345517"/>
                          <a:pt x="148665" y="339871"/>
                          <a:pt x="147417" y="334437"/>
                        </a:cubicBezTo>
                        <a:close/>
                      </a:path>
                    </a:pathLst>
                  </a:custGeom>
                  <a:solidFill>
                    <a:srgbClr val="333248"/>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AF38D86C-C46F-735C-CFAF-5621F6BDE594}"/>
                      </a:ext>
                    </a:extLst>
                  </p:cNvPr>
                  <p:cNvSpPr/>
                  <p:nvPr/>
                </p:nvSpPr>
                <p:spPr>
                  <a:xfrm>
                    <a:off x="1868383" y="2994877"/>
                    <a:ext cx="76309" cy="76309"/>
                  </a:xfrm>
                  <a:custGeom>
                    <a:avLst/>
                    <a:gdLst>
                      <a:gd name="connsiteX0" fmla="*/ 76309 w 76309"/>
                      <a:gd name="connsiteY0" fmla="*/ 38165 h 76309"/>
                      <a:gd name="connsiteX1" fmla="*/ 38165 w 76309"/>
                      <a:gd name="connsiteY1" fmla="*/ 76309 h 76309"/>
                      <a:gd name="connsiteX2" fmla="*/ 0 w 76309"/>
                      <a:gd name="connsiteY2" fmla="*/ 38165 h 76309"/>
                      <a:gd name="connsiteX3" fmla="*/ 38165 w 76309"/>
                      <a:gd name="connsiteY3" fmla="*/ 0 h 76309"/>
                      <a:gd name="connsiteX4" fmla="*/ 76309 w 76309"/>
                      <a:gd name="connsiteY4" fmla="*/ 38165 h 76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309" h="76309">
                        <a:moveTo>
                          <a:pt x="76309" y="38165"/>
                        </a:moveTo>
                        <a:cubicBezTo>
                          <a:pt x="76309" y="59225"/>
                          <a:pt x="59225" y="76309"/>
                          <a:pt x="38165" y="76309"/>
                        </a:cubicBezTo>
                        <a:cubicBezTo>
                          <a:pt x="17085" y="76309"/>
                          <a:pt x="0" y="59225"/>
                          <a:pt x="0" y="38165"/>
                        </a:cubicBezTo>
                        <a:cubicBezTo>
                          <a:pt x="0" y="17084"/>
                          <a:pt x="17085" y="0"/>
                          <a:pt x="38165" y="0"/>
                        </a:cubicBezTo>
                        <a:cubicBezTo>
                          <a:pt x="59225" y="-21"/>
                          <a:pt x="76309" y="17063"/>
                          <a:pt x="76309" y="38165"/>
                        </a:cubicBezTo>
                        <a:close/>
                      </a:path>
                    </a:pathLst>
                  </a:custGeom>
                  <a:solidFill>
                    <a:sysClr val="window" lastClr="FFFFFF">
                      <a:lumMod val="85000"/>
                    </a:sysClr>
                  </a:solidFill>
                  <a:ln w="2111" cap="flat">
                    <a:noFill/>
                    <a:prstDash val="solid"/>
                    <a:miter/>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1" name="TextBox 10">
                <a:extLst>
                  <a:ext uri="{FF2B5EF4-FFF2-40B4-BE49-F238E27FC236}">
                    <a16:creationId xmlns:a16="http://schemas.microsoft.com/office/drawing/2014/main" id="{E9E01105-2F39-D1F6-939A-753205275DEE}"/>
                  </a:ext>
                </a:extLst>
              </p:cNvPr>
              <p:cNvSpPr txBox="1"/>
              <p:nvPr/>
            </p:nvSpPr>
            <p:spPr>
              <a:xfrm>
                <a:off x="11410" y="6677992"/>
                <a:ext cx="672908" cy="276999"/>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lumMod val="85000"/>
                        <a:lumOff val="15000"/>
                      </a:prstClr>
                    </a:solidFill>
                    <a:effectLst/>
                    <a:uLnTx/>
                    <a:uFillTx/>
                    <a:latin typeface="Calibri" panose="020F0502020204030204"/>
                  </a:rPr>
                  <a:t>60 mins</a:t>
                </a:r>
              </a:p>
            </p:txBody>
          </p:sp>
        </p:grpSp>
      </p:grpSp>
    </p:spTree>
    <p:extLst>
      <p:ext uri="{BB962C8B-B14F-4D97-AF65-F5344CB8AC3E}">
        <p14:creationId xmlns:p14="http://schemas.microsoft.com/office/powerpoint/2010/main" val="3903738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00BD-7861-42E1-B5B1-AA1D25EC1A71}"/>
              </a:ext>
            </a:extLst>
          </p:cNvPr>
          <p:cNvSpPr>
            <a:spLocks noGrp="1"/>
          </p:cNvSpPr>
          <p:nvPr>
            <p:ph type="title"/>
          </p:nvPr>
        </p:nvSpPr>
        <p:spPr>
          <a:xfrm>
            <a:off x="1141413" y="618518"/>
            <a:ext cx="9905998" cy="1096370"/>
          </a:xfrm>
        </p:spPr>
        <p:txBody>
          <a:bodyPr/>
          <a:lstStyle/>
          <a:p>
            <a:r>
              <a:rPr lang="en-GB" dirty="0"/>
              <a:t>L16 Learning Objectives</a:t>
            </a:r>
          </a:p>
        </p:txBody>
      </p:sp>
      <p:pic>
        <p:nvPicPr>
          <p:cNvPr id="4" name="Picture 3">
            <a:extLst>
              <a:ext uri="{FF2B5EF4-FFF2-40B4-BE49-F238E27FC236}">
                <a16:creationId xmlns:a16="http://schemas.microsoft.com/office/drawing/2014/main" id="{5C1D0102-DE83-46DB-9142-C0182E125D6F}"/>
              </a:ext>
            </a:extLst>
          </p:cNvPr>
          <p:cNvPicPr>
            <a:picLocks noChangeAspect="1"/>
          </p:cNvPicPr>
          <p:nvPr/>
        </p:nvPicPr>
        <p:blipFill>
          <a:blip r:embed="rId2"/>
          <a:stretch>
            <a:fillRect/>
          </a:stretch>
        </p:blipFill>
        <p:spPr>
          <a:xfrm>
            <a:off x="9321191" y="4484450"/>
            <a:ext cx="2870809" cy="2258068"/>
          </a:xfrm>
          <a:prstGeom prst="rect">
            <a:avLst/>
          </a:prstGeom>
        </p:spPr>
      </p:pic>
      <p:sp>
        <p:nvSpPr>
          <p:cNvPr id="7" name="Content Placeholder 6">
            <a:extLst>
              <a:ext uri="{FF2B5EF4-FFF2-40B4-BE49-F238E27FC236}">
                <a16:creationId xmlns:a16="http://schemas.microsoft.com/office/drawing/2014/main" id="{8B6DA0C9-FF8D-4F16-8C9B-8A86982EF080}"/>
              </a:ext>
            </a:extLst>
          </p:cNvPr>
          <p:cNvSpPr>
            <a:spLocks noGrp="1"/>
          </p:cNvSpPr>
          <p:nvPr>
            <p:ph idx="1"/>
          </p:nvPr>
        </p:nvSpPr>
        <p:spPr>
          <a:xfrm>
            <a:off x="966315" y="1714888"/>
            <a:ext cx="10541506" cy="3151762"/>
          </a:xfrm>
        </p:spPr>
        <p:txBody>
          <a:bodyPr>
            <a:normAutofit fontScale="77500" lnSpcReduction="20000"/>
          </a:bodyPr>
          <a:lstStyle/>
          <a:p>
            <a:r>
              <a:rPr lang="en-US" sz="2700" b="1" dirty="0"/>
              <a:t>Explain the use of predictive analytics to predict trends by solving classification problems using data</a:t>
            </a:r>
            <a:endParaRPr lang="en-GB" sz="2700" b="1" dirty="0"/>
          </a:p>
          <a:p>
            <a:r>
              <a:rPr lang="en-GB" sz="2700" b="1" dirty="0"/>
              <a:t>Explain and differentiate between train, validation, and test datasets for predictive analytics</a:t>
            </a:r>
          </a:p>
          <a:p>
            <a:r>
              <a:rPr lang="en-GB" sz="2700" b="1" dirty="0"/>
              <a:t>Prepare train, validation and test datasets for predictive analytics from data for a given scenario</a:t>
            </a:r>
          </a:p>
          <a:p>
            <a:r>
              <a:rPr lang="en-GB" sz="2700" dirty="0"/>
              <a:t>List and describe </a:t>
            </a:r>
            <a:r>
              <a:rPr lang="en-US" sz="2700" dirty="0"/>
              <a:t>three (3) different machine learning algorithms used to perform </a:t>
            </a:r>
            <a:r>
              <a:rPr lang="en-GB" sz="2700" dirty="0"/>
              <a:t>classification tasks in AI</a:t>
            </a:r>
          </a:p>
          <a:p>
            <a:pPr marL="0" indent="0">
              <a:buNone/>
            </a:pPr>
            <a:endParaRPr lang="en-GB" dirty="0"/>
          </a:p>
        </p:txBody>
      </p:sp>
      <p:sp>
        <p:nvSpPr>
          <p:cNvPr id="8" name="Content Placeholder 6">
            <a:extLst>
              <a:ext uri="{FF2B5EF4-FFF2-40B4-BE49-F238E27FC236}">
                <a16:creationId xmlns:a16="http://schemas.microsoft.com/office/drawing/2014/main" id="{9C2C8ED7-DBD1-4F78-A387-78D0FFB88DD0}"/>
              </a:ext>
            </a:extLst>
          </p:cNvPr>
          <p:cNvSpPr txBox="1">
            <a:spLocks/>
          </p:cNvSpPr>
          <p:nvPr/>
        </p:nvSpPr>
        <p:spPr>
          <a:xfrm>
            <a:off x="966315" y="4675374"/>
            <a:ext cx="8537607" cy="191997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2300" dirty="0"/>
              <a:t>Apply these three (3) machine learning algorithms to train predictive models</a:t>
            </a:r>
            <a:endParaRPr lang="en-GB" sz="2300" dirty="0"/>
          </a:p>
          <a:p>
            <a:r>
              <a:rPr lang="en-GB" sz="2300" dirty="0"/>
              <a:t>Test and evaluate the </a:t>
            </a:r>
            <a:r>
              <a:rPr lang="en-US" sz="2300" dirty="0"/>
              <a:t>three (3) </a:t>
            </a:r>
            <a:r>
              <a:rPr lang="en-GB" sz="2300" dirty="0"/>
              <a:t>predictive models and identify the one that will produce the best solution for the given scenario</a:t>
            </a:r>
          </a:p>
          <a:p>
            <a:r>
              <a:rPr lang="en-GB" sz="2300" dirty="0"/>
              <a:t>Explain and effectively present results to end-user devices</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3942911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7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80" name="Group 27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8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8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28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8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29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6"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7"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8"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09"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310"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1"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2"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3"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4"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5"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6"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7"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8"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19"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0"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1"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322"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3"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4"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5"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6"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7"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8"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29"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0"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1"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2"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3"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34"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336" name="Group 335">
            <a:extLst>
              <a:ext uri="{FF2B5EF4-FFF2-40B4-BE49-F238E27FC236}">
                <a16:creationId xmlns:a16="http://schemas.microsoft.com/office/drawing/2014/main" id="{1351B104-9B78-4A2B-B970-FA8ABE1CE1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337" name="Rectangle 336">
              <a:extLst>
                <a:ext uri="{FF2B5EF4-FFF2-40B4-BE49-F238E27FC236}">
                  <a16:creationId xmlns:a16="http://schemas.microsoft.com/office/drawing/2014/main" id="{3A130E84-D02F-40FB-9BEB-5202392713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8" name="Picture 2">
              <a:extLst>
                <a:ext uri="{FF2B5EF4-FFF2-40B4-BE49-F238E27FC236}">
                  <a16:creationId xmlns:a16="http://schemas.microsoft.com/office/drawing/2014/main" id="{5E142BFD-7D75-4518-BBDF-27C00AB4BC7F}"/>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4" name="Title 3">
            <a:extLst>
              <a:ext uri="{FF2B5EF4-FFF2-40B4-BE49-F238E27FC236}">
                <a16:creationId xmlns:a16="http://schemas.microsoft.com/office/drawing/2014/main" id="{2FBA3259-3BFA-42C5-89DA-428D7D8514B1}"/>
              </a:ext>
            </a:extLst>
          </p:cNvPr>
          <p:cNvSpPr>
            <a:spLocks noGrp="1"/>
          </p:cNvSpPr>
          <p:nvPr>
            <p:ph type="title"/>
          </p:nvPr>
        </p:nvSpPr>
        <p:spPr>
          <a:xfrm>
            <a:off x="6615112" y="1122363"/>
            <a:ext cx="4052887" cy="2387600"/>
          </a:xfrm>
        </p:spPr>
        <p:txBody>
          <a:bodyPr vert="horz" lIns="91440" tIns="45720" rIns="91440" bIns="45720" rtlCol="0" anchor="b">
            <a:normAutofit/>
          </a:bodyPr>
          <a:lstStyle/>
          <a:p>
            <a:r>
              <a:rPr lang="en-US" sz="4800" dirty="0"/>
              <a:t>Predictive Analytics</a:t>
            </a:r>
          </a:p>
        </p:txBody>
      </p:sp>
      <p:pic>
        <p:nvPicPr>
          <p:cNvPr id="262" name="Picture 261">
            <a:extLst>
              <a:ext uri="{FF2B5EF4-FFF2-40B4-BE49-F238E27FC236}">
                <a16:creationId xmlns:a16="http://schemas.microsoft.com/office/drawing/2014/main" id="{6C8AC86F-91C3-4424-8F4A-9B22E582676E}"/>
              </a:ext>
            </a:extLst>
          </p:cNvPr>
          <p:cNvPicPr>
            <a:picLocks noChangeAspect="1"/>
          </p:cNvPicPr>
          <p:nvPr/>
        </p:nvPicPr>
        <p:blipFill rotWithShape="1">
          <a:blip r:embed="rId4"/>
          <a:srcRect l="7802"/>
          <a:stretch/>
        </p:blipFill>
        <p:spPr>
          <a:xfrm>
            <a:off x="-5597" y="10"/>
            <a:ext cx="6101597" cy="6857990"/>
          </a:xfrm>
          <a:prstGeom prst="rect">
            <a:avLst/>
          </a:prstGeom>
        </p:spPr>
      </p:pic>
      <p:grpSp>
        <p:nvGrpSpPr>
          <p:cNvPr id="340" name="Group 339">
            <a:extLst>
              <a:ext uri="{FF2B5EF4-FFF2-40B4-BE49-F238E27FC236}">
                <a16:creationId xmlns:a16="http://schemas.microsoft.com/office/drawing/2014/main" id="{D4116A08-770E-4DC3-AAB6-E3E8E6CEC8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341" name="Rectangle 5">
              <a:extLst>
                <a:ext uri="{FF2B5EF4-FFF2-40B4-BE49-F238E27FC236}">
                  <a16:creationId xmlns:a16="http://schemas.microsoft.com/office/drawing/2014/main" id="{6ADECFB2-F615-49A9-A242-A3D04CADB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342" name="Freeform 6">
              <a:extLst>
                <a:ext uri="{FF2B5EF4-FFF2-40B4-BE49-F238E27FC236}">
                  <a16:creationId xmlns:a16="http://schemas.microsoft.com/office/drawing/2014/main" id="{8E1F3AC6-5FF1-401B-91E4-180D1D356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3" name="Freeform 7">
              <a:extLst>
                <a:ext uri="{FF2B5EF4-FFF2-40B4-BE49-F238E27FC236}">
                  <a16:creationId xmlns:a16="http://schemas.microsoft.com/office/drawing/2014/main" id="{72BC7A9D-387B-4877-B8E6-E8ABA6B265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4" name="Rectangle 8">
              <a:extLst>
                <a:ext uri="{FF2B5EF4-FFF2-40B4-BE49-F238E27FC236}">
                  <a16:creationId xmlns:a16="http://schemas.microsoft.com/office/drawing/2014/main" id="{9114560A-27D6-469D-992E-33A55B40BA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345" name="Freeform 9">
              <a:extLst>
                <a:ext uri="{FF2B5EF4-FFF2-40B4-BE49-F238E27FC236}">
                  <a16:creationId xmlns:a16="http://schemas.microsoft.com/office/drawing/2014/main" id="{CBF136EF-7DC2-47D2-974C-70044B5E9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6" name="Freeform 10">
              <a:extLst>
                <a:ext uri="{FF2B5EF4-FFF2-40B4-BE49-F238E27FC236}">
                  <a16:creationId xmlns:a16="http://schemas.microsoft.com/office/drawing/2014/main" id="{6B03084D-F566-41C4-BE37-870FB5A0D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7" name="Freeform 11">
              <a:extLst>
                <a:ext uri="{FF2B5EF4-FFF2-40B4-BE49-F238E27FC236}">
                  <a16:creationId xmlns:a16="http://schemas.microsoft.com/office/drawing/2014/main" id="{049DC21B-8236-4901-9ADD-E3167ABDE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8" name="Freeform 12">
              <a:extLst>
                <a:ext uri="{FF2B5EF4-FFF2-40B4-BE49-F238E27FC236}">
                  <a16:creationId xmlns:a16="http://schemas.microsoft.com/office/drawing/2014/main" id="{304F4FEB-8B5B-45BA-988C-5FBF41059E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49" name="Freeform 13">
              <a:extLst>
                <a:ext uri="{FF2B5EF4-FFF2-40B4-BE49-F238E27FC236}">
                  <a16:creationId xmlns:a16="http://schemas.microsoft.com/office/drawing/2014/main" id="{E88E24C8-3D76-4C2F-84D1-BC3C2AACA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0" name="Freeform 14">
              <a:extLst>
                <a:ext uri="{FF2B5EF4-FFF2-40B4-BE49-F238E27FC236}">
                  <a16:creationId xmlns:a16="http://schemas.microsoft.com/office/drawing/2014/main" id="{91C91468-4F8A-42F1-9505-02D9241787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1" name="Freeform 15">
              <a:extLst>
                <a:ext uri="{FF2B5EF4-FFF2-40B4-BE49-F238E27FC236}">
                  <a16:creationId xmlns:a16="http://schemas.microsoft.com/office/drawing/2014/main" id="{C22581B1-C426-4189-85D6-C499D6982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2" name="Freeform 16">
              <a:extLst>
                <a:ext uri="{FF2B5EF4-FFF2-40B4-BE49-F238E27FC236}">
                  <a16:creationId xmlns:a16="http://schemas.microsoft.com/office/drawing/2014/main" id="{29DFD4C4-0517-4A6B-B423-E55582618D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3" name="Freeform 17">
              <a:extLst>
                <a:ext uri="{FF2B5EF4-FFF2-40B4-BE49-F238E27FC236}">
                  <a16:creationId xmlns:a16="http://schemas.microsoft.com/office/drawing/2014/main" id="{7ACD84D3-D09D-4C94-99D5-51713A1D6B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4" name="Freeform 18">
              <a:extLst>
                <a:ext uri="{FF2B5EF4-FFF2-40B4-BE49-F238E27FC236}">
                  <a16:creationId xmlns:a16="http://schemas.microsoft.com/office/drawing/2014/main" id="{37C2AEAB-1CC9-4A9A-8303-E1E0C12168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5" name="Freeform 19">
              <a:extLst>
                <a:ext uri="{FF2B5EF4-FFF2-40B4-BE49-F238E27FC236}">
                  <a16:creationId xmlns:a16="http://schemas.microsoft.com/office/drawing/2014/main" id="{20ABD348-58FE-4371-AE12-C66FF8CAC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6" name="Freeform 20">
              <a:extLst>
                <a:ext uri="{FF2B5EF4-FFF2-40B4-BE49-F238E27FC236}">
                  <a16:creationId xmlns:a16="http://schemas.microsoft.com/office/drawing/2014/main" id="{408E0FAA-F0C5-4CB1-95FE-D3D96830FC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7" name="Freeform 21">
              <a:extLst>
                <a:ext uri="{FF2B5EF4-FFF2-40B4-BE49-F238E27FC236}">
                  <a16:creationId xmlns:a16="http://schemas.microsoft.com/office/drawing/2014/main" id="{F83C789F-2881-4822-A724-567720953F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8" name="Freeform 22">
              <a:extLst>
                <a:ext uri="{FF2B5EF4-FFF2-40B4-BE49-F238E27FC236}">
                  <a16:creationId xmlns:a16="http://schemas.microsoft.com/office/drawing/2014/main" id="{6B039120-5C84-4A03-9ADD-32EA6E5D44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59" name="Freeform 23">
              <a:extLst>
                <a:ext uri="{FF2B5EF4-FFF2-40B4-BE49-F238E27FC236}">
                  <a16:creationId xmlns:a16="http://schemas.microsoft.com/office/drawing/2014/main" id="{440E956F-26EB-40C6-B500-1A4BB4ABF7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0" name="Freeform 24">
              <a:extLst>
                <a:ext uri="{FF2B5EF4-FFF2-40B4-BE49-F238E27FC236}">
                  <a16:creationId xmlns:a16="http://schemas.microsoft.com/office/drawing/2014/main" id="{D2449A75-05DC-4791-90F1-335CC6732C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1" name="Freeform 25">
              <a:extLst>
                <a:ext uri="{FF2B5EF4-FFF2-40B4-BE49-F238E27FC236}">
                  <a16:creationId xmlns:a16="http://schemas.microsoft.com/office/drawing/2014/main" id="{2A0F57CD-8F34-4F1D-BFF3-129352250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2" name="Freeform 26">
              <a:extLst>
                <a:ext uri="{FF2B5EF4-FFF2-40B4-BE49-F238E27FC236}">
                  <a16:creationId xmlns:a16="http://schemas.microsoft.com/office/drawing/2014/main" id="{DB0DDCCE-FA18-4790-8F10-67FC66172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3" name="Freeform 27">
              <a:extLst>
                <a:ext uri="{FF2B5EF4-FFF2-40B4-BE49-F238E27FC236}">
                  <a16:creationId xmlns:a16="http://schemas.microsoft.com/office/drawing/2014/main" id="{750A8178-D049-42D4-BA77-A262FE55F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4" name="Freeform 28">
              <a:extLst>
                <a:ext uri="{FF2B5EF4-FFF2-40B4-BE49-F238E27FC236}">
                  <a16:creationId xmlns:a16="http://schemas.microsoft.com/office/drawing/2014/main" id="{B33B9383-8846-404B-85BE-E43F077379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5" name="Freeform 29">
              <a:extLst>
                <a:ext uri="{FF2B5EF4-FFF2-40B4-BE49-F238E27FC236}">
                  <a16:creationId xmlns:a16="http://schemas.microsoft.com/office/drawing/2014/main" id="{79468103-A660-495B-BFDF-8E7D98A09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6" name="Freeform 30">
              <a:extLst>
                <a:ext uri="{FF2B5EF4-FFF2-40B4-BE49-F238E27FC236}">
                  <a16:creationId xmlns:a16="http://schemas.microsoft.com/office/drawing/2014/main" id="{06F4CC44-94E1-47AF-893C-19C4A4AB40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7" name="Freeform 31">
              <a:extLst>
                <a:ext uri="{FF2B5EF4-FFF2-40B4-BE49-F238E27FC236}">
                  <a16:creationId xmlns:a16="http://schemas.microsoft.com/office/drawing/2014/main" id="{E87F601E-2166-4FAE-AF96-2A1B17E46E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8" name="Freeform 32">
              <a:extLst>
                <a:ext uri="{FF2B5EF4-FFF2-40B4-BE49-F238E27FC236}">
                  <a16:creationId xmlns:a16="http://schemas.microsoft.com/office/drawing/2014/main" id="{DCDE2745-7AA5-416B-AC78-93C6EAE5D4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69" name="Rectangle 33">
              <a:extLst>
                <a:ext uri="{FF2B5EF4-FFF2-40B4-BE49-F238E27FC236}">
                  <a16:creationId xmlns:a16="http://schemas.microsoft.com/office/drawing/2014/main" id="{7D5F7E44-496F-4025-AFD8-7EEC67AC180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370" name="Freeform 34">
              <a:extLst>
                <a:ext uri="{FF2B5EF4-FFF2-40B4-BE49-F238E27FC236}">
                  <a16:creationId xmlns:a16="http://schemas.microsoft.com/office/drawing/2014/main" id="{FA8ED221-FD77-4CD0-A9B9-3F97E40DCD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71" name="Freeform 35">
              <a:extLst>
                <a:ext uri="{FF2B5EF4-FFF2-40B4-BE49-F238E27FC236}">
                  <a16:creationId xmlns:a16="http://schemas.microsoft.com/office/drawing/2014/main" id="{94922F75-95BC-435D-B4BB-BCE65BAC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72" name="Freeform 36">
              <a:extLst>
                <a:ext uri="{FF2B5EF4-FFF2-40B4-BE49-F238E27FC236}">
                  <a16:creationId xmlns:a16="http://schemas.microsoft.com/office/drawing/2014/main" id="{CFB94884-EF28-419D-9147-20B2C9B1A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73" name="Freeform 37">
              <a:extLst>
                <a:ext uri="{FF2B5EF4-FFF2-40B4-BE49-F238E27FC236}">
                  <a16:creationId xmlns:a16="http://schemas.microsoft.com/office/drawing/2014/main" id="{94C72871-F5AC-46D1-97EF-94E4070A7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74" name="Freeform 38">
              <a:extLst>
                <a:ext uri="{FF2B5EF4-FFF2-40B4-BE49-F238E27FC236}">
                  <a16:creationId xmlns:a16="http://schemas.microsoft.com/office/drawing/2014/main" id="{03ED1B15-6247-43B3-BEAE-DB699DE297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75" name="Freeform 39">
              <a:extLst>
                <a:ext uri="{FF2B5EF4-FFF2-40B4-BE49-F238E27FC236}">
                  <a16:creationId xmlns:a16="http://schemas.microsoft.com/office/drawing/2014/main" id="{FA3EA466-B483-4B4A-9FCB-9FFA8E538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76" name="Freeform 40">
              <a:extLst>
                <a:ext uri="{FF2B5EF4-FFF2-40B4-BE49-F238E27FC236}">
                  <a16:creationId xmlns:a16="http://schemas.microsoft.com/office/drawing/2014/main" id="{CCE5E17C-696E-46EB-B70D-5862742169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77" name="Freeform 41">
              <a:extLst>
                <a:ext uri="{FF2B5EF4-FFF2-40B4-BE49-F238E27FC236}">
                  <a16:creationId xmlns:a16="http://schemas.microsoft.com/office/drawing/2014/main" id="{AB6022EC-6D09-4098-9A97-5A911C08C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78" name="Freeform 42">
              <a:extLst>
                <a:ext uri="{FF2B5EF4-FFF2-40B4-BE49-F238E27FC236}">
                  <a16:creationId xmlns:a16="http://schemas.microsoft.com/office/drawing/2014/main" id="{7E18073E-1315-4400-ABD9-C34AEAFBFF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79" name="Freeform 43">
              <a:extLst>
                <a:ext uri="{FF2B5EF4-FFF2-40B4-BE49-F238E27FC236}">
                  <a16:creationId xmlns:a16="http://schemas.microsoft.com/office/drawing/2014/main" id="{5510509E-411D-4F1B-BDC6-3E56668963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0" name="Freeform 44">
              <a:extLst>
                <a:ext uri="{FF2B5EF4-FFF2-40B4-BE49-F238E27FC236}">
                  <a16:creationId xmlns:a16="http://schemas.microsoft.com/office/drawing/2014/main" id="{46F1A7E1-EC01-4288-87AE-C3B6434BD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1" name="Rectangle 45">
              <a:extLst>
                <a:ext uri="{FF2B5EF4-FFF2-40B4-BE49-F238E27FC236}">
                  <a16:creationId xmlns:a16="http://schemas.microsoft.com/office/drawing/2014/main" id="{F7BBA432-5463-415B-BA54-3AA2B92D28B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sp>
          <p:nvSpPr>
            <p:cNvPr id="382" name="Freeform 46">
              <a:extLst>
                <a:ext uri="{FF2B5EF4-FFF2-40B4-BE49-F238E27FC236}">
                  <a16:creationId xmlns:a16="http://schemas.microsoft.com/office/drawing/2014/main" id="{66E19F01-137B-4A95-9313-CE6F77806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3" name="Freeform 47">
              <a:extLst>
                <a:ext uri="{FF2B5EF4-FFF2-40B4-BE49-F238E27FC236}">
                  <a16:creationId xmlns:a16="http://schemas.microsoft.com/office/drawing/2014/main" id="{38C0AACC-51F2-424F-9988-F3B621941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4" name="Freeform 48">
              <a:extLst>
                <a:ext uri="{FF2B5EF4-FFF2-40B4-BE49-F238E27FC236}">
                  <a16:creationId xmlns:a16="http://schemas.microsoft.com/office/drawing/2014/main" id="{7364A775-01A6-4012-88CF-58FDDBE4C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5" name="Freeform 49">
              <a:extLst>
                <a:ext uri="{FF2B5EF4-FFF2-40B4-BE49-F238E27FC236}">
                  <a16:creationId xmlns:a16="http://schemas.microsoft.com/office/drawing/2014/main" id="{C8C770C5-535A-4F1B-81CA-FD6F32C09A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6" name="Freeform 50">
              <a:extLst>
                <a:ext uri="{FF2B5EF4-FFF2-40B4-BE49-F238E27FC236}">
                  <a16:creationId xmlns:a16="http://schemas.microsoft.com/office/drawing/2014/main" id="{55F9C3EF-BEB8-4836-8DE0-319E54496E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7" name="Freeform 51">
              <a:extLst>
                <a:ext uri="{FF2B5EF4-FFF2-40B4-BE49-F238E27FC236}">
                  <a16:creationId xmlns:a16="http://schemas.microsoft.com/office/drawing/2014/main" id="{0976D9A1-85FC-406B-8AEA-AE3C056A4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8" name="Freeform 52">
              <a:extLst>
                <a:ext uri="{FF2B5EF4-FFF2-40B4-BE49-F238E27FC236}">
                  <a16:creationId xmlns:a16="http://schemas.microsoft.com/office/drawing/2014/main" id="{68BC6126-2A3A-4F1D-A565-BEF620660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89" name="Freeform 53">
              <a:extLst>
                <a:ext uri="{FF2B5EF4-FFF2-40B4-BE49-F238E27FC236}">
                  <a16:creationId xmlns:a16="http://schemas.microsoft.com/office/drawing/2014/main" id="{D8C7B98D-F83E-485D-B01D-270242E8F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0" name="Freeform 54">
              <a:extLst>
                <a:ext uri="{FF2B5EF4-FFF2-40B4-BE49-F238E27FC236}">
                  <a16:creationId xmlns:a16="http://schemas.microsoft.com/office/drawing/2014/main" id="{93D5E722-D236-478A-A13F-8FA4141D94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1" name="Freeform 55">
              <a:extLst>
                <a:ext uri="{FF2B5EF4-FFF2-40B4-BE49-F238E27FC236}">
                  <a16:creationId xmlns:a16="http://schemas.microsoft.com/office/drawing/2014/main" id="{ABE1456F-F283-4BD5-A1B9-EF2423B68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2" name="Freeform 56">
              <a:extLst>
                <a:ext uri="{FF2B5EF4-FFF2-40B4-BE49-F238E27FC236}">
                  <a16:creationId xmlns:a16="http://schemas.microsoft.com/office/drawing/2014/main" id="{E4D1AC66-8164-4BBC-89D5-69FE7A4FC2E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3" name="Freeform 57">
              <a:extLst>
                <a:ext uri="{FF2B5EF4-FFF2-40B4-BE49-F238E27FC236}">
                  <a16:creationId xmlns:a16="http://schemas.microsoft.com/office/drawing/2014/main" id="{845A8868-488C-447D-979F-7E01B82AC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4" name="Freeform 58">
              <a:extLst>
                <a:ext uri="{FF2B5EF4-FFF2-40B4-BE49-F238E27FC236}">
                  <a16:creationId xmlns:a16="http://schemas.microsoft.com/office/drawing/2014/main" id="{948639B9-9B88-432B-914E-6B70BAEB1D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grpSp>
      <p:grpSp>
        <p:nvGrpSpPr>
          <p:cNvPr id="396" name="Group 395">
            <a:extLst>
              <a:ext uri="{FF2B5EF4-FFF2-40B4-BE49-F238E27FC236}">
                <a16:creationId xmlns:a16="http://schemas.microsoft.com/office/drawing/2014/main" id="{77EB1C59-16D1-4C5E-9775-50CB40E02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397" name="Freeform 32">
              <a:extLst>
                <a:ext uri="{FF2B5EF4-FFF2-40B4-BE49-F238E27FC236}">
                  <a16:creationId xmlns:a16="http://schemas.microsoft.com/office/drawing/2014/main" id="{08680D14-7FE7-4522-B5EE-76447F8339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8" name="Freeform 33">
              <a:extLst>
                <a:ext uri="{FF2B5EF4-FFF2-40B4-BE49-F238E27FC236}">
                  <a16:creationId xmlns:a16="http://schemas.microsoft.com/office/drawing/2014/main" id="{D82C01B5-EC9C-4883-B130-115321E8B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399" name="Freeform 34">
              <a:extLst>
                <a:ext uri="{FF2B5EF4-FFF2-40B4-BE49-F238E27FC236}">
                  <a16:creationId xmlns:a16="http://schemas.microsoft.com/office/drawing/2014/main" id="{DBBE5E83-362F-4EA7-A96D-0BC830A217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0" name="Freeform 35">
              <a:extLst>
                <a:ext uri="{FF2B5EF4-FFF2-40B4-BE49-F238E27FC236}">
                  <a16:creationId xmlns:a16="http://schemas.microsoft.com/office/drawing/2014/main" id="{3971FE03-8B37-43AF-8842-8D4411C3C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1" name="Freeform 36">
              <a:extLst>
                <a:ext uri="{FF2B5EF4-FFF2-40B4-BE49-F238E27FC236}">
                  <a16:creationId xmlns:a16="http://schemas.microsoft.com/office/drawing/2014/main" id="{8E4E3D41-4CF7-4D15-854A-C4330D3900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2" name="Freeform 37">
              <a:extLst>
                <a:ext uri="{FF2B5EF4-FFF2-40B4-BE49-F238E27FC236}">
                  <a16:creationId xmlns:a16="http://schemas.microsoft.com/office/drawing/2014/main" id="{78B649D7-3C5D-462D-B06A-D065135FE8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3" name="Freeform 38">
              <a:extLst>
                <a:ext uri="{FF2B5EF4-FFF2-40B4-BE49-F238E27FC236}">
                  <a16:creationId xmlns:a16="http://schemas.microsoft.com/office/drawing/2014/main" id="{7A3DDEF1-D28A-48D9-8E48-B2003DF2EE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4" name="Freeform 39">
              <a:extLst>
                <a:ext uri="{FF2B5EF4-FFF2-40B4-BE49-F238E27FC236}">
                  <a16:creationId xmlns:a16="http://schemas.microsoft.com/office/drawing/2014/main" id="{4A56A02B-D000-45AB-B7DB-E47CA8E77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5" name="Freeform 40">
              <a:extLst>
                <a:ext uri="{FF2B5EF4-FFF2-40B4-BE49-F238E27FC236}">
                  <a16:creationId xmlns:a16="http://schemas.microsoft.com/office/drawing/2014/main" id="{343CE08B-7325-4244-99EA-5E58C982DB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GB"/>
            </a:p>
          </p:txBody>
        </p:sp>
        <p:sp>
          <p:nvSpPr>
            <p:cNvPr id="406" name="Rectangle 41">
              <a:extLst>
                <a:ext uri="{FF2B5EF4-FFF2-40B4-BE49-F238E27FC236}">
                  <a16:creationId xmlns:a16="http://schemas.microsoft.com/office/drawing/2014/main" id="{7F08E29E-A67F-410A-A810-7000201BFA8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GB"/>
            </a:p>
          </p:txBody>
        </p:sp>
      </p:grpSp>
      <p:sp>
        <p:nvSpPr>
          <p:cNvPr id="3" name="Text Placeholder 2">
            <a:extLst>
              <a:ext uri="{FF2B5EF4-FFF2-40B4-BE49-F238E27FC236}">
                <a16:creationId xmlns:a16="http://schemas.microsoft.com/office/drawing/2014/main" id="{705F26CB-3036-C6F6-5F3A-C5E328836377}"/>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136278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B147C9-EFB3-40A0-9747-E1420DC213AA}"/>
              </a:ext>
            </a:extLst>
          </p:cNvPr>
          <p:cNvPicPr>
            <a:picLocks noChangeAspect="1"/>
          </p:cNvPicPr>
          <p:nvPr/>
        </p:nvPicPr>
        <p:blipFill>
          <a:blip r:embed="rId2"/>
          <a:stretch>
            <a:fillRect/>
          </a:stretch>
        </p:blipFill>
        <p:spPr>
          <a:xfrm>
            <a:off x="7398083" y="1745735"/>
            <a:ext cx="4793917" cy="2451370"/>
          </a:xfrm>
          <a:prstGeom prst="rect">
            <a:avLst/>
          </a:prstGeom>
        </p:spPr>
      </p:pic>
      <p:sp>
        <p:nvSpPr>
          <p:cNvPr id="2" name="Title 1">
            <a:extLst>
              <a:ext uri="{FF2B5EF4-FFF2-40B4-BE49-F238E27FC236}">
                <a16:creationId xmlns:a16="http://schemas.microsoft.com/office/drawing/2014/main" id="{8B5A3810-8775-46A3-A499-20516712B320}"/>
              </a:ext>
            </a:extLst>
          </p:cNvPr>
          <p:cNvSpPr>
            <a:spLocks noGrp="1"/>
          </p:cNvSpPr>
          <p:nvPr>
            <p:ph type="title"/>
          </p:nvPr>
        </p:nvSpPr>
        <p:spPr>
          <a:xfrm>
            <a:off x="1141413" y="618518"/>
            <a:ext cx="9905998" cy="1103278"/>
          </a:xfrm>
        </p:spPr>
        <p:txBody>
          <a:bodyPr/>
          <a:lstStyle/>
          <a:p>
            <a:r>
              <a:rPr lang="en-GB" dirty="0"/>
              <a:t>Weather Prediction</a:t>
            </a:r>
          </a:p>
        </p:txBody>
      </p:sp>
      <p:sp>
        <p:nvSpPr>
          <p:cNvPr id="3" name="Content Placeholder 2">
            <a:extLst>
              <a:ext uri="{FF2B5EF4-FFF2-40B4-BE49-F238E27FC236}">
                <a16:creationId xmlns:a16="http://schemas.microsoft.com/office/drawing/2014/main" id="{06334103-E821-4AC7-98B0-58C62C5C52AA}"/>
              </a:ext>
            </a:extLst>
          </p:cNvPr>
          <p:cNvSpPr>
            <a:spLocks noGrp="1"/>
          </p:cNvSpPr>
          <p:nvPr>
            <p:ph idx="1"/>
          </p:nvPr>
        </p:nvSpPr>
        <p:spPr>
          <a:xfrm>
            <a:off x="1141413" y="1721796"/>
            <a:ext cx="6339157" cy="4688732"/>
          </a:xfrm>
        </p:spPr>
        <p:txBody>
          <a:bodyPr>
            <a:normAutofit/>
          </a:bodyPr>
          <a:lstStyle/>
          <a:p>
            <a:pPr marL="0" lvl="1" indent="0">
              <a:lnSpc>
                <a:spcPct val="100000"/>
              </a:lnSpc>
              <a:spcBef>
                <a:spcPts val="0"/>
              </a:spcBef>
              <a:buSzTx/>
              <a:buNone/>
              <a:defRPr/>
            </a:pPr>
            <a:r>
              <a:rPr lang="en-US" sz="2800" dirty="0"/>
              <a:t>Take a moment to discuss some of these questions?</a:t>
            </a:r>
          </a:p>
          <a:p>
            <a:pPr marL="0" lvl="1" indent="0">
              <a:lnSpc>
                <a:spcPct val="100000"/>
              </a:lnSpc>
              <a:spcBef>
                <a:spcPts val="0"/>
              </a:spcBef>
              <a:buSzTx/>
              <a:buNone/>
              <a:defRPr/>
            </a:pPr>
            <a:endParaRPr lang="en-US" sz="1200" dirty="0"/>
          </a:p>
          <a:p>
            <a:pPr marL="514350" lvl="1" indent="-514350">
              <a:lnSpc>
                <a:spcPct val="100000"/>
              </a:lnSpc>
              <a:spcBef>
                <a:spcPts val="0"/>
              </a:spcBef>
              <a:buSzTx/>
              <a:buFont typeface="+mj-lt"/>
              <a:buAutoNum type="arabicPeriod"/>
              <a:defRPr/>
            </a:pPr>
            <a:r>
              <a:rPr lang="en-US" sz="2800" dirty="0"/>
              <a:t>Where do you get your weather forecast?</a:t>
            </a:r>
          </a:p>
          <a:p>
            <a:pPr marL="514350" lvl="1" indent="-514350">
              <a:lnSpc>
                <a:spcPct val="100000"/>
              </a:lnSpc>
              <a:spcBef>
                <a:spcPts val="0"/>
              </a:spcBef>
              <a:buSzTx/>
              <a:buFont typeface="+mj-lt"/>
              <a:buAutoNum type="arabicPeriod"/>
              <a:defRPr/>
            </a:pPr>
            <a:r>
              <a:rPr lang="en-US" sz="2800" dirty="0"/>
              <a:t>How does the app predict tomorrow’s weather?</a:t>
            </a:r>
          </a:p>
          <a:p>
            <a:pPr marL="514350" lvl="1" indent="-514350">
              <a:lnSpc>
                <a:spcPct val="100000"/>
              </a:lnSpc>
              <a:spcBef>
                <a:spcPts val="0"/>
              </a:spcBef>
              <a:buSzTx/>
              <a:buFont typeface="+mj-lt"/>
              <a:buAutoNum type="arabicPeriod"/>
              <a:defRPr/>
            </a:pPr>
            <a:r>
              <a:rPr lang="en-US" sz="2800" dirty="0"/>
              <a:t>What will be the prediction of the weather on this year’s National Day?</a:t>
            </a:r>
          </a:p>
          <a:p>
            <a:pPr marL="514350" lvl="1" indent="-514350">
              <a:lnSpc>
                <a:spcPct val="100000"/>
              </a:lnSpc>
              <a:spcBef>
                <a:spcPts val="0"/>
              </a:spcBef>
              <a:buSzTx/>
              <a:buFont typeface="+mj-lt"/>
              <a:buAutoNum type="arabicPeriod"/>
              <a:defRPr/>
            </a:pPr>
            <a:r>
              <a:rPr lang="en-US" sz="2800" dirty="0"/>
              <a:t>Why the forecast is inaccurate most of the time?</a:t>
            </a:r>
          </a:p>
          <a:p>
            <a:pPr marL="514350" lvl="1" indent="-514350">
              <a:lnSpc>
                <a:spcPct val="100000"/>
              </a:lnSpc>
              <a:spcBef>
                <a:spcPts val="0"/>
              </a:spcBef>
              <a:buSzTx/>
              <a:buFont typeface="+mj-lt"/>
              <a:buAutoNum type="arabicPeriod"/>
              <a:defRPr/>
            </a:pPr>
            <a:endParaRPr lang="en-US" sz="2600" dirty="0"/>
          </a:p>
        </p:txBody>
      </p:sp>
      <p:pic>
        <p:nvPicPr>
          <p:cNvPr id="7" name="Picture 6">
            <a:extLst>
              <a:ext uri="{FF2B5EF4-FFF2-40B4-BE49-F238E27FC236}">
                <a16:creationId xmlns:a16="http://schemas.microsoft.com/office/drawing/2014/main" id="{E7C1662A-FCB0-43EF-B84C-2A021AF9A3FE}"/>
              </a:ext>
            </a:extLst>
          </p:cNvPr>
          <p:cNvPicPr>
            <a:picLocks noChangeAspect="1"/>
          </p:cNvPicPr>
          <p:nvPr/>
        </p:nvPicPr>
        <p:blipFill>
          <a:blip r:embed="rId3"/>
          <a:stretch>
            <a:fillRect/>
          </a:stretch>
        </p:blipFill>
        <p:spPr>
          <a:xfrm>
            <a:off x="7480570" y="4221044"/>
            <a:ext cx="4711430" cy="2636956"/>
          </a:xfrm>
          <a:prstGeom prst="rect">
            <a:avLst/>
          </a:prstGeom>
        </p:spPr>
      </p:pic>
    </p:spTree>
    <p:extLst>
      <p:ext uri="{BB962C8B-B14F-4D97-AF65-F5344CB8AC3E}">
        <p14:creationId xmlns:p14="http://schemas.microsoft.com/office/powerpoint/2010/main" val="96600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1279-4524-4D05-8B73-30D8DDF4444F}"/>
              </a:ext>
            </a:extLst>
          </p:cNvPr>
          <p:cNvSpPr>
            <a:spLocks noGrp="1"/>
          </p:cNvSpPr>
          <p:nvPr>
            <p:ph type="title"/>
          </p:nvPr>
        </p:nvSpPr>
        <p:spPr>
          <a:xfrm>
            <a:off x="1141413" y="618518"/>
            <a:ext cx="9905998" cy="1271046"/>
          </a:xfrm>
        </p:spPr>
        <p:txBody>
          <a:bodyPr/>
          <a:lstStyle/>
          <a:p>
            <a:r>
              <a:rPr lang="en-GB" dirty="0"/>
              <a:t>Predictive Analytics</a:t>
            </a:r>
          </a:p>
        </p:txBody>
      </p:sp>
      <p:pic>
        <p:nvPicPr>
          <p:cNvPr id="4" name="Content Placeholder 3">
            <a:hlinkClick r:id="rId2"/>
            <a:extLst>
              <a:ext uri="{FF2B5EF4-FFF2-40B4-BE49-F238E27FC236}">
                <a16:creationId xmlns:a16="http://schemas.microsoft.com/office/drawing/2014/main" id="{791111B7-C688-45C5-B549-D8AF01618E04}"/>
              </a:ext>
            </a:extLst>
          </p:cNvPr>
          <p:cNvPicPr>
            <a:picLocks noGrp="1" noChangeAspect="1"/>
          </p:cNvPicPr>
          <p:nvPr>
            <p:ph idx="1"/>
          </p:nvPr>
        </p:nvPicPr>
        <p:blipFill>
          <a:blip r:embed="rId3"/>
          <a:stretch>
            <a:fillRect/>
          </a:stretch>
        </p:blipFill>
        <p:spPr>
          <a:xfrm>
            <a:off x="2210153" y="1802015"/>
            <a:ext cx="8175159" cy="4589057"/>
          </a:xfrm>
          <a:prstGeom prst="rect">
            <a:avLst/>
          </a:prstGeom>
        </p:spPr>
      </p:pic>
      <p:sp>
        <p:nvSpPr>
          <p:cNvPr id="6" name="TextBox 5">
            <a:extLst>
              <a:ext uri="{FF2B5EF4-FFF2-40B4-BE49-F238E27FC236}">
                <a16:creationId xmlns:a16="http://schemas.microsoft.com/office/drawing/2014/main" id="{032F4303-68AB-443F-BF3A-29ADAC3DADB8}"/>
              </a:ext>
            </a:extLst>
          </p:cNvPr>
          <p:cNvSpPr txBox="1"/>
          <p:nvPr/>
        </p:nvSpPr>
        <p:spPr>
          <a:xfrm>
            <a:off x="651753" y="6478621"/>
            <a:ext cx="9017541" cy="307777"/>
          </a:xfrm>
          <a:prstGeom prst="rect">
            <a:avLst/>
          </a:prstGeom>
          <a:noFill/>
        </p:spPr>
        <p:txBody>
          <a:bodyPr wrap="square" rtlCol="0">
            <a:spAutoFit/>
          </a:bodyPr>
          <a:lstStyle/>
          <a:p>
            <a:r>
              <a:rPr lang="en-GB" sz="1400" dirty="0">
                <a:solidFill>
                  <a:srgbClr val="0070C0"/>
                </a:solidFill>
              </a:rPr>
              <a:t>https://www.youtube.com/watch?v=cVibCHRSxB0</a:t>
            </a:r>
          </a:p>
        </p:txBody>
      </p:sp>
    </p:spTree>
    <p:extLst>
      <p:ext uri="{BB962C8B-B14F-4D97-AF65-F5344CB8AC3E}">
        <p14:creationId xmlns:p14="http://schemas.microsoft.com/office/powerpoint/2010/main" val="325746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961A5-46B5-4FFC-A87F-5DC5B97D97FD}"/>
              </a:ext>
            </a:extLst>
          </p:cNvPr>
          <p:cNvSpPr>
            <a:spLocks noGrp="1"/>
          </p:cNvSpPr>
          <p:nvPr>
            <p:ph type="title"/>
          </p:nvPr>
        </p:nvSpPr>
        <p:spPr>
          <a:xfrm>
            <a:off x="1090465" y="618518"/>
            <a:ext cx="9956946" cy="1478570"/>
          </a:xfrm>
        </p:spPr>
        <p:txBody>
          <a:bodyPr/>
          <a:lstStyle/>
          <a:p>
            <a:r>
              <a:rPr lang="en-SG" dirty="0"/>
              <a:t>Predictive Analytics</a:t>
            </a:r>
          </a:p>
        </p:txBody>
      </p:sp>
      <p:sp>
        <p:nvSpPr>
          <p:cNvPr id="3" name="Content Placeholder 2">
            <a:extLst>
              <a:ext uri="{FF2B5EF4-FFF2-40B4-BE49-F238E27FC236}">
                <a16:creationId xmlns:a16="http://schemas.microsoft.com/office/drawing/2014/main" id="{E09BB76E-E568-44DA-BDF7-4B20585BA619}"/>
              </a:ext>
            </a:extLst>
          </p:cNvPr>
          <p:cNvSpPr>
            <a:spLocks noGrp="1"/>
          </p:cNvSpPr>
          <p:nvPr>
            <p:ph idx="1"/>
          </p:nvPr>
        </p:nvSpPr>
        <p:spPr>
          <a:xfrm>
            <a:off x="993913" y="1822920"/>
            <a:ext cx="10632029" cy="2504258"/>
          </a:xfrm>
        </p:spPr>
        <p:txBody>
          <a:bodyPr>
            <a:noAutofit/>
          </a:bodyPr>
          <a:lstStyle/>
          <a:p>
            <a:r>
              <a:rPr lang="en-US" sz="2600" b="0" i="0" dirty="0">
                <a:effectLst/>
              </a:rPr>
              <a:t>Predictive analytics is the use of data, statistical algorithms and </a:t>
            </a:r>
            <a:r>
              <a:rPr lang="en-US" sz="2600" dirty="0"/>
              <a:t>machine learning</a:t>
            </a:r>
            <a:r>
              <a:rPr lang="en-US" sz="2600" b="0" i="0" dirty="0">
                <a:effectLst/>
              </a:rPr>
              <a:t> techniques to identify the likelihood of future outcomes based on historical data.</a:t>
            </a:r>
          </a:p>
          <a:p>
            <a:r>
              <a:rPr lang="en-US" sz="2600" dirty="0">
                <a:solidFill>
                  <a:srgbClr val="000000"/>
                </a:solidFill>
                <a:latin typeface="avenir-light"/>
              </a:rPr>
              <a:t>The goal is to go beyond knowing what has happened to providing a best assessment of what will happen in the future</a:t>
            </a:r>
            <a:r>
              <a:rPr lang="en-US" dirty="0">
                <a:solidFill>
                  <a:srgbClr val="000000"/>
                </a:solidFill>
                <a:latin typeface="avenir-light"/>
              </a:rPr>
              <a:t>.</a:t>
            </a:r>
          </a:p>
          <a:p>
            <a:endParaRPr lang="en-SG" dirty="0"/>
          </a:p>
        </p:txBody>
      </p:sp>
      <p:sp>
        <p:nvSpPr>
          <p:cNvPr id="6" name="Content Placeholder 2">
            <a:extLst>
              <a:ext uri="{FF2B5EF4-FFF2-40B4-BE49-F238E27FC236}">
                <a16:creationId xmlns:a16="http://schemas.microsoft.com/office/drawing/2014/main" id="{1DAE9595-5C90-47DD-8E45-70B33362506C}"/>
              </a:ext>
            </a:extLst>
          </p:cNvPr>
          <p:cNvSpPr txBox="1">
            <a:spLocks/>
          </p:cNvSpPr>
          <p:nvPr/>
        </p:nvSpPr>
        <p:spPr>
          <a:xfrm>
            <a:off x="993913" y="4509525"/>
            <a:ext cx="6054349" cy="208582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SG" sz="2600" dirty="0"/>
              <a:t>In this lesson, we will build AI models that predict categories. This class of machine learning problems is known as </a:t>
            </a:r>
            <a:r>
              <a:rPr lang="en-SG" sz="2600" b="1" dirty="0"/>
              <a:t>classification</a:t>
            </a:r>
            <a:r>
              <a:rPr lang="en-SG" sz="2600" dirty="0"/>
              <a:t> tasks.  </a:t>
            </a:r>
          </a:p>
          <a:p>
            <a:endParaRPr lang="en-SG" dirty="0"/>
          </a:p>
        </p:txBody>
      </p:sp>
      <p:pic>
        <p:nvPicPr>
          <p:cNvPr id="12" name="Picture 11">
            <a:extLst>
              <a:ext uri="{FF2B5EF4-FFF2-40B4-BE49-F238E27FC236}">
                <a16:creationId xmlns:a16="http://schemas.microsoft.com/office/drawing/2014/main" id="{612C98D8-D7F1-4289-9B6E-FA1C7A292C66}"/>
              </a:ext>
            </a:extLst>
          </p:cNvPr>
          <p:cNvPicPr>
            <a:picLocks noChangeAspect="1"/>
          </p:cNvPicPr>
          <p:nvPr/>
        </p:nvPicPr>
        <p:blipFill>
          <a:blip r:embed="rId2"/>
          <a:stretch>
            <a:fillRect/>
          </a:stretch>
        </p:blipFill>
        <p:spPr>
          <a:xfrm>
            <a:off x="6950985" y="4736850"/>
            <a:ext cx="4900247" cy="1502632"/>
          </a:xfrm>
          <a:prstGeom prst="rect">
            <a:avLst/>
          </a:prstGeom>
        </p:spPr>
      </p:pic>
    </p:spTree>
    <p:extLst>
      <p:ext uri="{BB962C8B-B14F-4D97-AF65-F5344CB8AC3E}">
        <p14:creationId xmlns:p14="http://schemas.microsoft.com/office/powerpoint/2010/main" val="3745352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AD177-ACC5-4DF2-B478-649516F95877}"/>
              </a:ext>
            </a:extLst>
          </p:cNvPr>
          <p:cNvSpPr>
            <a:spLocks noGrp="1"/>
          </p:cNvSpPr>
          <p:nvPr>
            <p:ph type="title"/>
          </p:nvPr>
        </p:nvSpPr>
        <p:spPr>
          <a:xfrm>
            <a:off x="1014952" y="793616"/>
            <a:ext cx="9905998" cy="1054639"/>
          </a:xfrm>
        </p:spPr>
        <p:txBody>
          <a:bodyPr/>
          <a:lstStyle/>
          <a:p>
            <a:r>
              <a:rPr lang="en-SG" dirty="0"/>
              <a:t>Classification Tasks</a:t>
            </a:r>
          </a:p>
        </p:txBody>
      </p:sp>
      <p:sp>
        <p:nvSpPr>
          <p:cNvPr id="3" name="Content Placeholder 2">
            <a:extLst>
              <a:ext uri="{FF2B5EF4-FFF2-40B4-BE49-F238E27FC236}">
                <a16:creationId xmlns:a16="http://schemas.microsoft.com/office/drawing/2014/main" id="{0BAC75B2-A9CC-4E9D-B55C-B6647426061E}"/>
              </a:ext>
            </a:extLst>
          </p:cNvPr>
          <p:cNvSpPr>
            <a:spLocks noGrp="1"/>
          </p:cNvSpPr>
          <p:nvPr>
            <p:ph idx="1"/>
          </p:nvPr>
        </p:nvSpPr>
        <p:spPr>
          <a:xfrm>
            <a:off x="1014951" y="2003899"/>
            <a:ext cx="10609601" cy="4651633"/>
          </a:xfrm>
        </p:spPr>
        <p:txBody>
          <a:bodyPr>
            <a:normAutofit/>
          </a:bodyPr>
          <a:lstStyle/>
          <a:p>
            <a:r>
              <a:rPr lang="en-SG" sz="2800" dirty="0"/>
              <a:t>Classification tasks belongs to the </a:t>
            </a:r>
            <a:r>
              <a:rPr lang="en-SG" sz="2800" i="1" dirty="0"/>
              <a:t>supervised learning </a:t>
            </a:r>
            <a:r>
              <a:rPr lang="en-SG" sz="2800" dirty="0"/>
              <a:t>branch of ML. These kinds of tasks are the most widely used in applications in industry.</a:t>
            </a:r>
          </a:p>
          <a:p>
            <a:r>
              <a:rPr lang="en-SG" sz="2800" dirty="0"/>
              <a:t>ML classification models can output 2 types of predictions:</a:t>
            </a:r>
          </a:p>
          <a:p>
            <a:pPr lvl="1"/>
            <a:r>
              <a:rPr lang="en-SG" sz="2600" b="1" dirty="0"/>
              <a:t>Predicted classes: </a:t>
            </a:r>
            <a:r>
              <a:rPr lang="en-SG" sz="2600" dirty="0"/>
              <a:t>For every observation, the model will directly give the prediction of the class.</a:t>
            </a:r>
          </a:p>
          <a:p>
            <a:pPr lvl="1"/>
            <a:r>
              <a:rPr lang="en-SG" sz="2600" b="1" dirty="0"/>
              <a:t>Probabilities of each class: </a:t>
            </a:r>
            <a:r>
              <a:rPr lang="en-SG" sz="2600" dirty="0"/>
              <a:t>For every observation and every class, the model will output probabilities of that observation belonging to the class. </a:t>
            </a:r>
          </a:p>
          <a:p>
            <a:endParaRPr lang="en-SG" dirty="0"/>
          </a:p>
        </p:txBody>
      </p:sp>
    </p:spTree>
    <p:extLst>
      <p:ext uri="{BB962C8B-B14F-4D97-AF65-F5344CB8AC3E}">
        <p14:creationId xmlns:p14="http://schemas.microsoft.com/office/powerpoint/2010/main" val="163827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AAC47-A5A8-40E5-AE53-7F2D5E2930D9}"/>
              </a:ext>
            </a:extLst>
          </p:cNvPr>
          <p:cNvSpPr>
            <a:spLocks noGrp="1"/>
          </p:cNvSpPr>
          <p:nvPr>
            <p:ph type="title"/>
          </p:nvPr>
        </p:nvSpPr>
        <p:spPr>
          <a:xfrm>
            <a:off x="1141413" y="618518"/>
            <a:ext cx="9905998" cy="1227321"/>
          </a:xfrm>
        </p:spPr>
        <p:txBody>
          <a:bodyPr/>
          <a:lstStyle/>
          <a:p>
            <a:r>
              <a:rPr lang="en-SG" dirty="0"/>
              <a:t>Predicting Categories using classification Models</a:t>
            </a:r>
          </a:p>
        </p:txBody>
      </p:sp>
      <p:sp>
        <p:nvSpPr>
          <p:cNvPr id="3" name="Content Placeholder 2">
            <a:extLst>
              <a:ext uri="{FF2B5EF4-FFF2-40B4-BE49-F238E27FC236}">
                <a16:creationId xmlns:a16="http://schemas.microsoft.com/office/drawing/2014/main" id="{236971DF-1026-4101-818F-9D29B3ACC831}"/>
              </a:ext>
            </a:extLst>
          </p:cNvPr>
          <p:cNvSpPr>
            <a:spLocks noGrp="1"/>
          </p:cNvSpPr>
          <p:nvPr>
            <p:ph idx="1"/>
          </p:nvPr>
        </p:nvSpPr>
        <p:spPr>
          <a:xfrm>
            <a:off x="1141413" y="1749287"/>
            <a:ext cx="9905999" cy="1294927"/>
          </a:xfrm>
        </p:spPr>
        <p:txBody>
          <a:bodyPr/>
          <a:lstStyle/>
          <a:p>
            <a:r>
              <a:rPr lang="en-SG" dirty="0"/>
              <a:t>We want to use the variables (Chest Pain, Good Blood Circulation, etc) to predict  if someone has heart disease. </a:t>
            </a:r>
          </a:p>
        </p:txBody>
      </p:sp>
      <p:graphicFrame>
        <p:nvGraphicFramePr>
          <p:cNvPr id="4" name="Table 4">
            <a:extLst>
              <a:ext uri="{FF2B5EF4-FFF2-40B4-BE49-F238E27FC236}">
                <a16:creationId xmlns:a16="http://schemas.microsoft.com/office/drawing/2014/main" id="{04D5A451-8245-42A1-A6C7-6D1EF290484B}"/>
              </a:ext>
            </a:extLst>
          </p:cNvPr>
          <p:cNvGraphicFramePr>
            <a:graphicFrameLocks noGrp="1"/>
          </p:cNvGraphicFramePr>
          <p:nvPr>
            <p:extLst>
              <p:ext uri="{D42A27DB-BD31-4B8C-83A1-F6EECF244321}">
                <p14:modId xmlns:p14="http://schemas.microsoft.com/office/powerpoint/2010/main" val="2890367603"/>
              </p:ext>
            </p:extLst>
          </p:nvPr>
        </p:nvGraphicFramePr>
        <p:xfrm>
          <a:off x="2776014" y="2794868"/>
          <a:ext cx="7651554" cy="1854200"/>
        </p:xfrm>
        <a:graphic>
          <a:graphicData uri="http://schemas.openxmlformats.org/drawingml/2006/table">
            <a:tbl>
              <a:tblPr firstRow="1" bandRow="1">
                <a:tableStyleId>{5C22544A-7EE6-4342-B048-85BDC9FD1C3A}</a:tableStyleId>
              </a:tblPr>
              <a:tblGrid>
                <a:gridCol w="1196598">
                  <a:extLst>
                    <a:ext uri="{9D8B030D-6E8A-4147-A177-3AD203B41FA5}">
                      <a16:colId xmlns:a16="http://schemas.microsoft.com/office/drawing/2014/main" val="3234028764"/>
                    </a:ext>
                  </a:extLst>
                </a:gridCol>
                <a:gridCol w="1962469">
                  <a:extLst>
                    <a:ext uri="{9D8B030D-6E8A-4147-A177-3AD203B41FA5}">
                      <a16:colId xmlns:a16="http://schemas.microsoft.com/office/drawing/2014/main" val="2315599351"/>
                    </a:ext>
                  </a:extLst>
                </a:gridCol>
                <a:gridCol w="1749287">
                  <a:extLst>
                    <a:ext uri="{9D8B030D-6E8A-4147-A177-3AD203B41FA5}">
                      <a16:colId xmlns:a16="http://schemas.microsoft.com/office/drawing/2014/main" val="4194864986"/>
                    </a:ext>
                  </a:extLst>
                </a:gridCol>
                <a:gridCol w="1062067">
                  <a:extLst>
                    <a:ext uri="{9D8B030D-6E8A-4147-A177-3AD203B41FA5}">
                      <a16:colId xmlns:a16="http://schemas.microsoft.com/office/drawing/2014/main" val="21629917"/>
                    </a:ext>
                  </a:extLst>
                </a:gridCol>
                <a:gridCol w="1681133">
                  <a:extLst>
                    <a:ext uri="{9D8B030D-6E8A-4147-A177-3AD203B41FA5}">
                      <a16:colId xmlns:a16="http://schemas.microsoft.com/office/drawing/2014/main" val="3954908470"/>
                    </a:ext>
                  </a:extLst>
                </a:gridCol>
              </a:tblGrid>
              <a:tr h="370840">
                <a:tc>
                  <a:txBody>
                    <a:bodyPr/>
                    <a:lstStyle/>
                    <a:p>
                      <a:pPr algn="ctr"/>
                      <a:r>
                        <a:rPr lang="en-SG" dirty="0"/>
                        <a:t>Chest Pain</a:t>
                      </a:r>
                    </a:p>
                  </a:txBody>
                  <a:tcPr/>
                </a:tc>
                <a:tc>
                  <a:txBody>
                    <a:bodyPr/>
                    <a:lstStyle/>
                    <a:p>
                      <a:pPr algn="ctr"/>
                      <a:r>
                        <a:rPr lang="en-SG" dirty="0"/>
                        <a:t>Good Blood Circ.</a:t>
                      </a:r>
                    </a:p>
                  </a:txBody>
                  <a:tcPr/>
                </a:tc>
                <a:tc>
                  <a:txBody>
                    <a:bodyPr/>
                    <a:lstStyle/>
                    <a:p>
                      <a:pPr algn="ctr"/>
                      <a:r>
                        <a:rPr lang="en-SG" dirty="0"/>
                        <a:t>Blocked Arteries</a:t>
                      </a:r>
                    </a:p>
                  </a:txBody>
                  <a:tcPr/>
                </a:tc>
                <a:tc>
                  <a:txBody>
                    <a:bodyPr/>
                    <a:lstStyle/>
                    <a:p>
                      <a:pPr algn="ctr"/>
                      <a:r>
                        <a:rPr lang="en-SG" dirty="0"/>
                        <a:t>Weight</a:t>
                      </a:r>
                    </a:p>
                  </a:txBody>
                  <a:tcPr/>
                </a:tc>
                <a:tc>
                  <a:txBody>
                    <a:bodyPr/>
                    <a:lstStyle/>
                    <a:p>
                      <a:pPr algn="ctr"/>
                      <a:r>
                        <a:rPr lang="en-SG" dirty="0"/>
                        <a:t>Heart Disease</a:t>
                      </a:r>
                    </a:p>
                  </a:txBody>
                  <a:tcPr>
                    <a:solidFill>
                      <a:srgbClr val="00B050"/>
                    </a:solidFill>
                  </a:tcPr>
                </a:tc>
                <a:extLst>
                  <a:ext uri="{0D108BD9-81ED-4DB2-BD59-A6C34878D82A}">
                    <a16:rowId xmlns:a16="http://schemas.microsoft.com/office/drawing/2014/main" val="1873800409"/>
                  </a:ext>
                </a:extLst>
              </a:tr>
              <a:tr h="370840">
                <a:tc>
                  <a:txBody>
                    <a:bodyPr/>
                    <a:lstStyle/>
                    <a:p>
                      <a:pPr algn="ctr"/>
                      <a:r>
                        <a:rPr lang="en-SG" dirty="0"/>
                        <a:t>No</a:t>
                      </a:r>
                    </a:p>
                  </a:txBody>
                  <a:tcPr/>
                </a:tc>
                <a:tc>
                  <a:txBody>
                    <a:bodyPr/>
                    <a:lstStyle/>
                    <a:p>
                      <a:pPr algn="ctr"/>
                      <a:r>
                        <a:rPr lang="en-SG" dirty="0"/>
                        <a:t>No</a:t>
                      </a:r>
                    </a:p>
                  </a:txBody>
                  <a:tcPr/>
                </a:tc>
                <a:tc>
                  <a:txBody>
                    <a:bodyPr/>
                    <a:lstStyle/>
                    <a:p>
                      <a:pPr algn="ctr"/>
                      <a:r>
                        <a:rPr lang="en-SG" dirty="0"/>
                        <a:t>No</a:t>
                      </a:r>
                    </a:p>
                  </a:txBody>
                  <a:tcPr/>
                </a:tc>
                <a:tc>
                  <a:txBody>
                    <a:bodyPr/>
                    <a:lstStyle/>
                    <a:p>
                      <a:pPr algn="ctr"/>
                      <a:r>
                        <a:rPr lang="en-SG" dirty="0"/>
                        <a:t>45</a:t>
                      </a:r>
                    </a:p>
                  </a:txBody>
                  <a:tcPr/>
                </a:tc>
                <a:tc>
                  <a:txBody>
                    <a:bodyPr/>
                    <a:lstStyle/>
                    <a:p>
                      <a:pPr algn="ctr"/>
                      <a:r>
                        <a:rPr lang="en-SG" dirty="0"/>
                        <a:t>No</a:t>
                      </a:r>
                    </a:p>
                  </a:txBody>
                  <a:tcPr/>
                </a:tc>
                <a:extLst>
                  <a:ext uri="{0D108BD9-81ED-4DB2-BD59-A6C34878D82A}">
                    <a16:rowId xmlns:a16="http://schemas.microsoft.com/office/drawing/2014/main" val="1583013540"/>
                  </a:ext>
                </a:extLst>
              </a:tr>
              <a:tr h="370840">
                <a:tc>
                  <a:txBody>
                    <a:bodyPr/>
                    <a:lstStyle/>
                    <a:p>
                      <a:pPr algn="ctr"/>
                      <a:r>
                        <a:rPr lang="en-SG" dirty="0"/>
                        <a:t>Yes</a:t>
                      </a:r>
                    </a:p>
                  </a:txBody>
                  <a:tcPr/>
                </a:tc>
                <a:tc>
                  <a:txBody>
                    <a:bodyPr/>
                    <a:lstStyle/>
                    <a:p>
                      <a:pPr algn="ctr"/>
                      <a:r>
                        <a:rPr lang="en-SG" dirty="0"/>
                        <a:t>Yes</a:t>
                      </a:r>
                    </a:p>
                  </a:txBody>
                  <a:tcPr/>
                </a:tc>
                <a:tc>
                  <a:txBody>
                    <a:bodyPr/>
                    <a:lstStyle/>
                    <a:p>
                      <a:pPr algn="ctr"/>
                      <a:r>
                        <a:rPr lang="en-SG" dirty="0"/>
                        <a:t>Yes</a:t>
                      </a:r>
                    </a:p>
                  </a:txBody>
                  <a:tcPr/>
                </a:tc>
                <a:tc>
                  <a:txBody>
                    <a:bodyPr/>
                    <a:lstStyle/>
                    <a:p>
                      <a:pPr algn="ctr"/>
                      <a:r>
                        <a:rPr lang="en-SG" dirty="0"/>
                        <a:t>80</a:t>
                      </a:r>
                    </a:p>
                  </a:txBody>
                  <a:tcPr/>
                </a:tc>
                <a:tc>
                  <a:txBody>
                    <a:bodyPr/>
                    <a:lstStyle/>
                    <a:p>
                      <a:pPr algn="ctr"/>
                      <a:r>
                        <a:rPr lang="en-SG" dirty="0"/>
                        <a:t>Yes</a:t>
                      </a:r>
                    </a:p>
                  </a:txBody>
                  <a:tcPr/>
                </a:tc>
                <a:extLst>
                  <a:ext uri="{0D108BD9-81ED-4DB2-BD59-A6C34878D82A}">
                    <a16:rowId xmlns:a16="http://schemas.microsoft.com/office/drawing/2014/main" val="1342623986"/>
                  </a:ext>
                </a:extLst>
              </a:tr>
              <a:tr h="370840">
                <a:tc>
                  <a:txBody>
                    <a:bodyPr/>
                    <a:lstStyle/>
                    <a:p>
                      <a:pPr algn="ctr"/>
                      <a:r>
                        <a:rPr lang="en-SG" dirty="0"/>
                        <a:t>Yes</a:t>
                      </a:r>
                    </a:p>
                  </a:txBody>
                  <a:tcPr/>
                </a:tc>
                <a:tc>
                  <a:txBody>
                    <a:bodyPr/>
                    <a:lstStyle/>
                    <a:p>
                      <a:pPr algn="ctr"/>
                      <a:r>
                        <a:rPr lang="en-SG" dirty="0"/>
                        <a:t>Yes</a:t>
                      </a:r>
                    </a:p>
                  </a:txBody>
                  <a:tcPr/>
                </a:tc>
                <a:tc>
                  <a:txBody>
                    <a:bodyPr/>
                    <a:lstStyle/>
                    <a:p>
                      <a:pPr algn="ctr"/>
                      <a:r>
                        <a:rPr lang="en-SG" dirty="0"/>
                        <a:t>No</a:t>
                      </a:r>
                    </a:p>
                  </a:txBody>
                  <a:tcPr/>
                </a:tc>
                <a:tc>
                  <a:txBody>
                    <a:bodyPr/>
                    <a:lstStyle/>
                    <a:p>
                      <a:pPr algn="ctr"/>
                      <a:r>
                        <a:rPr lang="en-SG" dirty="0"/>
                        <a:t>90</a:t>
                      </a:r>
                    </a:p>
                  </a:txBody>
                  <a:tcPr/>
                </a:tc>
                <a:tc>
                  <a:txBody>
                    <a:bodyPr/>
                    <a:lstStyle/>
                    <a:p>
                      <a:pPr algn="ctr"/>
                      <a:r>
                        <a:rPr lang="en-SG" dirty="0"/>
                        <a:t>No</a:t>
                      </a:r>
                    </a:p>
                  </a:txBody>
                  <a:tcPr/>
                </a:tc>
                <a:extLst>
                  <a:ext uri="{0D108BD9-81ED-4DB2-BD59-A6C34878D82A}">
                    <a16:rowId xmlns:a16="http://schemas.microsoft.com/office/drawing/2014/main" val="2899058679"/>
                  </a:ext>
                </a:extLst>
              </a:tr>
              <a:tr h="370840">
                <a:tc>
                  <a:txBody>
                    <a:bodyPr/>
                    <a:lstStyle/>
                    <a:p>
                      <a:pPr algn="ctr"/>
                      <a:r>
                        <a:rPr lang="en-SG" dirty="0"/>
                        <a:t>…</a:t>
                      </a:r>
                    </a:p>
                  </a:txBody>
                  <a:tcPr/>
                </a:tc>
                <a:tc>
                  <a:txBody>
                    <a:bodyPr/>
                    <a:lstStyle/>
                    <a:p>
                      <a:pPr algn="ctr"/>
                      <a:r>
                        <a:rPr lang="en-SG" dirty="0"/>
                        <a:t>…</a:t>
                      </a:r>
                    </a:p>
                  </a:txBody>
                  <a:tcPr/>
                </a:tc>
                <a:tc>
                  <a:txBody>
                    <a:bodyPr/>
                    <a:lstStyle/>
                    <a:p>
                      <a:pPr algn="ctr"/>
                      <a:r>
                        <a:rPr lang="en-SG" dirty="0"/>
                        <a:t>…</a:t>
                      </a:r>
                    </a:p>
                  </a:txBody>
                  <a:tcPr/>
                </a:tc>
                <a:tc>
                  <a:txBody>
                    <a:bodyPr/>
                    <a:lstStyle/>
                    <a:p>
                      <a:pPr algn="ctr"/>
                      <a:r>
                        <a:rPr lang="en-SG" dirty="0"/>
                        <a:t>…</a:t>
                      </a:r>
                    </a:p>
                  </a:txBody>
                  <a:tcPr/>
                </a:tc>
                <a:tc>
                  <a:txBody>
                    <a:bodyPr/>
                    <a:lstStyle/>
                    <a:p>
                      <a:pPr algn="ctr"/>
                      <a:r>
                        <a:rPr lang="en-SG" dirty="0"/>
                        <a:t>…</a:t>
                      </a:r>
                    </a:p>
                  </a:txBody>
                  <a:tcPr/>
                </a:tc>
                <a:extLst>
                  <a:ext uri="{0D108BD9-81ED-4DB2-BD59-A6C34878D82A}">
                    <a16:rowId xmlns:a16="http://schemas.microsoft.com/office/drawing/2014/main" val="3833779174"/>
                  </a:ext>
                </a:extLst>
              </a:tr>
            </a:tbl>
          </a:graphicData>
        </a:graphic>
      </p:graphicFrame>
      <p:sp>
        <p:nvSpPr>
          <p:cNvPr id="5" name="Content Placeholder 2">
            <a:extLst>
              <a:ext uri="{FF2B5EF4-FFF2-40B4-BE49-F238E27FC236}">
                <a16:creationId xmlns:a16="http://schemas.microsoft.com/office/drawing/2014/main" id="{9945CBE5-E61C-4669-B11B-54F50C23C91B}"/>
              </a:ext>
            </a:extLst>
          </p:cNvPr>
          <p:cNvSpPr txBox="1">
            <a:spLocks/>
          </p:cNvSpPr>
          <p:nvPr/>
        </p:nvSpPr>
        <p:spPr>
          <a:xfrm>
            <a:off x="1141413" y="4649068"/>
            <a:ext cx="9905999" cy="12949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SG" dirty="0"/>
              <a:t>When a new patient shows up, we can measure these variables to predict if he/she has heart disease or not. </a:t>
            </a:r>
          </a:p>
        </p:txBody>
      </p:sp>
      <p:sp>
        <p:nvSpPr>
          <p:cNvPr id="6" name="Rectangle 5">
            <a:extLst>
              <a:ext uri="{FF2B5EF4-FFF2-40B4-BE49-F238E27FC236}">
                <a16:creationId xmlns:a16="http://schemas.microsoft.com/office/drawing/2014/main" id="{D45A7CAA-5D2E-410E-8459-DB92EC0EF9AC}"/>
              </a:ext>
            </a:extLst>
          </p:cNvPr>
          <p:cNvSpPr/>
          <p:nvPr/>
        </p:nvSpPr>
        <p:spPr>
          <a:xfrm>
            <a:off x="8723717" y="2794868"/>
            <a:ext cx="1703851" cy="1854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graphicFrame>
        <p:nvGraphicFramePr>
          <p:cNvPr id="8" name="Table 4">
            <a:extLst>
              <a:ext uri="{FF2B5EF4-FFF2-40B4-BE49-F238E27FC236}">
                <a16:creationId xmlns:a16="http://schemas.microsoft.com/office/drawing/2014/main" id="{FDD26DA2-5B4A-436E-A6EB-B1C6D3617C13}"/>
              </a:ext>
            </a:extLst>
          </p:cNvPr>
          <p:cNvGraphicFramePr>
            <a:graphicFrameLocks noGrp="1"/>
          </p:cNvGraphicFramePr>
          <p:nvPr>
            <p:extLst>
              <p:ext uri="{D42A27DB-BD31-4B8C-83A1-F6EECF244321}">
                <p14:modId xmlns:p14="http://schemas.microsoft.com/office/powerpoint/2010/main" val="618693449"/>
              </p:ext>
            </p:extLst>
          </p:nvPr>
        </p:nvGraphicFramePr>
        <p:xfrm>
          <a:off x="2758975" y="5716972"/>
          <a:ext cx="7651554" cy="741680"/>
        </p:xfrm>
        <a:graphic>
          <a:graphicData uri="http://schemas.openxmlformats.org/drawingml/2006/table">
            <a:tbl>
              <a:tblPr firstRow="1" bandRow="1">
                <a:tableStyleId>{5C22544A-7EE6-4342-B048-85BDC9FD1C3A}</a:tableStyleId>
              </a:tblPr>
              <a:tblGrid>
                <a:gridCol w="1196598">
                  <a:extLst>
                    <a:ext uri="{9D8B030D-6E8A-4147-A177-3AD203B41FA5}">
                      <a16:colId xmlns:a16="http://schemas.microsoft.com/office/drawing/2014/main" val="3234028764"/>
                    </a:ext>
                  </a:extLst>
                </a:gridCol>
                <a:gridCol w="1962469">
                  <a:extLst>
                    <a:ext uri="{9D8B030D-6E8A-4147-A177-3AD203B41FA5}">
                      <a16:colId xmlns:a16="http://schemas.microsoft.com/office/drawing/2014/main" val="2315599351"/>
                    </a:ext>
                  </a:extLst>
                </a:gridCol>
                <a:gridCol w="1749287">
                  <a:extLst>
                    <a:ext uri="{9D8B030D-6E8A-4147-A177-3AD203B41FA5}">
                      <a16:colId xmlns:a16="http://schemas.microsoft.com/office/drawing/2014/main" val="4194864986"/>
                    </a:ext>
                  </a:extLst>
                </a:gridCol>
                <a:gridCol w="1062067">
                  <a:extLst>
                    <a:ext uri="{9D8B030D-6E8A-4147-A177-3AD203B41FA5}">
                      <a16:colId xmlns:a16="http://schemas.microsoft.com/office/drawing/2014/main" val="21629917"/>
                    </a:ext>
                  </a:extLst>
                </a:gridCol>
                <a:gridCol w="1681133">
                  <a:extLst>
                    <a:ext uri="{9D8B030D-6E8A-4147-A177-3AD203B41FA5}">
                      <a16:colId xmlns:a16="http://schemas.microsoft.com/office/drawing/2014/main" val="3954908470"/>
                    </a:ext>
                  </a:extLst>
                </a:gridCol>
              </a:tblGrid>
              <a:tr h="370840">
                <a:tc>
                  <a:txBody>
                    <a:bodyPr/>
                    <a:lstStyle/>
                    <a:p>
                      <a:pPr algn="ctr"/>
                      <a:r>
                        <a:rPr lang="en-SG" dirty="0"/>
                        <a:t>Chest Pain</a:t>
                      </a:r>
                    </a:p>
                  </a:txBody>
                  <a:tcPr/>
                </a:tc>
                <a:tc>
                  <a:txBody>
                    <a:bodyPr/>
                    <a:lstStyle/>
                    <a:p>
                      <a:pPr algn="ctr"/>
                      <a:r>
                        <a:rPr lang="en-SG" dirty="0"/>
                        <a:t>Good Blood Circ.</a:t>
                      </a:r>
                    </a:p>
                  </a:txBody>
                  <a:tcPr/>
                </a:tc>
                <a:tc>
                  <a:txBody>
                    <a:bodyPr/>
                    <a:lstStyle/>
                    <a:p>
                      <a:pPr algn="ctr"/>
                      <a:r>
                        <a:rPr lang="en-SG" dirty="0"/>
                        <a:t>Blocked Arteries</a:t>
                      </a:r>
                    </a:p>
                  </a:txBody>
                  <a:tcPr/>
                </a:tc>
                <a:tc>
                  <a:txBody>
                    <a:bodyPr/>
                    <a:lstStyle/>
                    <a:p>
                      <a:pPr algn="ctr"/>
                      <a:r>
                        <a:rPr lang="en-SG" dirty="0"/>
                        <a:t>Weight</a:t>
                      </a:r>
                    </a:p>
                  </a:txBody>
                  <a:tcPr/>
                </a:tc>
                <a:tc>
                  <a:txBody>
                    <a:bodyPr/>
                    <a:lstStyle/>
                    <a:p>
                      <a:pPr algn="ctr"/>
                      <a:r>
                        <a:rPr lang="en-SG" dirty="0"/>
                        <a:t>Heart Disease</a:t>
                      </a:r>
                    </a:p>
                  </a:txBody>
                  <a:tcPr>
                    <a:solidFill>
                      <a:srgbClr val="00B050"/>
                    </a:solidFill>
                  </a:tcPr>
                </a:tc>
                <a:extLst>
                  <a:ext uri="{0D108BD9-81ED-4DB2-BD59-A6C34878D82A}">
                    <a16:rowId xmlns:a16="http://schemas.microsoft.com/office/drawing/2014/main" val="1873800409"/>
                  </a:ext>
                </a:extLst>
              </a:tr>
              <a:tr h="370840">
                <a:tc>
                  <a:txBody>
                    <a:bodyPr/>
                    <a:lstStyle/>
                    <a:p>
                      <a:pPr algn="ctr"/>
                      <a:r>
                        <a:rPr lang="en-SG" dirty="0"/>
                        <a:t>Yes</a:t>
                      </a:r>
                    </a:p>
                  </a:txBody>
                  <a:tcPr/>
                </a:tc>
                <a:tc>
                  <a:txBody>
                    <a:bodyPr/>
                    <a:lstStyle/>
                    <a:p>
                      <a:pPr algn="ctr"/>
                      <a:r>
                        <a:rPr lang="en-SG" dirty="0"/>
                        <a:t>No</a:t>
                      </a:r>
                    </a:p>
                  </a:txBody>
                  <a:tcPr/>
                </a:tc>
                <a:tc>
                  <a:txBody>
                    <a:bodyPr/>
                    <a:lstStyle/>
                    <a:p>
                      <a:pPr algn="ctr"/>
                      <a:r>
                        <a:rPr lang="en-SG" dirty="0"/>
                        <a:t>No</a:t>
                      </a:r>
                    </a:p>
                  </a:txBody>
                  <a:tcPr/>
                </a:tc>
                <a:tc>
                  <a:txBody>
                    <a:bodyPr/>
                    <a:lstStyle/>
                    <a:p>
                      <a:pPr algn="ctr"/>
                      <a:r>
                        <a:rPr lang="en-SG" dirty="0"/>
                        <a:t>56</a:t>
                      </a:r>
                    </a:p>
                  </a:txBody>
                  <a:tcPr/>
                </a:tc>
                <a:tc>
                  <a:txBody>
                    <a:bodyPr/>
                    <a:lstStyle/>
                    <a:p>
                      <a:pPr algn="ctr"/>
                      <a:r>
                        <a:rPr lang="en-SG"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1583013540"/>
                  </a:ext>
                </a:extLst>
              </a:tr>
            </a:tbl>
          </a:graphicData>
        </a:graphic>
      </p:graphicFrame>
      <p:sp>
        <p:nvSpPr>
          <p:cNvPr id="9" name="Rectangle 8">
            <a:extLst>
              <a:ext uri="{FF2B5EF4-FFF2-40B4-BE49-F238E27FC236}">
                <a16:creationId xmlns:a16="http://schemas.microsoft.com/office/drawing/2014/main" id="{14A20040-F3B2-4460-ACE1-330A1CB375A6}"/>
              </a:ext>
            </a:extLst>
          </p:cNvPr>
          <p:cNvSpPr/>
          <p:nvPr/>
        </p:nvSpPr>
        <p:spPr>
          <a:xfrm>
            <a:off x="8723717" y="5711686"/>
            <a:ext cx="1703851" cy="74696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Tree>
    <p:extLst>
      <p:ext uri="{BB962C8B-B14F-4D97-AF65-F5344CB8AC3E}">
        <p14:creationId xmlns:p14="http://schemas.microsoft.com/office/powerpoint/2010/main" val="408642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6B2B16-1578-4749-9CE7-396DAAD47E9C}"/>
              </a:ext>
            </a:extLst>
          </p:cNvPr>
          <p:cNvPicPr>
            <a:picLocks noChangeAspect="1"/>
          </p:cNvPicPr>
          <p:nvPr/>
        </p:nvPicPr>
        <p:blipFill>
          <a:blip r:embed="rId2"/>
          <a:stretch>
            <a:fillRect/>
          </a:stretch>
        </p:blipFill>
        <p:spPr>
          <a:xfrm>
            <a:off x="2070057" y="2631332"/>
            <a:ext cx="2369239" cy="2000392"/>
          </a:xfrm>
          <a:prstGeom prst="rect">
            <a:avLst/>
          </a:prstGeom>
        </p:spPr>
      </p:pic>
      <p:sp>
        <p:nvSpPr>
          <p:cNvPr id="2" name="Title 1">
            <a:extLst>
              <a:ext uri="{FF2B5EF4-FFF2-40B4-BE49-F238E27FC236}">
                <a16:creationId xmlns:a16="http://schemas.microsoft.com/office/drawing/2014/main" id="{18484D5B-7183-4003-B427-D01DB1D8D91F}"/>
              </a:ext>
            </a:extLst>
          </p:cNvPr>
          <p:cNvSpPr>
            <a:spLocks noGrp="1"/>
          </p:cNvSpPr>
          <p:nvPr>
            <p:ph type="title"/>
          </p:nvPr>
        </p:nvSpPr>
        <p:spPr/>
        <p:txBody>
          <a:bodyPr/>
          <a:lstStyle/>
          <a:p>
            <a:r>
              <a:rPr lang="en-SG" dirty="0"/>
              <a:t>Predicting Categories using classification Models</a:t>
            </a:r>
          </a:p>
        </p:txBody>
      </p:sp>
      <p:sp>
        <p:nvSpPr>
          <p:cNvPr id="3" name="Content Placeholder 2">
            <a:extLst>
              <a:ext uri="{FF2B5EF4-FFF2-40B4-BE49-F238E27FC236}">
                <a16:creationId xmlns:a16="http://schemas.microsoft.com/office/drawing/2014/main" id="{03A42A02-2253-4E69-B8B5-DA07466AB912}"/>
              </a:ext>
            </a:extLst>
          </p:cNvPr>
          <p:cNvSpPr>
            <a:spLocks noGrp="1"/>
          </p:cNvSpPr>
          <p:nvPr>
            <p:ph idx="1"/>
          </p:nvPr>
        </p:nvSpPr>
        <p:spPr>
          <a:xfrm>
            <a:off x="1141413" y="1857198"/>
            <a:ext cx="9905999" cy="4589039"/>
          </a:xfrm>
        </p:spPr>
        <p:txBody>
          <a:bodyPr>
            <a:normAutofit/>
          </a:bodyPr>
          <a:lstStyle/>
          <a:p>
            <a:r>
              <a:rPr lang="en-SG" dirty="0"/>
              <a:t>However, first we have to decide which machine learning method would be best …</a:t>
            </a:r>
          </a:p>
          <a:p>
            <a:endParaRPr lang="en-SG" dirty="0"/>
          </a:p>
          <a:p>
            <a:endParaRPr lang="en-SG" dirty="0"/>
          </a:p>
          <a:p>
            <a:endParaRPr lang="en-SG" dirty="0"/>
          </a:p>
          <a:p>
            <a:endParaRPr lang="en-SG" dirty="0"/>
          </a:p>
          <a:p>
            <a:endParaRPr lang="en-SG" dirty="0"/>
          </a:p>
          <a:p>
            <a:r>
              <a:rPr lang="en-SG" dirty="0"/>
              <a:t>And many more machine learning methods…</a:t>
            </a:r>
          </a:p>
        </p:txBody>
      </p:sp>
      <p:sp>
        <p:nvSpPr>
          <p:cNvPr id="10" name="TextBox 9">
            <a:extLst>
              <a:ext uri="{FF2B5EF4-FFF2-40B4-BE49-F238E27FC236}">
                <a16:creationId xmlns:a16="http://schemas.microsoft.com/office/drawing/2014/main" id="{91270CCB-219C-4E65-8109-0C02CB29FCCE}"/>
              </a:ext>
            </a:extLst>
          </p:cNvPr>
          <p:cNvSpPr txBox="1"/>
          <p:nvPr/>
        </p:nvSpPr>
        <p:spPr>
          <a:xfrm>
            <a:off x="2070057" y="4800027"/>
            <a:ext cx="2539682" cy="369332"/>
          </a:xfrm>
          <a:prstGeom prst="rect">
            <a:avLst/>
          </a:prstGeom>
          <a:noFill/>
        </p:spPr>
        <p:txBody>
          <a:bodyPr wrap="square" rtlCol="0">
            <a:spAutoFit/>
          </a:bodyPr>
          <a:lstStyle/>
          <a:p>
            <a:pPr algn="ctr"/>
            <a:r>
              <a:rPr lang="en-SG" dirty="0"/>
              <a:t>K-nearest neighbours…</a:t>
            </a:r>
          </a:p>
        </p:txBody>
      </p:sp>
      <p:sp>
        <p:nvSpPr>
          <p:cNvPr id="11" name="TextBox 10">
            <a:extLst>
              <a:ext uri="{FF2B5EF4-FFF2-40B4-BE49-F238E27FC236}">
                <a16:creationId xmlns:a16="http://schemas.microsoft.com/office/drawing/2014/main" id="{102600C5-6E86-4603-B4B1-74CE834C3F04}"/>
              </a:ext>
            </a:extLst>
          </p:cNvPr>
          <p:cNvSpPr txBox="1"/>
          <p:nvPr/>
        </p:nvSpPr>
        <p:spPr>
          <a:xfrm>
            <a:off x="8188412" y="4828958"/>
            <a:ext cx="2357376" cy="369332"/>
          </a:xfrm>
          <a:prstGeom prst="rect">
            <a:avLst/>
          </a:prstGeom>
          <a:noFill/>
        </p:spPr>
        <p:txBody>
          <a:bodyPr wrap="square" rtlCol="0">
            <a:spAutoFit/>
          </a:bodyPr>
          <a:lstStyle/>
          <a:p>
            <a:pPr algn="ctr"/>
            <a:r>
              <a:rPr lang="en-SG" dirty="0"/>
              <a:t>or Random Forest?</a:t>
            </a:r>
          </a:p>
        </p:txBody>
      </p:sp>
      <p:sp>
        <p:nvSpPr>
          <p:cNvPr id="12" name="TextBox 11">
            <a:extLst>
              <a:ext uri="{FF2B5EF4-FFF2-40B4-BE49-F238E27FC236}">
                <a16:creationId xmlns:a16="http://schemas.microsoft.com/office/drawing/2014/main" id="{4414066D-FD07-4D2F-94A7-581A2AB4986B}"/>
              </a:ext>
            </a:extLst>
          </p:cNvPr>
          <p:cNvSpPr txBox="1"/>
          <p:nvPr/>
        </p:nvSpPr>
        <p:spPr>
          <a:xfrm>
            <a:off x="4722470" y="4828958"/>
            <a:ext cx="2539682" cy="369332"/>
          </a:xfrm>
          <a:prstGeom prst="rect">
            <a:avLst/>
          </a:prstGeom>
          <a:noFill/>
        </p:spPr>
        <p:txBody>
          <a:bodyPr wrap="square" rtlCol="0">
            <a:spAutoFit/>
          </a:bodyPr>
          <a:lstStyle/>
          <a:p>
            <a:pPr algn="ctr"/>
            <a:r>
              <a:rPr lang="en-SG" dirty="0"/>
              <a:t>or Decision Tree…</a:t>
            </a:r>
          </a:p>
        </p:txBody>
      </p:sp>
      <p:pic>
        <p:nvPicPr>
          <p:cNvPr id="14" name="Picture 13" descr="Shape&#10;&#10;Description automatically generated with low confidence">
            <a:extLst>
              <a:ext uri="{FF2B5EF4-FFF2-40B4-BE49-F238E27FC236}">
                <a16:creationId xmlns:a16="http://schemas.microsoft.com/office/drawing/2014/main" id="{FBA9D8F1-821A-422B-948E-195F68E057D5}"/>
              </a:ext>
            </a:extLst>
          </p:cNvPr>
          <p:cNvPicPr>
            <a:picLocks noChangeAspect="1"/>
          </p:cNvPicPr>
          <p:nvPr/>
        </p:nvPicPr>
        <p:blipFill>
          <a:blip r:embed="rId3"/>
          <a:stretch>
            <a:fillRect/>
          </a:stretch>
        </p:blipFill>
        <p:spPr>
          <a:xfrm>
            <a:off x="5351471" y="2962163"/>
            <a:ext cx="1547009" cy="1547009"/>
          </a:xfrm>
          <a:prstGeom prst="rect">
            <a:avLst/>
          </a:prstGeom>
        </p:spPr>
      </p:pic>
      <p:pic>
        <p:nvPicPr>
          <p:cNvPr id="15" name="Picture 14" descr="Shape&#10;&#10;Description automatically generated with low confidence">
            <a:extLst>
              <a:ext uri="{FF2B5EF4-FFF2-40B4-BE49-F238E27FC236}">
                <a16:creationId xmlns:a16="http://schemas.microsoft.com/office/drawing/2014/main" id="{14B7E701-C01F-4382-A829-0B5BE1C35538}"/>
              </a:ext>
            </a:extLst>
          </p:cNvPr>
          <p:cNvPicPr>
            <a:picLocks noChangeAspect="1"/>
          </p:cNvPicPr>
          <p:nvPr/>
        </p:nvPicPr>
        <p:blipFill>
          <a:blip r:embed="rId4"/>
          <a:stretch>
            <a:fillRect/>
          </a:stretch>
        </p:blipFill>
        <p:spPr>
          <a:xfrm>
            <a:off x="8188412" y="2598988"/>
            <a:ext cx="2161925" cy="2161925"/>
          </a:xfrm>
          <a:prstGeom prst="rect">
            <a:avLst/>
          </a:prstGeom>
        </p:spPr>
      </p:pic>
    </p:spTree>
    <p:extLst>
      <p:ext uri="{BB962C8B-B14F-4D97-AF65-F5344CB8AC3E}">
        <p14:creationId xmlns:p14="http://schemas.microsoft.com/office/powerpoint/2010/main" val="2456397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1">
      <a:dk1>
        <a:sysClr val="windowText" lastClr="000000"/>
      </a:dk1>
      <a:lt1>
        <a:sysClr val="window" lastClr="FFFFFF"/>
      </a:lt1>
      <a:dk2>
        <a:srgbClr val="44546A"/>
      </a:dk2>
      <a:lt2>
        <a:srgbClr val="FFFFFF"/>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637E821F0621419D0DA8465B971DD0" ma:contentTypeVersion="7" ma:contentTypeDescription="Create a new document." ma:contentTypeScope="" ma:versionID="e1251e93f352467733182dffe876adc5">
  <xsd:schema xmlns:xsd="http://www.w3.org/2001/XMLSchema" xmlns:xs="http://www.w3.org/2001/XMLSchema" xmlns:p="http://schemas.microsoft.com/office/2006/metadata/properties" xmlns:ns2="f3b484ec-c827-4fba-a4c5-aef0c88ad680" targetNamespace="http://schemas.microsoft.com/office/2006/metadata/properties" ma:root="true" ma:fieldsID="dbb28a74489daa5d35bd3513cbd31dbe" ns2:_="">
    <xsd:import namespace="f3b484ec-c827-4fba-a4c5-aef0c88ad68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b484ec-c827-4fba-a4c5-aef0c88ad6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2761B20-2185-456A-9EA5-D3F02804DF48}"/>
</file>

<file path=customXml/itemProps2.xml><?xml version="1.0" encoding="utf-8"?>
<ds:datastoreItem xmlns:ds="http://schemas.openxmlformats.org/officeDocument/2006/customXml" ds:itemID="{52D74390-DB97-46A6-BB6F-E39B99D5D548}"/>
</file>

<file path=customXml/itemProps3.xml><?xml version="1.0" encoding="utf-8"?>
<ds:datastoreItem xmlns:ds="http://schemas.openxmlformats.org/officeDocument/2006/customXml" ds:itemID="{864DA369-E57C-4768-9769-CF0363907757}"/>
</file>

<file path=docMetadata/LabelInfo.xml><?xml version="1.0" encoding="utf-8"?>
<clbl:labelList xmlns:clbl="http://schemas.microsoft.com/office/2020/mipLabelMetadata">
  <clbl:label id="{b70f6a2e-9a0b-44bc-9fcb-55781401e2f0}" enabled="1" method="Standard" siteId="{f688b0d0-79f0-40a4-8644-35fcdee9d0f3}" contentBits="1" removed="0"/>
</clbl:labelList>
</file>

<file path=docProps/app.xml><?xml version="1.0" encoding="utf-8"?>
<Properties xmlns="http://schemas.openxmlformats.org/officeDocument/2006/extended-properties" xmlns:vt="http://schemas.openxmlformats.org/officeDocument/2006/docPropsVTypes">
  <Template>Circuit</Template>
  <TotalTime>2775</TotalTime>
  <Words>1376</Words>
  <Application>Microsoft Office PowerPoint</Application>
  <PresentationFormat>Widescreen</PresentationFormat>
  <Paragraphs>148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avenir-light</vt:lpstr>
      <vt:lpstr>Calibri</vt:lpstr>
      <vt:lpstr>Cambria Math</vt:lpstr>
      <vt:lpstr>Tw Cen MT</vt:lpstr>
      <vt:lpstr>Circuit</vt:lpstr>
      <vt:lpstr>C379 Emerging technologies</vt:lpstr>
      <vt:lpstr>L16 Learning Objectives</vt:lpstr>
      <vt:lpstr>Predictive Analytics</vt:lpstr>
      <vt:lpstr>Weather Prediction</vt:lpstr>
      <vt:lpstr>Predictive Analytics</vt:lpstr>
      <vt:lpstr>Predictive Analytics</vt:lpstr>
      <vt:lpstr>Classification Tasks</vt:lpstr>
      <vt:lpstr>Predicting Categories using classification Models</vt:lpstr>
      <vt:lpstr>Predicting Categories using classification Models</vt:lpstr>
      <vt:lpstr>Predicting Categories using classification Models</vt:lpstr>
      <vt:lpstr>Data Preparation</vt:lpstr>
      <vt:lpstr>Data Preparation</vt:lpstr>
      <vt:lpstr>Difference between training, Validation &amp; test Data</vt:lpstr>
      <vt:lpstr>Common Pitfalls in the Train, Validate &amp; Test Split</vt:lpstr>
      <vt:lpstr>Challenge of using Validation Data</vt:lpstr>
      <vt:lpstr>Prepare training and testing data</vt:lpstr>
      <vt:lpstr>Applying Data Scaling</vt:lpstr>
      <vt:lpstr>Practical</vt:lpstr>
      <vt:lpstr>Unscheduled Asynchronous  e-learning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Future with AI</dc:title>
  <dc:creator>David Leong</dc:creator>
  <cp:lastModifiedBy>David Leong (RP)</cp:lastModifiedBy>
  <cp:revision>1020</cp:revision>
  <dcterms:created xsi:type="dcterms:W3CDTF">2018-06-24T05:34:28Z</dcterms:created>
  <dcterms:modified xsi:type="dcterms:W3CDTF">2025-01-26T13:37:27Z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70f6a2e-9a0b-44bc-9fcb-55781401e2f0_Enabled">
    <vt:lpwstr>true</vt:lpwstr>
  </property>
  <property fmtid="{D5CDD505-2E9C-101B-9397-08002B2CF9AE}" pid="3" name="MSIP_Label_b70f6a2e-9a0b-44bc-9fcb-55781401e2f0_SetDate">
    <vt:lpwstr>2022-05-04T05:41:02Z</vt:lpwstr>
  </property>
  <property fmtid="{D5CDD505-2E9C-101B-9397-08002B2CF9AE}" pid="4" name="MSIP_Label_b70f6a2e-9a0b-44bc-9fcb-55781401e2f0_Method">
    <vt:lpwstr>Standard</vt:lpwstr>
  </property>
  <property fmtid="{D5CDD505-2E9C-101B-9397-08002B2CF9AE}" pid="5" name="MSIP_Label_b70f6a2e-9a0b-44bc-9fcb-55781401e2f0_Name">
    <vt:lpwstr>NON-SENSITIVE</vt:lpwstr>
  </property>
  <property fmtid="{D5CDD505-2E9C-101B-9397-08002B2CF9AE}" pid="6" name="MSIP_Label_b70f6a2e-9a0b-44bc-9fcb-55781401e2f0_SiteId">
    <vt:lpwstr>f688b0d0-79f0-40a4-8644-35fcdee9d0f3</vt:lpwstr>
  </property>
  <property fmtid="{D5CDD505-2E9C-101B-9397-08002B2CF9AE}" pid="7" name="MSIP_Label_b70f6a2e-9a0b-44bc-9fcb-55781401e2f0_ActionId">
    <vt:lpwstr>a323f2df-3211-44b9-b5af-873fe6bd1eca</vt:lpwstr>
  </property>
  <property fmtid="{D5CDD505-2E9C-101B-9397-08002B2CF9AE}" pid="8" name="MSIP_Label_b70f6a2e-9a0b-44bc-9fcb-55781401e2f0_ContentBits">
    <vt:lpwstr>1</vt:lpwstr>
  </property>
  <property fmtid="{D5CDD505-2E9C-101B-9397-08002B2CF9AE}" pid="9" name="ContentTypeId">
    <vt:lpwstr>0x010100CF637E821F0621419D0DA8465B971DD0</vt:lpwstr>
  </property>
</Properties>
</file>