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1"/>
  </p:notesMasterIdLst>
  <p:sldIdLst>
    <p:sldId id="256" r:id="rId2"/>
    <p:sldId id="292" r:id="rId3"/>
    <p:sldId id="366" r:id="rId4"/>
    <p:sldId id="311" r:id="rId5"/>
    <p:sldId id="339" r:id="rId6"/>
    <p:sldId id="328" r:id="rId7"/>
    <p:sldId id="373" r:id="rId8"/>
    <p:sldId id="312" r:id="rId9"/>
    <p:sldId id="3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268" autoAdjust="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7E677-EDA9-4177-ABE4-466AF73B6F34}" type="datetimeFigureOut">
              <a:rPr lang="en-SG" smtClean="0"/>
              <a:t>26/1/2025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D25CC-712A-4CC4-A62A-496FC1F8E387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302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24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88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2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09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42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4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6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0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8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0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2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MSIPCMContentMarking" descr="{&quot;HashCode&quot;:-574504238,&quot;Placement&quot;:&quot;Header&quot;,&quot;Top&quot;:0.0,&quot;Left&quot;:393.375916,&quot;SlideWidth&quot;:960,&quot;SlideHeight&quot;:540}">
            <a:extLst>
              <a:ext uri="{FF2B5EF4-FFF2-40B4-BE49-F238E27FC236}">
                <a16:creationId xmlns:a16="http://schemas.microsoft.com/office/drawing/2014/main" id="{B2D1EA6D-A66B-447D-A338-58710E250EE8}"/>
              </a:ext>
            </a:extLst>
          </p:cNvPr>
          <p:cNvSpPr txBox="1"/>
          <p:nvPr userDrawn="1"/>
        </p:nvSpPr>
        <p:spPr>
          <a:xfrm>
            <a:off x="4995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 dirty="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388565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4Wdy0Wc_x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982" y="3832304"/>
            <a:ext cx="2921257" cy="2671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3389" y="1793446"/>
            <a:ext cx="9275193" cy="1422400"/>
          </a:xfrm>
        </p:spPr>
        <p:txBody>
          <a:bodyPr/>
          <a:lstStyle/>
          <a:p>
            <a:r>
              <a:rPr lang="en-SG" dirty="0"/>
              <a:t>C379 Emerging technologies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3389" y="3332577"/>
            <a:ext cx="8790793" cy="119786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SG" sz="2600" dirty="0"/>
              <a:t>Lesson 18: Decision Trees</a:t>
            </a:r>
          </a:p>
          <a:p>
            <a:pPr>
              <a:spcBef>
                <a:spcPts val="0"/>
              </a:spcBef>
            </a:pPr>
            <a:endParaRPr lang="en-SG" sz="2600" dirty="0"/>
          </a:p>
          <a:p>
            <a:pPr>
              <a:spcBef>
                <a:spcPts val="0"/>
              </a:spcBef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1448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00BD-7861-42E1-B5B1-AA1D25EC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7363"/>
          </a:xfrm>
        </p:spPr>
        <p:txBody>
          <a:bodyPr/>
          <a:lstStyle/>
          <a:p>
            <a:r>
              <a:rPr lang="en-GB" dirty="0"/>
              <a:t>L18 Learning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D0102-DE83-46DB-9142-C0182E12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66" y="3981414"/>
            <a:ext cx="2870809" cy="2258068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C2C8ED7-DBD1-4F78-A387-78D0FFB88DD0}"/>
              </a:ext>
            </a:extLst>
          </p:cNvPr>
          <p:cNvSpPr txBox="1">
            <a:spLocks/>
          </p:cNvSpPr>
          <p:nvPr/>
        </p:nvSpPr>
        <p:spPr>
          <a:xfrm>
            <a:off x="1141413" y="1657189"/>
            <a:ext cx="10107612" cy="2182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Decision Tree algorithm to a train predictive model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and evaluate the 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Decision Tree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Explain and effectively present results to end-user devices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91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4" name="Rectangle 133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13B1EC2-1CED-45C4-B631-9F851DE8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12" y="1122363"/>
            <a:ext cx="4052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Model Building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DCB75-AD80-4874-B449-2269EA6BD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5702" y="3602038"/>
            <a:ext cx="4082297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Decision Trees</a:t>
            </a:r>
          </a:p>
        </p:txBody>
      </p:sp>
      <p:pic>
        <p:nvPicPr>
          <p:cNvPr id="262" name="Picture 261">
            <a:extLst>
              <a:ext uri="{FF2B5EF4-FFF2-40B4-BE49-F238E27FC236}">
                <a16:creationId xmlns:a16="http://schemas.microsoft.com/office/drawing/2014/main" id="{763117EF-B899-43F8-8498-909F7062AC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02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4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7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8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9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0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1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2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3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3650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879D-7C47-4A78-A1B1-190AB87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8377-FEEE-42FD-8886-11F00112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6082"/>
            <a:ext cx="10370941" cy="3809054"/>
          </a:xfrm>
        </p:spPr>
        <p:txBody>
          <a:bodyPr>
            <a:normAutofit/>
          </a:bodyPr>
          <a:lstStyle/>
          <a:p>
            <a:r>
              <a:rPr lang="en-US" dirty="0"/>
              <a:t>Classification trees are popular because they are transparent, straightforward and easy to understand how they produce the predictions. They can be used for regression or classification tasks. </a:t>
            </a:r>
          </a:p>
          <a:p>
            <a:r>
              <a:rPr lang="en-US" dirty="0"/>
              <a:t>They produce the predictions by creating a series of rules that applied consecutively until they arrive at a "leaf" node in the tree that contains the classification.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5E775-DB98-4F04-BADB-DA2F847C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0" y="4256983"/>
            <a:ext cx="4804857" cy="22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6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48276-94A9-40F5-88D9-2664B2ED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9" y="2249487"/>
            <a:ext cx="5297372" cy="3713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281AE-B94D-4922-B0D3-C6E4A52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58E5-E4E7-4625-8342-0F3411AF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390016" cy="3541714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One of the main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 drawbacks of Decision Tree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is that they are very prone to </a:t>
            </a:r>
            <a:r>
              <a:rPr lang="en-US" b="0" i="0" dirty="0">
                <a:solidFill>
                  <a:srgbClr val="FF0000"/>
                </a:solidFill>
                <a:effectLst/>
                <a:latin typeface="charter"/>
              </a:rPr>
              <a:t>over-fitting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– It can do well on training data but are not so flexible for making predictions on unseen samples. </a:t>
            </a:r>
          </a:p>
          <a:p>
            <a:r>
              <a:rPr lang="en-US" dirty="0">
                <a:solidFill>
                  <a:srgbClr val="292929"/>
                </a:solidFill>
                <a:latin typeface="charter"/>
              </a:rPr>
              <a:t>However, the model is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simple, and the results are easy to interpret.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247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18DD-AC78-444E-BD2D-2031E7D0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Decision Tree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C56CC-60BF-4CC9-B4CE-B391B30C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297" y="2748962"/>
            <a:ext cx="9906000" cy="17135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BF74F-EDB7-4999-A96C-2391A49BBE98}"/>
              </a:ext>
            </a:extLst>
          </p:cNvPr>
          <p:cNvSpPr txBox="1"/>
          <p:nvPr/>
        </p:nvSpPr>
        <p:spPr>
          <a:xfrm>
            <a:off x="7382701" y="1459817"/>
            <a:ext cx="411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70C0"/>
                </a:solidFill>
              </a:rPr>
              <a:t>1. Importing decision tree method from scikit-learn framework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6047CC-44AD-4222-9BF7-1C6C6085E66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06247" y="1782983"/>
            <a:ext cx="1176454" cy="10720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0891A7-38F5-460E-9B17-A76590DA51E8}"/>
              </a:ext>
            </a:extLst>
          </p:cNvPr>
          <p:cNvSpPr txBox="1"/>
          <p:nvPr/>
        </p:nvSpPr>
        <p:spPr>
          <a:xfrm>
            <a:off x="7714034" y="2240290"/>
            <a:ext cx="4367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70C0"/>
                </a:solidFill>
              </a:rPr>
              <a:t>2. Calling DT method with a maximum depth of the tree (= 6) and the </a:t>
            </a:r>
            <a:r>
              <a:rPr lang="en-US" i="1" dirty="0">
                <a:solidFill>
                  <a:srgbClr val="0070C0"/>
                </a:solidFill>
              </a:rPr>
              <a:t>minimum number of samples required to split (=</a:t>
            </a:r>
            <a:r>
              <a:rPr lang="en-GB" i="1" dirty="0">
                <a:solidFill>
                  <a:srgbClr val="0070C0"/>
                </a:solidFill>
              </a:rPr>
              <a:t>50) as parameters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56F653-BAE5-44BB-A9DF-FD9DA031EEA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33098" y="2701955"/>
            <a:ext cx="680936" cy="66178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7E8F50-B3FC-4F9A-92EF-2E64A79D1F6E}"/>
              </a:ext>
            </a:extLst>
          </p:cNvPr>
          <p:cNvCxnSpPr>
            <a:cxnSpLocks/>
          </p:cNvCxnSpPr>
          <p:nvPr/>
        </p:nvCxnSpPr>
        <p:spPr>
          <a:xfrm>
            <a:off x="5327532" y="3838351"/>
            <a:ext cx="2843702" cy="3055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744D00-3997-4A44-AF3F-ABCB6BC9BFF8}"/>
              </a:ext>
            </a:extLst>
          </p:cNvPr>
          <p:cNvSpPr txBox="1"/>
          <p:nvPr/>
        </p:nvSpPr>
        <p:spPr>
          <a:xfrm>
            <a:off x="8171234" y="3987192"/>
            <a:ext cx="3667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70C0"/>
                </a:solidFill>
              </a:rPr>
              <a:t>3. From the training dataset and labels provided in the parameters, this method train the model to make prediction.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00AFDD-E162-4784-83FF-79B791E3014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86958" y="4259701"/>
            <a:ext cx="833297" cy="91818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5B22B0-4AA3-49C8-8DD6-45C539E6E0EC}"/>
              </a:ext>
            </a:extLst>
          </p:cNvPr>
          <p:cNvSpPr txBox="1"/>
          <p:nvPr/>
        </p:nvSpPr>
        <p:spPr>
          <a:xfrm>
            <a:off x="6420255" y="4993221"/>
            <a:ext cx="551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70C0"/>
                </a:solidFill>
              </a:rPr>
              <a:t>4. The predict method is used to classify incoming data point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A6F89-ACEC-4DAE-A9E5-F533D70FBA79}"/>
              </a:ext>
            </a:extLst>
          </p:cNvPr>
          <p:cNvSpPr txBox="1"/>
          <p:nvPr/>
        </p:nvSpPr>
        <p:spPr>
          <a:xfrm>
            <a:off x="1141413" y="5585345"/>
            <a:ext cx="837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/>
              <a:t>X_train </a:t>
            </a:r>
            <a:r>
              <a:rPr lang="en-GB" sz="2400" dirty="0"/>
              <a:t>matrix contains all the features of the training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i="1" dirty="0"/>
              <a:t>y_train </a:t>
            </a:r>
            <a:r>
              <a:rPr lang="en-GB" sz="2400" dirty="0"/>
              <a:t>matrix contains the label from the training set</a:t>
            </a:r>
          </a:p>
        </p:txBody>
      </p:sp>
    </p:spTree>
    <p:extLst>
      <p:ext uri="{BB962C8B-B14F-4D97-AF65-F5344CB8AC3E}">
        <p14:creationId xmlns:p14="http://schemas.microsoft.com/office/powerpoint/2010/main" val="361387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7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B18EDF-9866-4F13-933D-58D3991C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Lab 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17EB9-15EB-4BD8-B42B-7C58D873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0634" y="3602038"/>
            <a:ext cx="4966333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Lab 18-1</a:t>
            </a:r>
          </a:p>
          <a:p>
            <a:r>
              <a:rPr lang="en-US" sz="2000" dirty="0">
                <a:solidFill>
                  <a:schemeClr val="bg2"/>
                </a:solidFill>
              </a:rPr>
              <a:t>Using a Decision Tree Model</a:t>
            </a:r>
          </a:p>
        </p:txBody>
      </p:sp>
      <p:sp useBgFill="1"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5AA83-9A26-4CDF-A2CD-8DD79F71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47" y="1791212"/>
            <a:ext cx="4635583" cy="32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67" name="Group 14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4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6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80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1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2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3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4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5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8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9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0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1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2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4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5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6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0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1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2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3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4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5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6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4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5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6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9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0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1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2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3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4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5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6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9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0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1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2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3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335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B18EDF-9866-4F13-933D-58D3991C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1113282"/>
            <a:ext cx="4966332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Decision Tree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17EB9-15EB-4BD8-B42B-7C58D873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0635" y="3602038"/>
            <a:ext cx="4658866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Lab 18-2</a:t>
            </a:r>
          </a:p>
          <a:p>
            <a:r>
              <a:rPr lang="en-US" sz="2000" dirty="0">
                <a:solidFill>
                  <a:schemeClr val="bg2"/>
                </a:solidFill>
              </a:rPr>
              <a:t>Build A Binary Tree Model To </a:t>
            </a:r>
            <a:r>
              <a:rPr lang="en-US" sz="2000">
                <a:solidFill>
                  <a:schemeClr val="bg2"/>
                </a:solidFill>
              </a:rPr>
              <a:t>Solve Laundromat Problem</a:t>
            </a:r>
            <a:endParaRPr lang="en-US" sz="2000" dirty="0">
              <a:solidFill>
                <a:schemeClr val="bg2"/>
              </a:solidFill>
            </a:endParaRPr>
          </a:p>
        </p:txBody>
      </p:sp>
      <p:sp useBgFill="1">
        <p:nvSpPr>
          <p:cNvPr id="337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2" name="Picture 191">
            <a:extLst>
              <a:ext uri="{FF2B5EF4-FFF2-40B4-BE49-F238E27FC236}">
                <a16:creationId xmlns:a16="http://schemas.microsoft.com/office/drawing/2014/main" id="{BD67F52E-AD31-49C5-9899-06378D466F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83" r="8879" b="3"/>
          <a:stretch/>
        </p:blipFill>
        <p:spPr>
          <a:xfrm>
            <a:off x="1173672" y="1141368"/>
            <a:ext cx="4536932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261">
            <a:extLst>
              <a:ext uri="{FF2B5EF4-FFF2-40B4-BE49-F238E27FC236}">
                <a16:creationId xmlns:a16="http://schemas.microsoft.com/office/drawing/2014/main" id="{763117EF-B899-43F8-8498-909F7062A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2"/>
          <a:stretch/>
        </p:blipFill>
        <p:spPr>
          <a:xfrm>
            <a:off x="9478395" y="1039524"/>
            <a:ext cx="2713605" cy="30500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13B1EC2-1CED-45C4-B631-9F851DE8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648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SG" sz="4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Unscheduled Asynchronous </a:t>
            </a:r>
            <a:br>
              <a:rPr lang="en-SG" sz="4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lang="en-SG" sz="4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e-learning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DCB75-AD80-4874-B449-2269EA6B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077" y="2222336"/>
            <a:ext cx="9166884" cy="3050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Watch the following videos before Lesson 19: </a:t>
            </a:r>
          </a:p>
          <a:p>
            <a:r>
              <a:rPr lang="en-US" sz="3000" dirty="0">
                <a:solidFill>
                  <a:schemeClr val="tx2"/>
                </a:solidFill>
              </a:rPr>
              <a:t>Random Forest - </a:t>
            </a:r>
            <a:r>
              <a:rPr lang="en-US" sz="3200" dirty="0">
                <a:hlinkClick r:id="rId3"/>
              </a:rPr>
              <a:t>https://www.youtube.com/watch?v=J4Wdy0Wc_xQ</a:t>
            </a:r>
            <a:r>
              <a:rPr lang="en-US" sz="3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9F5CA-2DE7-9376-48B1-E3F43F24A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845" y="4318124"/>
            <a:ext cx="5715133" cy="213702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E4CDF05-C34C-7EC2-27B8-71694EDFC1F1}"/>
              </a:ext>
            </a:extLst>
          </p:cNvPr>
          <p:cNvGrpSpPr/>
          <p:nvPr/>
        </p:nvGrpSpPr>
        <p:grpSpPr>
          <a:xfrm>
            <a:off x="282214" y="5521016"/>
            <a:ext cx="997527" cy="1108354"/>
            <a:chOff x="2765502" y="5448281"/>
            <a:chExt cx="997527" cy="11083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7A143E-D80B-7818-54D3-59BAAB24CC99}"/>
                </a:ext>
              </a:extLst>
            </p:cNvPr>
            <p:cNvSpPr/>
            <p:nvPr/>
          </p:nvSpPr>
          <p:spPr>
            <a:xfrm>
              <a:off x="2765502" y="5448281"/>
              <a:ext cx="997527" cy="110835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EEE48-DFEC-27F9-9F36-6AE6C9D34002}"/>
                </a:ext>
              </a:extLst>
            </p:cNvPr>
            <p:cNvGrpSpPr/>
            <p:nvPr/>
          </p:nvGrpSpPr>
          <p:grpSpPr>
            <a:xfrm>
              <a:off x="2927811" y="5607606"/>
              <a:ext cx="672908" cy="789703"/>
              <a:chOff x="11410" y="6165288"/>
              <a:chExt cx="672908" cy="78970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DB752CA-A96C-EA96-A6DC-EF60D09C6B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9733" y="6165288"/>
                <a:ext cx="463406" cy="551181"/>
                <a:chOff x="1277002" y="2165012"/>
                <a:chExt cx="1259092" cy="1497576"/>
              </a:xfrm>
            </p:grpSpPr>
            <p:grpSp>
              <p:nvGrpSpPr>
                <p:cNvPr id="10" name="Graphic 3">
                  <a:extLst>
                    <a:ext uri="{FF2B5EF4-FFF2-40B4-BE49-F238E27FC236}">
                      <a16:creationId xmlns:a16="http://schemas.microsoft.com/office/drawing/2014/main" id="{D4C40D3B-9BAE-47DA-8B19-5CC375D05A67}"/>
                    </a:ext>
                  </a:extLst>
                </p:cNvPr>
                <p:cNvGrpSpPr/>
                <p:nvPr/>
              </p:nvGrpSpPr>
              <p:grpSpPr>
                <a:xfrm>
                  <a:off x="1289943" y="2325115"/>
                  <a:ext cx="1174921" cy="256431"/>
                  <a:chOff x="7068574" y="5134303"/>
                  <a:chExt cx="1174921" cy="256431"/>
                </a:xfrm>
              </p:grpSpPr>
              <p:grpSp>
                <p:nvGrpSpPr>
                  <p:cNvPr id="21" name="Graphic 3">
                    <a:extLst>
                      <a:ext uri="{FF2B5EF4-FFF2-40B4-BE49-F238E27FC236}">
                        <a16:creationId xmlns:a16="http://schemas.microsoft.com/office/drawing/2014/main" id="{7464C2FA-F772-71E3-F8F0-26E171A9F670}"/>
                      </a:ext>
                    </a:extLst>
                  </p:cNvPr>
                  <p:cNvGrpSpPr/>
                  <p:nvPr/>
                </p:nvGrpSpPr>
                <p:grpSpPr>
                  <a:xfrm>
                    <a:off x="8033787" y="5145686"/>
                    <a:ext cx="209708" cy="245048"/>
                    <a:chOff x="8033787" y="5145686"/>
                    <a:chExt cx="209708" cy="245048"/>
                  </a:xfrm>
                </p:grpSpPr>
                <p:sp>
                  <p:nvSpPr>
                    <p:cNvPr id="26" name="Freeform: Shape 25">
                      <a:extLst>
                        <a:ext uri="{FF2B5EF4-FFF2-40B4-BE49-F238E27FC236}">
                          <a16:creationId xmlns:a16="http://schemas.microsoft.com/office/drawing/2014/main" id="{20DEA76B-B90E-21B5-CB98-E96214EE4D63}"/>
                        </a:ext>
                      </a:extLst>
                    </p:cNvPr>
                    <p:cNvSpPr/>
                    <p:nvPr/>
                  </p:nvSpPr>
                  <p:spPr>
                    <a:xfrm rot="-2682012">
                      <a:off x="8033787" y="5250823"/>
                      <a:ext cx="162134" cy="139911"/>
                    </a:xfrm>
                    <a:custGeom>
                      <a:avLst/>
                      <a:gdLst>
                        <a:gd name="connsiteX0" fmla="*/ 0 w 162134"/>
                        <a:gd name="connsiteY0" fmla="*/ 0 h 139911"/>
                        <a:gd name="connsiteX1" fmla="*/ 162134 w 162134"/>
                        <a:gd name="connsiteY1" fmla="*/ 0 h 139911"/>
                        <a:gd name="connsiteX2" fmla="*/ 162134 w 162134"/>
                        <a:gd name="connsiteY2" fmla="*/ 139912 h 139911"/>
                        <a:gd name="connsiteX3" fmla="*/ 0 w 162134"/>
                        <a:gd name="connsiteY3" fmla="*/ 139912 h 139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2134" h="139911">
                          <a:moveTo>
                            <a:pt x="0" y="0"/>
                          </a:moveTo>
                          <a:lnTo>
                            <a:pt x="162134" y="0"/>
                          </a:lnTo>
                          <a:lnTo>
                            <a:pt x="162134" y="139912"/>
                          </a:lnTo>
                          <a:lnTo>
                            <a:pt x="0" y="139912"/>
                          </a:lnTo>
                          <a:close/>
                        </a:path>
                      </a:pathLst>
                    </a:custGeom>
                    <a:solidFill>
                      <a:srgbClr val="44546A"/>
                    </a:solidFill>
                    <a:ln w="211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" name="Freeform: Shape 26">
                      <a:extLst>
                        <a:ext uri="{FF2B5EF4-FFF2-40B4-BE49-F238E27FC236}">
                          <a16:creationId xmlns:a16="http://schemas.microsoft.com/office/drawing/2014/main" id="{54441919-280D-202D-D2FA-2A470321A19D}"/>
                        </a:ext>
                      </a:extLst>
                    </p:cNvPr>
                    <p:cNvSpPr/>
                    <p:nvPr/>
                  </p:nvSpPr>
                  <p:spPr>
                    <a:xfrm rot="-2682012">
                      <a:off x="8100913" y="5223370"/>
                      <a:ext cx="83688" cy="139911"/>
                    </a:xfrm>
                    <a:custGeom>
                      <a:avLst/>
                      <a:gdLst>
                        <a:gd name="connsiteX0" fmla="*/ 0 w 83688"/>
                        <a:gd name="connsiteY0" fmla="*/ 0 h 139911"/>
                        <a:gd name="connsiteX1" fmla="*/ 83689 w 83688"/>
                        <a:gd name="connsiteY1" fmla="*/ 0 h 139911"/>
                        <a:gd name="connsiteX2" fmla="*/ 83689 w 83688"/>
                        <a:gd name="connsiteY2" fmla="*/ 139912 h 139911"/>
                        <a:gd name="connsiteX3" fmla="*/ 0 w 83688"/>
                        <a:gd name="connsiteY3" fmla="*/ 139912 h 139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83688" h="139911">
                          <a:moveTo>
                            <a:pt x="0" y="0"/>
                          </a:moveTo>
                          <a:lnTo>
                            <a:pt x="83689" y="0"/>
                          </a:lnTo>
                          <a:lnTo>
                            <a:pt x="83689" y="139912"/>
                          </a:lnTo>
                          <a:lnTo>
                            <a:pt x="0" y="139912"/>
                          </a:lnTo>
                          <a:close/>
                        </a:path>
                      </a:pathLst>
                    </a:custGeom>
                    <a:solidFill>
                      <a:srgbClr val="44546A">
                        <a:lumMod val="75000"/>
                      </a:srgbClr>
                    </a:solidFill>
                    <a:ln w="211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" name="Freeform: Shape 27">
                      <a:extLst>
                        <a:ext uri="{FF2B5EF4-FFF2-40B4-BE49-F238E27FC236}">
                          <a16:creationId xmlns:a16="http://schemas.microsoft.com/office/drawing/2014/main" id="{71218097-A298-1357-0001-BD91FF88578E}"/>
                        </a:ext>
                      </a:extLst>
                    </p:cNvPr>
                    <p:cNvSpPr/>
                    <p:nvPr/>
                  </p:nvSpPr>
                  <p:spPr>
                    <a:xfrm rot="-2681767">
                      <a:off x="8123214" y="5145686"/>
                      <a:ext cx="120281" cy="214408"/>
                    </a:xfrm>
                    <a:custGeom>
                      <a:avLst/>
                      <a:gdLst>
                        <a:gd name="connsiteX0" fmla="*/ 0 w 120281"/>
                        <a:gd name="connsiteY0" fmla="*/ 0 h 214408"/>
                        <a:gd name="connsiteX1" fmla="*/ 120281 w 120281"/>
                        <a:gd name="connsiteY1" fmla="*/ 0 h 214408"/>
                        <a:gd name="connsiteX2" fmla="*/ 120281 w 120281"/>
                        <a:gd name="connsiteY2" fmla="*/ 214409 h 214408"/>
                        <a:gd name="connsiteX3" fmla="*/ 0 w 120281"/>
                        <a:gd name="connsiteY3" fmla="*/ 214409 h 214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0281" h="214408">
                          <a:moveTo>
                            <a:pt x="0" y="0"/>
                          </a:moveTo>
                          <a:lnTo>
                            <a:pt x="120281" y="0"/>
                          </a:lnTo>
                          <a:lnTo>
                            <a:pt x="120281" y="214409"/>
                          </a:lnTo>
                          <a:lnTo>
                            <a:pt x="0" y="214409"/>
                          </a:lnTo>
                          <a:close/>
                        </a:path>
                      </a:pathLst>
                    </a:custGeom>
                    <a:solidFill>
                      <a:srgbClr val="44546A"/>
                    </a:solidFill>
                    <a:ln w="211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" name="Graphic 3">
                    <a:extLst>
                      <a:ext uri="{FF2B5EF4-FFF2-40B4-BE49-F238E27FC236}">
                        <a16:creationId xmlns:a16="http://schemas.microsoft.com/office/drawing/2014/main" id="{222557B0-5250-FAC0-A7CB-8BE42BA38B21}"/>
                      </a:ext>
                    </a:extLst>
                  </p:cNvPr>
                  <p:cNvGrpSpPr/>
                  <p:nvPr/>
                </p:nvGrpSpPr>
                <p:grpSpPr>
                  <a:xfrm>
                    <a:off x="7068574" y="5134303"/>
                    <a:ext cx="268015" cy="256321"/>
                    <a:chOff x="7068574" y="5134303"/>
                    <a:chExt cx="268015" cy="256321"/>
                  </a:xfrm>
                </p:grpSpPr>
                <p:sp>
                  <p:nvSpPr>
                    <p:cNvPr id="23" name="Freeform: Shape 22">
                      <a:extLst>
                        <a:ext uri="{FF2B5EF4-FFF2-40B4-BE49-F238E27FC236}">
                          <a16:creationId xmlns:a16="http://schemas.microsoft.com/office/drawing/2014/main" id="{A87BC2EF-7A22-36DC-1122-516A00D0AD3B}"/>
                        </a:ext>
                      </a:extLst>
                    </p:cNvPr>
                    <p:cNvSpPr/>
                    <p:nvPr/>
                  </p:nvSpPr>
                  <p:spPr>
                    <a:xfrm rot="-2718475">
                      <a:off x="7185566" y="5239602"/>
                      <a:ext cx="139911" cy="162134"/>
                    </a:xfrm>
                    <a:custGeom>
                      <a:avLst/>
                      <a:gdLst>
                        <a:gd name="connsiteX0" fmla="*/ 0 w 139911"/>
                        <a:gd name="connsiteY0" fmla="*/ 0 h 162134"/>
                        <a:gd name="connsiteX1" fmla="*/ 139912 w 139911"/>
                        <a:gd name="connsiteY1" fmla="*/ 0 h 162134"/>
                        <a:gd name="connsiteX2" fmla="*/ 139912 w 139911"/>
                        <a:gd name="connsiteY2" fmla="*/ 162134 h 162134"/>
                        <a:gd name="connsiteX3" fmla="*/ 0 w 139911"/>
                        <a:gd name="connsiteY3" fmla="*/ 162134 h 1621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9911" h="162134">
                          <a:moveTo>
                            <a:pt x="0" y="0"/>
                          </a:moveTo>
                          <a:lnTo>
                            <a:pt x="139912" y="0"/>
                          </a:lnTo>
                          <a:lnTo>
                            <a:pt x="139912" y="162134"/>
                          </a:lnTo>
                          <a:lnTo>
                            <a:pt x="0" y="162134"/>
                          </a:lnTo>
                          <a:close/>
                        </a:path>
                      </a:pathLst>
                    </a:custGeom>
                    <a:solidFill>
                      <a:srgbClr val="44546A"/>
                    </a:solidFill>
                    <a:ln w="211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" name="Freeform: Shape 23">
                      <a:extLst>
                        <a:ext uri="{FF2B5EF4-FFF2-40B4-BE49-F238E27FC236}">
                          <a16:creationId xmlns:a16="http://schemas.microsoft.com/office/drawing/2014/main" id="{E926F19D-9F69-8131-A94D-0F5261D5538D}"/>
                        </a:ext>
                      </a:extLst>
                    </p:cNvPr>
                    <p:cNvSpPr/>
                    <p:nvPr/>
                  </p:nvSpPr>
                  <p:spPr>
                    <a:xfrm rot="-2717988">
                      <a:off x="7157692" y="5251554"/>
                      <a:ext cx="139911" cy="83688"/>
                    </a:xfrm>
                    <a:custGeom>
                      <a:avLst/>
                      <a:gdLst>
                        <a:gd name="connsiteX0" fmla="*/ 0 w 139911"/>
                        <a:gd name="connsiteY0" fmla="*/ 0 h 83688"/>
                        <a:gd name="connsiteX1" fmla="*/ 139912 w 139911"/>
                        <a:gd name="connsiteY1" fmla="*/ 0 h 83688"/>
                        <a:gd name="connsiteX2" fmla="*/ 139912 w 139911"/>
                        <a:gd name="connsiteY2" fmla="*/ 83689 h 83688"/>
                        <a:gd name="connsiteX3" fmla="*/ 0 w 139911"/>
                        <a:gd name="connsiteY3" fmla="*/ 83689 h 836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9911" h="83688">
                          <a:moveTo>
                            <a:pt x="0" y="0"/>
                          </a:moveTo>
                          <a:lnTo>
                            <a:pt x="139912" y="0"/>
                          </a:lnTo>
                          <a:lnTo>
                            <a:pt x="139912" y="83689"/>
                          </a:lnTo>
                          <a:lnTo>
                            <a:pt x="0" y="83689"/>
                          </a:lnTo>
                          <a:close/>
                        </a:path>
                      </a:pathLst>
                    </a:custGeom>
                    <a:solidFill>
                      <a:srgbClr val="44546A">
                        <a:lumMod val="75000"/>
                      </a:srgbClr>
                    </a:solidFill>
                    <a:ln w="211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" name="Freeform: Shape 24">
                      <a:extLst>
                        <a:ext uri="{FF2B5EF4-FFF2-40B4-BE49-F238E27FC236}">
                          <a16:creationId xmlns:a16="http://schemas.microsoft.com/office/drawing/2014/main" id="{BE5A880F-B014-4D77-D58D-9A8E8A460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68574" y="5134303"/>
                      <a:ext cx="236328" cy="237047"/>
                    </a:xfrm>
                    <a:custGeom>
                      <a:avLst/>
                      <a:gdLst>
                        <a:gd name="connsiteX0" fmla="*/ 85507 w 236328"/>
                        <a:gd name="connsiteY0" fmla="*/ 237047 h 237047"/>
                        <a:gd name="connsiteX1" fmla="*/ 236328 w 236328"/>
                        <a:gd name="connsiteY1" fmla="*/ 84619 h 237047"/>
                        <a:gd name="connsiteX2" fmla="*/ 150821 w 236328"/>
                        <a:gd name="connsiteY2" fmla="*/ 0 h 237047"/>
                        <a:gd name="connsiteX3" fmla="*/ 0 w 236328"/>
                        <a:gd name="connsiteY3" fmla="*/ 152428 h 2370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36328" h="237047">
                          <a:moveTo>
                            <a:pt x="85507" y="237047"/>
                          </a:moveTo>
                          <a:lnTo>
                            <a:pt x="236328" y="84619"/>
                          </a:lnTo>
                          <a:lnTo>
                            <a:pt x="150821" y="0"/>
                          </a:lnTo>
                          <a:lnTo>
                            <a:pt x="0" y="152428"/>
                          </a:lnTo>
                          <a:close/>
                        </a:path>
                      </a:pathLst>
                    </a:custGeom>
                    <a:solidFill>
                      <a:srgbClr val="44546A"/>
                    </a:solidFill>
                    <a:ln w="211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8075FFF3-F2C5-20DF-0760-EBF3DF3121C8}"/>
                    </a:ext>
                  </a:extLst>
                </p:cNvPr>
                <p:cNvSpPr/>
                <p:nvPr/>
              </p:nvSpPr>
              <p:spPr>
                <a:xfrm>
                  <a:off x="1821486" y="2257242"/>
                  <a:ext cx="170125" cy="197105"/>
                </a:xfrm>
                <a:custGeom>
                  <a:avLst/>
                  <a:gdLst>
                    <a:gd name="connsiteX0" fmla="*/ 0 w 170125"/>
                    <a:gd name="connsiteY0" fmla="*/ 0 h 197105"/>
                    <a:gd name="connsiteX1" fmla="*/ 170126 w 170125"/>
                    <a:gd name="connsiteY1" fmla="*/ 0 h 197105"/>
                    <a:gd name="connsiteX2" fmla="*/ 170126 w 170125"/>
                    <a:gd name="connsiteY2" fmla="*/ 197106 h 197105"/>
                    <a:gd name="connsiteX3" fmla="*/ 0 w 170125"/>
                    <a:gd name="connsiteY3" fmla="*/ 197106 h 197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125" h="197105">
                      <a:moveTo>
                        <a:pt x="0" y="0"/>
                      </a:moveTo>
                      <a:lnTo>
                        <a:pt x="170126" y="0"/>
                      </a:lnTo>
                      <a:lnTo>
                        <a:pt x="170126" y="197106"/>
                      </a:lnTo>
                      <a:lnTo>
                        <a:pt x="0" y="197106"/>
                      </a:lnTo>
                      <a:close/>
                    </a:path>
                  </a:pathLst>
                </a:custGeom>
                <a:solidFill>
                  <a:srgbClr val="44546A"/>
                </a:solidFill>
                <a:ln w="21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910FD7B-82B7-C814-99EA-D5E25B9359B6}"/>
                    </a:ext>
                  </a:extLst>
                </p:cNvPr>
                <p:cNvSpPr/>
                <p:nvPr/>
              </p:nvSpPr>
              <p:spPr>
                <a:xfrm>
                  <a:off x="1821486" y="2257242"/>
                  <a:ext cx="170125" cy="101745"/>
                </a:xfrm>
                <a:custGeom>
                  <a:avLst/>
                  <a:gdLst>
                    <a:gd name="connsiteX0" fmla="*/ 0 w 170125"/>
                    <a:gd name="connsiteY0" fmla="*/ 0 h 101745"/>
                    <a:gd name="connsiteX1" fmla="*/ 170126 w 170125"/>
                    <a:gd name="connsiteY1" fmla="*/ 0 h 101745"/>
                    <a:gd name="connsiteX2" fmla="*/ 170126 w 170125"/>
                    <a:gd name="connsiteY2" fmla="*/ 101746 h 101745"/>
                    <a:gd name="connsiteX3" fmla="*/ 0 w 170125"/>
                    <a:gd name="connsiteY3" fmla="*/ 101746 h 1017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125" h="101745">
                      <a:moveTo>
                        <a:pt x="0" y="0"/>
                      </a:moveTo>
                      <a:lnTo>
                        <a:pt x="170126" y="0"/>
                      </a:lnTo>
                      <a:lnTo>
                        <a:pt x="170126" y="101746"/>
                      </a:lnTo>
                      <a:lnTo>
                        <a:pt x="0" y="101746"/>
                      </a:lnTo>
                      <a:close/>
                    </a:path>
                  </a:pathLst>
                </a:custGeom>
                <a:solidFill>
                  <a:srgbClr val="44546A">
                    <a:lumMod val="75000"/>
                  </a:srgbClr>
                </a:solidFill>
                <a:ln w="21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2F6850D5-7F19-F781-712C-37C2D70D7E44}"/>
                    </a:ext>
                  </a:extLst>
                </p:cNvPr>
                <p:cNvSpPr/>
                <p:nvPr/>
              </p:nvSpPr>
              <p:spPr>
                <a:xfrm>
                  <a:off x="1776195" y="2165012"/>
                  <a:ext cx="260728" cy="146254"/>
                </a:xfrm>
                <a:custGeom>
                  <a:avLst/>
                  <a:gdLst>
                    <a:gd name="connsiteX0" fmla="*/ 0 w 260728"/>
                    <a:gd name="connsiteY0" fmla="*/ 0 h 146254"/>
                    <a:gd name="connsiteX1" fmla="*/ 260729 w 260728"/>
                    <a:gd name="connsiteY1" fmla="*/ 0 h 146254"/>
                    <a:gd name="connsiteX2" fmla="*/ 260729 w 260728"/>
                    <a:gd name="connsiteY2" fmla="*/ 146254 h 146254"/>
                    <a:gd name="connsiteX3" fmla="*/ 0 w 260728"/>
                    <a:gd name="connsiteY3" fmla="*/ 146254 h 146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60728" h="146254">
                      <a:moveTo>
                        <a:pt x="0" y="0"/>
                      </a:moveTo>
                      <a:lnTo>
                        <a:pt x="260729" y="0"/>
                      </a:lnTo>
                      <a:lnTo>
                        <a:pt x="260729" y="146254"/>
                      </a:lnTo>
                      <a:lnTo>
                        <a:pt x="0" y="146254"/>
                      </a:lnTo>
                      <a:close/>
                    </a:path>
                  </a:pathLst>
                </a:custGeom>
                <a:solidFill>
                  <a:srgbClr val="44546A"/>
                </a:solidFill>
                <a:ln w="21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46E2666-D73A-740D-FB53-CB40A5881667}"/>
                    </a:ext>
                  </a:extLst>
                </p:cNvPr>
                <p:cNvSpPr/>
                <p:nvPr/>
              </p:nvSpPr>
              <p:spPr>
                <a:xfrm>
                  <a:off x="1277002" y="2403475"/>
                  <a:ext cx="1259092" cy="1259113"/>
                </a:xfrm>
                <a:custGeom>
                  <a:avLst/>
                  <a:gdLst>
                    <a:gd name="connsiteX0" fmla="*/ 1259092 w 1259092"/>
                    <a:gd name="connsiteY0" fmla="*/ 629567 h 1259113"/>
                    <a:gd name="connsiteX1" fmla="*/ 629546 w 1259092"/>
                    <a:gd name="connsiteY1" fmla="*/ 1259113 h 1259113"/>
                    <a:gd name="connsiteX2" fmla="*/ 0 w 1259092"/>
                    <a:gd name="connsiteY2" fmla="*/ 629567 h 1259113"/>
                    <a:gd name="connsiteX3" fmla="*/ 629546 w 1259092"/>
                    <a:gd name="connsiteY3" fmla="*/ 0 h 1259113"/>
                    <a:gd name="connsiteX4" fmla="*/ 1259092 w 1259092"/>
                    <a:gd name="connsiteY4" fmla="*/ 629567 h 125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9092" h="1259113">
                      <a:moveTo>
                        <a:pt x="1259092" y="629567"/>
                      </a:moveTo>
                      <a:cubicBezTo>
                        <a:pt x="1259092" y="977241"/>
                        <a:pt x="977219" y="1259113"/>
                        <a:pt x="629546" y="1259113"/>
                      </a:cubicBezTo>
                      <a:cubicBezTo>
                        <a:pt x="281873" y="1259113"/>
                        <a:pt x="0" y="977241"/>
                        <a:pt x="0" y="629567"/>
                      </a:cubicBezTo>
                      <a:cubicBezTo>
                        <a:pt x="0" y="281873"/>
                        <a:pt x="281873" y="0"/>
                        <a:pt x="629546" y="0"/>
                      </a:cubicBezTo>
                      <a:cubicBezTo>
                        <a:pt x="977241" y="0"/>
                        <a:pt x="1259092" y="281851"/>
                        <a:pt x="1259092" y="629567"/>
                      </a:cubicBezTo>
                      <a:close/>
                    </a:path>
                  </a:pathLst>
                </a:custGeom>
                <a:solidFill>
                  <a:srgbClr val="44546A"/>
                </a:solidFill>
                <a:ln w="21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C7DA23CD-AB1E-1E18-C405-639B8EEFA0B3}"/>
                    </a:ext>
                  </a:extLst>
                </p:cNvPr>
                <p:cNvSpPr/>
                <p:nvPr/>
              </p:nvSpPr>
              <p:spPr>
                <a:xfrm>
                  <a:off x="1371373" y="2500051"/>
                  <a:ext cx="1068329" cy="1068329"/>
                </a:xfrm>
                <a:custGeom>
                  <a:avLst/>
                  <a:gdLst>
                    <a:gd name="connsiteX0" fmla="*/ 1068330 w 1068329"/>
                    <a:gd name="connsiteY0" fmla="*/ 534165 h 1068329"/>
                    <a:gd name="connsiteX1" fmla="*/ 534165 w 1068329"/>
                    <a:gd name="connsiteY1" fmla="*/ 1068330 h 1068329"/>
                    <a:gd name="connsiteX2" fmla="*/ 0 w 1068329"/>
                    <a:gd name="connsiteY2" fmla="*/ 534165 h 1068329"/>
                    <a:gd name="connsiteX3" fmla="*/ 534165 w 1068329"/>
                    <a:gd name="connsiteY3" fmla="*/ 0 h 1068329"/>
                    <a:gd name="connsiteX4" fmla="*/ 1068330 w 1068329"/>
                    <a:gd name="connsiteY4" fmla="*/ 534165 h 1068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329" h="1068329">
                      <a:moveTo>
                        <a:pt x="1068330" y="534165"/>
                      </a:moveTo>
                      <a:cubicBezTo>
                        <a:pt x="1068330" y="829168"/>
                        <a:pt x="829189" y="1068330"/>
                        <a:pt x="534165" y="1068330"/>
                      </a:cubicBezTo>
                      <a:cubicBezTo>
                        <a:pt x="239140" y="1068330"/>
                        <a:pt x="0" y="829168"/>
                        <a:pt x="0" y="534165"/>
                      </a:cubicBezTo>
                      <a:cubicBezTo>
                        <a:pt x="0" y="239162"/>
                        <a:pt x="239140" y="0"/>
                        <a:pt x="534165" y="0"/>
                      </a:cubicBezTo>
                      <a:cubicBezTo>
                        <a:pt x="829168" y="-21"/>
                        <a:pt x="1068330" y="239140"/>
                        <a:pt x="1068330" y="534165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1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Partial Circle 15">
                  <a:extLst>
                    <a:ext uri="{FF2B5EF4-FFF2-40B4-BE49-F238E27FC236}">
                      <a16:creationId xmlns:a16="http://schemas.microsoft.com/office/drawing/2014/main" id="{FF3241BA-F183-124D-81CE-6B7D98361780}"/>
                    </a:ext>
                  </a:extLst>
                </p:cNvPr>
                <p:cNvSpPr/>
                <p:nvPr/>
              </p:nvSpPr>
              <p:spPr>
                <a:xfrm>
                  <a:off x="1362957" y="2498835"/>
                  <a:ext cx="1076745" cy="1077799"/>
                </a:xfrm>
                <a:prstGeom prst="pie">
                  <a:avLst>
                    <a:gd name="adj1" fmla="val 16058904"/>
                    <a:gd name="adj2" fmla="val 2900946"/>
                  </a:avLst>
                </a:prstGeom>
                <a:solidFill>
                  <a:srgbClr val="F18408"/>
                </a:solidFill>
                <a:ln w="21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57F788CF-71DD-E57D-8F6F-029645846CE9}"/>
                    </a:ext>
                  </a:extLst>
                </p:cNvPr>
                <p:cNvSpPr/>
                <p:nvPr/>
              </p:nvSpPr>
              <p:spPr>
                <a:xfrm>
                  <a:off x="1410570" y="2537212"/>
                  <a:ext cx="992126" cy="991956"/>
                </a:xfrm>
                <a:custGeom>
                  <a:avLst/>
                  <a:gdLst>
                    <a:gd name="connsiteX0" fmla="*/ 495979 w 992126"/>
                    <a:gd name="connsiteY0" fmla="*/ 991957 h 991956"/>
                    <a:gd name="connsiteX1" fmla="*/ 489868 w 992126"/>
                    <a:gd name="connsiteY1" fmla="*/ 991936 h 991956"/>
                    <a:gd name="connsiteX2" fmla="*/ 490206 w 992126"/>
                    <a:gd name="connsiteY2" fmla="*/ 963307 h 991956"/>
                    <a:gd name="connsiteX3" fmla="*/ 514099 w 992126"/>
                    <a:gd name="connsiteY3" fmla="*/ 962989 h 991956"/>
                    <a:gd name="connsiteX4" fmla="*/ 515178 w 992126"/>
                    <a:gd name="connsiteY4" fmla="*/ 991597 h 991956"/>
                    <a:gd name="connsiteX5" fmla="*/ 495979 w 992126"/>
                    <a:gd name="connsiteY5" fmla="*/ 991957 h 991956"/>
                    <a:gd name="connsiteX6" fmla="*/ 439333 w 992126"/>
                    <a:gd name="connsiteY6" fmla="*/ 988764 h 991956"/>
                    <a:gd name="connsiteX7" fmla="*/ 414256 w 992126"/>
                    <a:gd name="connsiteY7" fmla="*/ 985275 h 991956"/>
                    <a:gd name="connsiteX8" fmla="*/ 418929 w 992126"/>
                    <a:gd name="connsiteY8" fmla="*/ 957027 h 991956"/>
                    <a:gd name="connsiteX9" fmla="*/ 442569 w 992126"/>
                    <a:gd name="connsiteY9" fmla="*/ 960325 h 991956"/>
                    <a:gd name="connsiteX10" fmla="*/ 439333 w 992126"/>
                    <a:gd name="connsiteY10" fmla="*/ 988764 h 991956"/>
                    <a:gd name="connsiteX11" fmla="*/ 565649 w 992126"/>
                    <a:gd name="connsiteY11" fmla="*/ 987115 h 991956"/>
                    <a:gd name="connsiteX12" fmla="*/ 561652 w 992126"/>
                    <a:gd name="connsiteY12" fmla="*/ 958761 h 991956"/>
                    <a:gd name="connsiteX13" fmla="*/ 585207 w 992126"/>
                    <a:gd name="connsiteY13" fmla="*/ 954828 h 991956"/>
                    <a:gd name="connsiteX14" fmla="*/ 590641 w 992126"/>
                    <a:gd name="connsiteY14" fmla="*/ 982907 h 991956"/>
                    <a:gd name="connsiteX15" fmla="*/ 565649 w 992126"/>
                    <a:gd name="connsiteY15" fmla="*/ 987115 h 991956"/>
                    <a:gd name="connsiteX16" fmla="*/ 364758 w 992126"/>
                    <a:gd name="connsiteY16" fmla="*/ 974428 h 991956"/>
                    <a:gd name="connsiteX17" fmla="*/ 340484 w 992126"/>
                    <a:gd name="connsiteY17" fmla="*/ 967112 h 991956"/>
                    <a:gd name="connsiteX18" fmla="*/ 349471 w 992126"/>
                    <a:gd name="connsiteY18" fmla="*/ 939921 h 991956"/>
                    <a:gd name="connsiteX19" fmla="*/ 372307 w 992126"/>
                    <a:gd name="connsiteY19" fmla="*/ 946835 h 991956"/>
                    <a:gd name="connsiteX20" fmla="*/ 364758 w 992126"/>
                    <a:gd name="connsiteY20" fmla="*/ 974428 h 991956"/>
                    <a:gd name="connsiteX21" fmla="*/ 639801 w 992126"/>
                    <a:gd name="connsiteY21" fmla="*/ 970792 h 991956"/>
                    <a:gd name="connsiteX22" fmla="*/ 631513 w 992126"/>
                    <a:gd name="connsiteY22" fmla="*/ 943389 h 991956"/>
                    <a:gd name="connsiteX23" fmla="*/ 654179 w 992126"/>
                    <a:gd name="connsiteY23" fmla="*/ 935904 h 991956"/>
                    <a:gd name="connsiteX24" fmla="*/ 663863 w 992126"/>
                    <a:gd name="connsiteY24" fmla="*/ 962841 h 991956"/>
                    <a:gd name="connsiteX25" fmla="*/ 639801 w 992126"/>
                    <a:gd name="connsiteY25" fmla="*/ 970792 h 991956"/>
                    <a:gd name="connsiteX26" fmla="*/ 293248 w 992126"/>
                    <a:gd name="connsiteY26" fmla="*/ 948781 h 991956"/>
                    <a:gd name="connsiteX27" fmla="*/ 270370 w 992126"/>
                    <a:gd name="connsiteY27" fmla="*/ 937807 h 991956"/>
                    <a:gd name="connsiteX28" fmla="*/ 283395 w 992126"/>
                    <a:gd name="connsiteY28" fmla="*/ 912349 h 991956"/>
                    <a:gd name="connsiteX29" fmla="*/ 304962 w 992126"/>
                    <a:gd name="connsiteY29" fmla="*/ 922689 h 991956"/>
                    <a:gd name="connsiteX30" fmla="*/ 293248 w 992126"/>
                    <a:gd name="connsiteY30" fmla="*/ 948781 h 991956"/>
                    <a:gd name="connsiteX31" fmla="*/ 710613 w 992126"/>
                    <a:gd name="connsiteY31" fmla="*/ 943241 h 991956"/>
                    <a:gd name="connsiteX32" fmla="*/ 698223 w 992126"/>
                    <a:gd name="connsiteY32" fmla="*/ 917445 h 991956"/>
                    <a:gd name="connsiteX33" fmla="*/ 719430 w 992126"/>
                    <a:gd name="connsiteY33" fmla="*/ 906577 h 991956"/>
                    <a:gd name="connsiteX34" fmla="*/ 733132 w 992126"/>
                    <a:gd name="connsiteY34" fmla="*/ 931717 h 991956"/>
                    <a:gd name="connsiteX35" fmla="*/ 710613 w 992126"/>
                    <a:gd name="connsiteY35" fmla="*/ 943241 h 991956"/>
                    <a:gd name="connsiteX36" fmla="*/ 226496 w 992126"/>
                    <a:gd name="connsiteY36" fmla="*/ 912476 h 991956"/>
                    <a:gd name="connsiteX37" fmla="*/ 205585 w 992126"/>
                    <a:gd name="connsiteY37" fmla="*/ 898140 h 991956"/>
                    <a:gd name="connsiteX38" fmla="*/ 222352 w 992126"/>
                    <a:gd name="connsiteY38" fmla="*/ 874924 h 991956"/>
                    <a:gd name="connsiteX39" fmla="*/ 242080 w 992126"/>
                    <a:gd name="connsiteY39" fmla="*/ 888435 h 991956"/>
                    <a:gd name="connsiteX40" fmla="*/ 226496 w 992126"/>
                    <a:gd name="connsiteY40" fmla="*/ 912476 h 991956"/>
                    <a:gd name="connsiteX41" fmla="*/ 776287 w 992126"/>
                    <a:gd name="connsiteY41" fmla="*/ 905245 h 991956"/>
                    <a:gd name="connsiteX42" fmla="*/ 760112 w 992126"/>
                    <a:gd name="connsiteY42" fmla="*/ 881627 h 991956"/>
                    <a:gd name="connsiteX43" fmla="*/ 779437 w 992126"/>
                    <a:gd name="connsiteY43" fmla="*/ 867650 h 991956"/>
                    <a:gd name="connsiteX44" fmla="*/ 796797 w 992126"/>
                    <a:gd name="connsiteY44" fmla="*/ 890402 h 991956"/>
                    <a:gd name="connsiteX45" fmla="*/ 776287 w 992126"/>
                    <a:gd name="connsiteY45" fmla="*/ 905245 h 991956"/>
                    <a:gd name="connsiteX46" fmla="*/ 166087 w 992126"/>
                    <a:gd name="connsiteY46" fmla="*/ 866424 h 991956"/>
                    <a:gd name="connsiteX47" fmla="*/ 147608 w 992126"/>
                    <a:gd name="connsiteY47" fmla="*/ 849107 h 991956"/>
                    <a:gd name="connsiteX48" fmla="*/ 167694 w 992126"/>
                    <a:gd name="connsiteY48" fmla="*/ 828724 h 991956"/>
                    <a:gd name="connsiteX49" fmla="*/ 185117 w 992126"/>
                    <a:gd name="connsiteY49" fmla="*/ 845068 h 991956"/>
                    <a:gd name="connsiteX50" fmla="*/ 166087 w 992126"/>
                    <a:gd name="connsiteY50" fmla="*/ 866424 h 991956"/>
                    <a:gd name="connsiteX51" fmla="*/ 835448 w 992126"/>
                    <a:gd name="connsiteY51" fmla="*/ 857649 h 991956"/>
                    <a:gd name="connsiteX52" fmla="*/ 815869 w 992126"/>
                    <a:gd name="connsiteY52" fmla="*/ 836780 h 991956"/>
                    <a:gd name="connsiteX53" fmla="*/ 832847 w 992126"/>
                    <a:gd name="connsiteY53" fmla="*/ 820013 h 991956"/>
                    <a:gd name="connsiteX54" fmla="*/ 853463 w 992126"/>
                    <a:gd name="connsiteY54" fmla="*/ 839846 h 991956"/>
                    <a:gd name="connsiteX55" fmla="*/ 835448 w 992126"/>
                    <a:gd name="connsiteY55" fmla="*/ 857649 h 991956"/>
                    <a:gd name="connsiteX56" fmla="*/ 113396 w 992126"/>
                    <a:gd name="connsiteY56" fmla="*/ 811745 h 991956"/>
                    <a:gd name="connsiteX57" fmla="*/ 97771 w 992126"/>
                    <a:gd name="connsiteY57" fmla="*/ 791849 h 991956"/>
                    <a:gd name="connsiteX58" fmla="*/ 120712 w 992126"/>
                    <a:gd name="connsiteY58" fmla="*/ 774743 h 991956"/>
                    <a:gd name="connsiteX59" fmla="*/ 135450 w 992126"/>
                    <a:gd name="connsiteY59" fmla="*/ 793498 h 991956"/>
                    <a:gd name="connsiteX60" fmla="*/ 113396 w 992126"/>
                    <a:gd name="connsiteY60" fmla="*/ 811745 h 991956"/>
                    <a:gd name="connsiteX61" fmla="*/ 886702 w 992126"/>
                    <a:gd name="connsiteY61" fmla="*/ 801596 h 991956"/>
                    <a:gd name="connsiteX62" fmla="*/ 864162 w 992126"/>
                    <a:gd name="connsiteY62" fmla="*/ 783941 h 991956"/>
                    <a:gd name="connsiteX63" fmla="*/ 878413 w 992126"/>
                    <a:gd name="connsiteY63" fmla="*/ 764784 h 991956"/>
                    <a:gd name="connsiteX64" fmla="*/ 901798 w 992126"/>
                    <a:gd name="connsiteY64" fmla="*/ 781255 h 991956"/>
                    <a:gd name="connsiteX65" fmla="*/ 886702 w 992126"/>
                    <a:gd name="connsiteY65" fmla="*/ 801596 h 991956"/>
                    <a:gd name="connsiteX66" fmla="*/ 69628 w 992126"/>
                    <a:gd name="connsiteY66" fmla="*/ 749687 h 991956"/>
                    <a:gd name="connsiteX67" fmla="*/ 57216 w 992126"/>
                    <a:gd name="connsiteY67" fmla="*/ 727634 h 991956"/>
                    <a:gd name="connsiteX68" fmla="*/ 82505 w 992126"/>
                    <a:gd name="connsiteY68" fmla="*/ 714249 h 991956"/>
                    <a:gd name="connsiteX69" fmla="*/ 94197 w 992126"/>
                    <a:gd name="connsiteY69" fmla="*/ 735055 h 991956"/>
                    <a:gd name="connsiteX70" fmla="*/ 69628 w 992126"/>
                    <a:gd name="connsiteY70" fmla="*/ 749687 h 991956"/>
                    <a:gd name="connsiteX71" fmla="*/ 928863 w 992126"/>
                    <a:gd name="connsiteY71" fmla="*/ 738417 h 991956"/>
                    <a:gd name="connsiteX72" fmla="*/ 903913 w 992126"/>
                    <a:gd name="connsiteY72" fmla="*/ 724399 h 991956"/>
                    <a:gd name="connsiteX73" fmla="*/ 915077 w 992126"/>
                    <a:gd name="connsiteY73" fmla="*/ 703276 h 991956"/>
                    <a:gd name="connsiteX74" fmla="*/ 940725 w 992126"/>
                    <a:gd name="connsiteY74" fmla="*/ 716005 h 991956"/>
                    <a:gd name="connsiteX75" fmla="*/ 928863 w 992126"/>
                    <a:gd name="connsiteY75" fmla="*/ 738417 h 991956"/>
                    <a:gd name="connsiteX76" fmla="*/ 35818 w 992126"/>
                    <a:gd name="connsiteY76" fmla="*/ 681709 h 991956"/>
                    <a:gd name="connsiteX77" fmla="*/ 26938 w 992126"/>
                    <a:gd name="connsiteY77" fmla="*/ 657964 h 991956"/>
                    <a:gd name="connsiteX78" fmla="*/ 53981 w 992126"/>
                    <a:gd name="connsiteY78" fmla="*/ 648618 h 991956"/>
                    <a:gd name="connsiteX79" fmla="*/ 62354 w 992126"/>
                    <a:gd name="connsiteY79" fmla="*/ 670989 h 991956"/>
                    <a:gd name="connsiteX80" fmla="*/ 35818 w 992126"/>
                    <a:gd name="connsiteY80" fmla="*/ 681709 h 991956"/>
                    <a:gd name="connsiteX81" fmla="*/ 960875 w 992126"/>
                    <a:gd name="connsiteY81" fmla="*/ 669508 h 991956"/>
                    <a:gd name="connsiteX82" fmla="*/ 934064 w 992126"/>
                    <a:gd name="connsiteY82" fmla="*/ 659465 h 991956"/>
                    <a:gd name="connsiteX83" fmla="*/ 941867 w 992126"/>
                    <a:gd name="connsiteY83" fmla="*/ 636862 h 991956"/>
                    <a:gd name="connsiteX84" fmla="*/ 969164 w 992126"/>
                    <a:gd name="connsiteY84" fmla="*/ 645467 h 991956"/>
                    <a:gd name="connsiteX85" fmla="*/ 960875 w 992126"/>
                    <a:gd name="connsiteY85" fmla="*/ 669508 h 991956"/>
                    <a:gd name="connsiteX86" fmla="*/ 12877 w 992126"/>
                    <a:gd name="connsiteY86" fmla="*/ 609290 h 991956"/>
                    <a:gd name="connsiteX87" fmla="*/ 7739 w 992126"/>
                    <a:gd name="connsiteY87" fmla="*/ 584488 h 991956"/>
                    <a:gd name="connsiteX88" fmla="*/ 35903 w 992126"/>
                    <a:gd name="connsiteY88" fmla="*/ 579392 h 991956"/>
                    <a:gd name="connsiteX89" fmla="*/ 40745 w 992126"/>
                    <a:gd name="connsiteY89" fmla="*/ 602756 h 991956"/>
                    <a:gd name="connsiteX90" fmla="*/ 12877 w 992126"/>
                    <a:gd name="connsiteY90" fmla="*/ 609290 h 991956"/>
                    <a:gd name="connsiteX91" fmla="*/ 981893 w 992126"/>
                    <a:gd name="connsiteY91" fmla="*/ 596434 h 991956"/>
                    <a:gd name="connsiteX92" fmla="*/ 953876 w 992126"/>
                    <a:gd name="connsiteY92" fmla="*/ 590662 h 991956"/>
                    <a:gd name="connsiteX93" fmla="*/ 958084 w 992126"/>
                    <a:gd name="connsiteY93" fmla="*/ 567171 h 991956"/>
                    <a:gd name="connsiteX94" fmla="*/ 986375 w 992126"/>
                    <a:gd name="connsiteY94" fmla="*/ 571484 h 991956"/>
                    <a:gd name="connsiteX95" fmla="*/ 981893 w 992126"/>
                    <a:gd name="connsiteY95" fmla="*/ 596434 h 991956"/>
                    <a:gd name="connsiteX96" fmla="*/ 1290 w 992126"/>
                    <a:gd name="connsiteY96" fmla="*/ 534270 h 991956"/>
                    <a:gd name="connsiteX97" fmla="*/ 0 w 992126"/>
                    <a:gd name="connsiteY97" fmla="*/ 508940 h 991956"/>
                    <a:gd name="connsiteX98" fmla="*/ 28587 w 992126"/>
                    <a:gd name="connsiteY98" fmla="*/ 508221 h 991956"/>
                    <a:gd name="connsiteX99" fmla="*/ 29813 w 992126"/>
                    <a:gd name="connsiteY99" fmla="*/ 532050 h 991956"/>
                    <a:gd name="connsiteX100" fmla="*/ 1290 w 992126"/>
                    <a:gd name="connsiteY100" fmla="*/ 534270 h 991956"/>
                    <a:gd name="connsiteX101" fmla="*/ 991492 w 992126"/>
                    <a:gd name="connsiteY101" fmla="*/ 521119 h 991956"/>
                    <a:gd name="connsiteX102" fmla="*/ 962905 w 992126"/>
                    <a:gd name="connsiteY102" fmla="*/ 519681 h 991956"/>
                    <a:gd name="connsiteX103" fmla="*/ 963518 w 992126"/>
                    <a:gd name="connsiteY103" fmla="*/ 495809 h 991956"/>
                    <a:gd name="connsiteX104" fmla="*/ 963518 w 992126"/>
                    <a:gd name="connsiteY104" fmla="*/ 494773 h 991956"/>
                    <a:gd name="connsiteX105" fmla="*/ 992126 w 992126"/>
                    <a:gd name="connsiteY105" fmla="*/ 494752 h 991956"/>
                    <a:gd name="connsiteX106" fmla="*/ 992126 w 992126"/>
                    <a:gd name="connsiteY106" fmla="*/ 495809 h 991956"/>
                    <a:gd name="connsiteX107" fmla="*/ 991492 w 992126"/>
                    <a:gd name="connsiteY107" fmla="*/ 521119 h 991956"/>
                    <a:gd name="connsiteX108" fmla="*/ 29750 w 992126"/>
                    <a:gd name="connsiteY108" fmla="*/ 460477 h 991956"/>
                    <a:gd name="connsiteX109" fmla="*/ 1227 w 992126"/>
                    <a:gd name="connsiteY109" fmla="*/ 458321 h 991956"/>
                    <a:gd name="connsiteX110" fmla="*/ 3743 w 992126"/>
                    <a:gd name="connsiteY110" fmla="*/ 433138 h 991956"/>
                    <a:gd name="connsiteX111" fmla="*/ 32139 w 992126"/>
                    <a:gd name="connsiteY111" fmla="*/ 436732 h 991956"/>
                    <a:gd name="connsiteX112" fmla="*/ 29750 w 992126"/>
                    <a:gd name="connsiteY112" fmla="*/ 460477 h 991956"/>
                    <a:gd name="connsiteX113" fmla="*/ 961002 w 992126"/>
                    <a:gd name="connsiteY113" fmla="*/ 447114 h 991956"/>
                    <a:gd name="connsiteX114" fmla="*/ 957936 w 992126"/>
                    <a:gd name="connsiteY114" fmla="*/ 423433 h 991956"/>
                    <a:gd name="connsiteX115" fmla="*/ 986206 w 992126"/>
                    <a:gd name="connsiteY115" fmla="*/ 419035 h 991956"/>
                    <a:gd name="connsiteX116" fmla="*/ 989462 w 992126"/>
                    <a:gd name="connsiteY116" fmla="*/ 444154 h 991956"/>
                    <a:gd name="connsiteX117" fmla="*/ 961002 w 992126"/>
                    <a:gd name="connsiteY117" fmla="*/ 447114 h 991956"/>
                    <a:gd name="connsiteX118" fmla="*/ 40512 w 992126"/>
                    <a:gd name="connsiteY118" fmla="*/ 389750 h 991956"/>
                    <a:gd name="connsiteX119" fmla="*/ 12644 w 992126"/>
                    <a:gd name="connsiteY119" fmla="*/ 383280 h 991956"/>
                    <a:gd name="connsiteX120" fmla="*/ 18988 w 992126"/>
                    <a:gd name="connsiteY120" fmla="*/ 358732 h 991956"/>
                    <a:gd name="connsiteX121" fmla="*/ 46496 w 992126"/>
                    <a:gd name="connsiteY121" fmla="*/ 366618 h 991956"/>
                    <a:gd name="connsiteX122" fmla="*/ 40512 w 992126"/>
                    <a:gd name="connsiteY122" fmla="*/ 389750 h 991956"/>
                    <a:gd name="connsiteX123" fmla="*/ 948210 w 992126"/>
                    <a:gd name="connsiteY123" fmla="*/ 376746 h 991956"/>
                    <a:gd name="connsiteX124" fmla="*/ 941550 w 992126"/>
                    <a:gd name="connsiteY124" fmla="*/ 353805 h 991956"/>
                    <a:gd name="connsiteX125" fmla="*/ 968826 w 992126"/>
                    <a:gd name="connsiteY125" fmla="*/ 345136 h 991956"/>
                    <a:gd name="connsiteX126" fmla="*/ 975888 w 992126"/>
                    <a:gd name="connsiteY126" fmla="*/ 369452 h 991956"/>
                    <a:gd name="connsiteX127" fmla="*/ 948210 w 992126"/>
                    <a:gd name="connsiteY127" fmla="*/ 376746 h 991956"/>
                    <a:gd name="connsiteX128" fmla="*/ 62016 w 992126"/>
                    <a:gd name="connsiteY128" fmla="*/ 321476 h 991956"/>
                    <a:gd name="connsiteX129" fmla="*/ 35480 w 992126"/>
                    <a:gd name="connsiteY129" fmla="*/ 310819 h 991956"/>
                    <a:gd name="connsiteX130" fmla="*/ 45545 w 992126"/>
                    <a:gd name="connsiteY130" fmla="*/ 287497 h 991956"/>
                    <a:gd name="connsiteX131" fmla="*/ 71510 w 992126"/>
                    <a:gd name="connsiteY131" fmla="*/ 299528 h 991956"/>
                    <a:gd name="connsiteX132" fmla="*/ 62016 w 992126"/>
                    <a:gd name="connsiteY132" fmla="*/ 321476 h 991956"/>
                    <a:gd name="connsiteX133" fmla="*/ 924761 w 992126"/>
                    <a:gd name="connsiteY133" fmla="*/ 309127 h 991956"/>
                    <a:gd name="connsiteX134" fmla="*/ 914675 w 992126"/>
                    <a:gd name="connsiteY134" fmla="*/ 287561 h 991956"/>
                    <a:gd name="connsiteX135" fmla="*/ 940281 w 992126"/>
                    <a:gd name="connsiteY135" fmla="*/ 274811 h 991956"/>
                    <a:gd name="connsiteX136" fmla="*/ 951001 w 992126"/>
                    <a:gd name="connsiteY136" fmla="*/ 297710 h 991956"/>
                    <a:gd name="connsiteX137" fmla="*/ 924761 w 992126"/>
                    <a:gd name="connsiteY137" fmla="*/ 309127 h 991956"/>
                    <a:gd name="connsiteX138" fmla="*/ 93753 w 992126"/>
                    <a:gd name="connsiteY138" fmla="*/ 257324 h 991956"/>
                    <a:gd name="connsiteX139" fmla="*/ 69142 w 992126"/>
                    <a:gd name="connsiteY139" fmla="*/ 242692 h 991956"/>
                    <a:gd name="connsiteX140" fmla="*/ 82653 w 992126"/>
                    <a:gd name="connsiteY140" fmla="*/ 221210 h 991956"/>
                    <a:gd name="connsiteX141" fmla="*/ 106482 w 992126"/>
                    <a:gd name="connsiteY141" fmla="*/ 237068 h 991956"/>
                    <a:gd name="connsiteX142" fmla="*/ 93753 w 992126"/>
                    <a:gd name="connsiteY142" fmla="*/ 257324 h 991956"/>
                    <a:gd name="connsiteX143" fmla="*/ 891226 w 992126"/>
                    <a:gd name="connsiteY143" fmla="*/ 245970 h 991956"/>
                    <a:gd name="connsiteX144" fmla="*/ 877948 w 992126"/>
                    <a:gd name="connsiteY144" fmla="*/ 226158 h 991956"/>
                    <a:gd name="connsiteX145" fmla="*/ 901291 w 992126"/>
                    <a:gd name="connsiteY145" fmla="*/ 209665 h 991956"/>
                    <a:gd name="connsiteX146" fmla="*/ 915394 w 992126"/>
                    <a:gd name="connsiteY146" fmla="*/ 230683 h 991956"/>
                    <a:gd name="connsiteX147" fmla="*/ 891226 w 992126"/>
                    <a:gd name="connsiteY147" fmla="*/ 245970 h 991956"/>
                    <a:gd name="connsiteX148" fmla="*/ 134942 w 992126"/>
                    <a:gd name="connsiteY148" fmla="*/ 198734 h 991956"/>
                    <a:gd name="connsiteX149" fmla="*/ 112846 w 992126"/>
                    <a:gd name="connsiteY149" fmla="*/ 180529 h 991956"/>
                    <a:gd name="connsiteX150" fmla="*/ 129466 w 992126"/>
                    <a:gd name="connsiteY150" fmla="*/ 161393 h 991956"/>
                    <a:gd name="connsiteX151" fmla="*/ 150589 w 992126"/>
                    <a:gd name="connsiteY151" fmla="*/ 180677 h 991956"/>
                    <a:gd name="connsiteX152" fmla="*/ 134942 w 992126"/>
                    <a:gd name="connsiteY152" fmla="*/ 198734 h 991956"/>
                    <a:gd name="connsiteX153" fmla="*/ 848452 w 992126"/>
                    <a:gd name="connsiteY153" fmla="*/ 188648 h 991956"/>
                    <a:gd name="connsiteX154" fmla="*/ 832298 w 992126"/>
                    <a:gd name="connsiteY154" fmla="*/ 171035 h 991956"/>
                    <a:gd name="connsiteX155" fmla="*/ 852871 w 992126"/>
                    <a:gd name="connsiteY155" fmla="*/ 151160 h 991956"/>
                    <a:gd name="connsiteX156" fmla="*/ 869998 w 992126"/>
                    <a:gd name="connsiteY156" fmla="*/ 169830 h 991956"/>
                    <a:gd name="connsiteX157" fmla="*/ 848452 w 992126"/>
                    <a:gd name="connsiteY157" fmla="*/ 188648 h 991956"/>
                    <a:gd name="connsiteX158" fmla="*/ 184525 w 992126"/>
                    <a:gd name="connsiteY158" fmla="*/ 147100 h 991956"/>
                    <a:gd name="connsiteX159" fmla="*/ 165432 w 992126"/>
                    <a:gd name="connsiteY159" fmla="*/ 125765 h 991956"/>
                    <a:gd name="connsiteX160" fmla="*/ 184737 w 992126"/>
                    <a:gd name="connsiteY160" fmla="*/ 109379 h 991956"/>
                    <a:gd name="connsiteX161" fmla="*/ 202688 w 992126"/>
                    <a:gd name="connsiteY161" fmla="*/ 131643 h 991956"/>
                    <a:gd name="connsiteX162" fmla="*/ 184525 w 992126"/>
                    <a:gd name="connsiteY162" fmla="*/ 147100 h 991956"/>
                    <a:gd name="connsiteX163" fmla="*/ 797431 w 992126"/>
                    <a:gd name="connsiteY163" fmla="*/ 138452 h 991956"/>
                    <a:gd name="connsiteX164" fmla="*/ 778782 w 992126"/>
                    <a:gd name="connsiteY164" fmla="*/ 123503 h 991956"/>
                    <a:gd name="connsiteX165" fmla="*/ 796099 w 992126"/>
                    <a:gd name="connsiteY165" fmla="*/ 100731 h 991956"/>
                    <a:gd name="connsiteX166" fmla="*/ 815869 w 992126"/>
                    <a:gd name="connsiteY166" fmla="*/ 116568 h 991956"/>
                    <a:gd name="connsiteX167" fmla="*/ 797431 w 992126"/>
                    <a:gd name="connsiteY167" fmla="*/ 138452 h 991956"/>
                    <a:gd name="connsiteX168" fmla="*/ 241361 w 992126"/>
                    <a:gd name="connsiteY168" fmla="*/ 103627 h 991956"/>
                    <a:gd name="connsiteX169" fmla="*/ 225756 w 992126"/>
                    <a:gd name="connsiteY169" fmla="*/ 79650 h 991956"/>
                    <a:gd name="connsiteX170" fmla="*/ 247323 w 992126"/>
                    <a:gd name="connsiteY170" fmla="*/ 66392 h 991956"/>
                    <a:gd name="connsiteX171" fmla="*/ 261701 w 992126"/>
                    <a:gd name="connsiteY171" fmla="*/ 91152 h 991956"/>
                    <a:gd name="connsiteX172" fmla="*/ 241361 w 992126"/>
                    <a:gd name="connsiteY172" fmla="*/ 103627 h 991956"/>
                    <a:gd name="connsiteX173" fmla="*/ 739369 w 992126"/>
                    <a:gd name="connsiteY173" fmla="*/ 96565 h 991956"/>
                    <a:gd name="connsiteX174" fmla="*/ 718669 w 992126"/>
                    <a:gd name="connsiteY174" fmla="*/ 84619 h 991956"/>
                    <a:gd name="connsiteX175" fmla="*/ 732307 w 992126"/>
                    <a:gd name="connsiteY175" fmla="*/ 59457 h 991956"/>
                    <a:gd name="connsiteX176" fmla="*/ 754297 w 992126"/>
                    <a:gd name="connsiteY176" fmla="*/ 72123 h 991956"/>
                    <a:gd name="connsiteX177" fmla="*/ 739369 w 992126"/>
                    <a:gd name="connsiteY177" fmla="*/ 96565 h 991956"/>
                    <a:gd name="connsiteX178" fmla="*/ 304138 w 992126"/>
                    <a:gd name="connsiteY178" fmla="*/ 69332 h 991956"/>
                    <a:gd name="connsiteX179" fmla="*/ 292382 w 992126"/>
                    <a:gd name="connsiteY179" fmla="*/ 43240 h 991956"/>
                    <a:gd name="connsiteX180" fmla="*/ 315704 w 992126"/>
                    <a:gd name="connsiteY180" fmla="*/ 33450 h 991956"/>
                    <a:gd name="connsiteX181" fmla="*/ 326107 w 992126"/>
                    <a:gd name="connsiteY181" fmla="*/ 60113 h 991956"/>
                    <a:gd name="connsiteX182" fmla="*/ 304138 w 992126"/>
                    <a:gd name="connsiteY182" fmla="*/ 69332 h 991956"/>
                    <a:gd name="connsiteX183" fmla="*/ 675598 w 992126"/>
                    <a:gd name="connsiteY183" fmla="*/ 64024 h 991956"/>
                    <a:gd name="connsiteX184" fmla="*/ 653291 w 992126"/>
                    <a:gd name="connsiteY184" fmla="*/ 55398 h 991956"/>
                    <a:gd name="connsiteX185" fmla="*/ 662933 w 992126"/>
                    <a:gd name="connsiteY185" fmla="*/ 28439 h 991956"/>
                    <a:gd name="connsiteX186" fmla="*/ 686615 w 992126"/>
                    <a:gd name="connsiteY186" fmla="*/ 37615 h 991956"/>
                    <a:gd name="connsiteX187" fmla="*/ 675598 w 992126"/>
                    <a:gd name="connsiteY187" fmla="*/ 64024 h 991956"/>
                    <a:gd name="connsiteX188" fmla="*/ 371376 w 992126"/>
                    <a:gd name="connsiteY188" fmla="*/ 45058 h 991956"/>
                    <a:gd name="connsiteX189" fmla="*/ 363764 w 992126"/>
                    <a:gd name="connsiteY189" fmla="*/ 17486 h 991956"/>
                    <a:gd name="connsiteX190" fmla="*/ 388355 w 992126"/>
                    <a:gd name="connsiteY190" fmla="*/ 11376 h 991956"/>
                    <a:gd name="connsiteX191" fmla="*/ 394550 w 992126"/>
                    <a:gd name="connsiteY191" fmla="*/ 39307 h 991956"/>
                    <a:gd name="connsiteX192" fmla="*/ 371376 w 992126"/>
                    <a:gd name="connsiteY192" fmla="*/ 45058 h 991956"/>
                    <a:gd name="connsiteX193" fmla="*/ 607578 w 992126"/>
                    <a:gd name="connsiteY193" fmla="*/ 41675 h 991956"/>
                    <a:gd name="connsiteX194" fmla="*/ 584277 w 992126"/>
                    <a:gd name="connsiteY194" fmla="*/ 36600 h 991956"/>
                    <a:gd name="connsiteX195" fmla="*/ 589647 w 992126"/>
                    <a:gd name="connsiteY195" fmla="*/ 8479 h 991956"/>
                    <a:gd name="connsiteX196" fmla="*/ 614407 w 992126"/>
                    <a:gd name="connsiteY196" fmla="*/ 13870 h 991956"/>
                    <a:gd name="connsiteX197" fmla="*/ 607578 w 992126"/>
                    <a:gd name="connsiteY197" fmla="*/ 41675 h 991956"/>
                    <a:gd name="connsiteX198" fmla="*/ 441617 w 992126"/>
                    <a:gd name="connsiteY198" fmla="*/ 31399 h 991956"/>
                    <a:gd name="connsiteX199" fmla="*/ 438319 w 992126"/>
                    <a:gd name="connsiteY199" fmla="*/ 2981 h 991956"/>
                    <a:gd name="connsiteX200" fmla="*/ 463565 w 992126"/>
                    <a:gd name="connsiteY200" fmla="*/ 719 h 991956"/>
                    <a:gd name="connsiteX201" fmla="*/ 465404 w 992126"/>
                    <a:gd name="connsiteY201" fmla="*/ 29263 h 991956"/>
                    <a:gd name="connsiteX202" fmla="*/ 441617 w 992126"/>
                    <a:gd name="connsiteY202" fmla="*/ 31399 h 991956"/>
                    <a:gd name="connsiteX203" fmla="*/ 536977 w 992126"/>
                    <a:gd name="connsiteY203" fmla="*/ 30046 h 991956"/>
                    <a:gd name="connsiteX204" fmla="*/ 513148 w 992126"/>
                    <a:gd name="connsiteY204" fmla="*/ 28587 h 991956"/>
                    <a:gd name="connsiteX205" fmla="*/ 514184 w 992126"/>
                    <a:gd name="connsiteY205" fmla="*/ 0 h 991956"/>
                    <a:gd name="connsiteX206" fmla="*/ 539472 w 992126"/>
                    <a:gd name="connsiteY206" fmla="*/ 1543 h 991956"/>
                    <a:gd name="connsiteX207" fmla="*/ 536977 w 992126"/>
                    <a:gd name="connsiteY207" fmla="*/ 30046 h 991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</a:cxnLst>
                  <a:rect l="l" t="t" r="r" b="b"/>
                  <a:pathLst>
                    <a:path w="992126" h="991956">
                      <a:moveTo>
                        <a:pt x="495979" y="991957"/>
                      </a:moveTo>
                      <a:cubicBezTo>
                        <a:pt x="493928" y="991957"/>
                        <a:pt x="491919" y="991957"/>
                        <a:pt x="489868" y="991936"/>
                      </a:cubicBezTo>
                      <a:lnTo>
                        <a:pt x="490206" y="963307"/>
                      </a:lnTo>
                      <a:cubicBezTo>
                        <a:pt x="498135" y="963391"/>
                        <a:pt x="506212" y="963307"/>
                        <a:pt x="514099" y="962989"/>
                      </a:cubicBezTo>
                      <a:lnTo>
                        <a:pt x="515178" y="991597"/>
                      </a:lnTo>
                      <a:cubicBezTo>
                        <a:pt x="508855" y="991809"/>
                        <a:pt x="502385" y="991957"/>
                        <a:pt x="495979" y="991957"/>
                      </a:cubicBezTo>
                      <a:close/>
                      <a:moveTo>
                        <a:pt x="439333" y="988764"/>
                      </a:moveTo>
                      <a:cubicBezTo>
                        <a:pt x="431003" y="987813"/>
                        <a:pt x="422545" y="986650"/>
                        <a:pt x="414256" y="985275"/>
                      </a:cubicBezTo>
                      <a:lnTo>
                        <a:pt x="418929" y="957027"/>
                      </a:lnTo>
                      <a:cubicBezTo>
                        <a:pt x="426753" y="958338"/>
                        <a:pt x="434703" y="959437"/>
                        <a:pt x="442569" y="960325"/>
                      </a:cubicBezTo>
                      <a:lnTo>
                        <a:pt x="439333" y="988764"/>
                      </a:lnTo>
                      <a:close/>
                      <a:moveTo>
                        <a:pt x="565649" y="987115"/>
                      </a:moveTo>
                      <a:lnTo>
                        <a:pt x="561652" y="958761"/>
                      </a:lnTo>
                      <a:cubicBezTo>
                        <a:pt x="569497" y="957661"/>
                        <a:pt x="577426" y="956350"/>
                        <a:pt x="585207" y="954828"/>
                      </a:cubicBezTo>
                      <a:lnTo>
                        <a:pt x="590641" y="982907"/>
                      </a:lnTo>
                      <a:cubicBezTo>
                        <a:pt x="582395" y="984535"/>
                        <a:pt x="573958" y="985931"/>
                        <a:pt x="565649" y="987115"/>
                      </a:cubicBezTo>
                      <a:close/>
                      <a:moveTo>
                        <a:pt x="364758" y="974428"/>
                      </a:moveTo>
                      <a:cubicBezTo>
                        <a:pt x="356617" y="972208"/>
                        <a:pt x="348456" y="969713"/>
                        <a:pt x="340484" y="967112"/>
                      </a:cubicBezTo>
                      <a:lnTo>
                        <a:pt x="349471" y="939921"/>
                      </a:lnTo>
                      <a:cubicBezTo>
                        <a:pt x="356977" y="942395"/>
                        <a:pt x="364652" y="944721"/>
                        <a:pt x="372307" y="946835"/>
                      </a:cubicBezTo>
                      <a:lnTo>
                        <a:pt x="364758" y="974428"/>
                      </a:lnTo>
                      <a:close/>
                      <a:moveTo>
                        <a:pt x="639801" y="970792"/>
                      </a:moveTo>
                      <a:lnTo>
                        <a:pt x="631513" y="943389"/>
                      </a:lnTo>
                      <a:cubicBezTo>
                        <a:pt x="639103" y="941105"/>
                        <a:pt x="646716" y="938589"/>
                        <a:pt x="654179" y="935904"/>
                      </a:cubicBezTo>
                      <a:lnTo>
                        <a:pt x="663863" y="962841"/>
                      </a:lnTo>
                      <a:cubicBezTo>
                        <a:pt x="655977" y="965654"/>
                        <a:pt x="647878" y="968360"/>
                        <a:pt x="639801" y="970792"/>
                      </a:cubicBezTo>
                      <a:close/>
                      <a:moveTo>
                        <a:pt x="293248" y="948781"/>
                      </a:moveTo>
                      <a:cubicBezTo>
                        <a:pt x="285573" y="945313"/>
                        <a:pt x="277877" y="941634"/>
                        <a:pt x="270370" y="937807"/>
                      </a:cubicBezTo>
                      <a:lnTo>
                        <a:pt x="283395" y="912349"/>
                      </a:lnTo>
                      <a:cubicBezTo>
                        <a:pt x="290478" y="915944"/>
                        <a:pt x="297731" y="919432"/>
                        <a:pt x="304962" y="922689"/>
                      </a:cubicBezTo>
                      <a:lnTo>
                        <a:pt x="293248" y="948781"/>
                      </a:lnTo>
                      <a:close/>
                      <a:moveTo>
                        <a:pt x="710613" y="943241"/>
                      </a:moveTo>
                      <a:lnTo>
                        <a:pt x="698223" y="917445"/>
                      </a:lnTo>
                      <a:cubicBezTo>
                        <a:pt x="705369" y="914019"/>
                        <a:pt x="712495" y="910362"/>
                        <a:pt x="719430" y="906577"/>
                      </a:cubicBezTo>
                      <a:lnTo>
                        <a:pt x="733132" y="931717"/>
                      </a:lnTo>
                      <a:cubicBezTo>
                        <a:pt x="725773" y="935713"/>
                        <a:pt x="718204" y="939604"/>
                        <a:pt x="710613" y="943241"/>
                      </a:cubicBezTo>
                      <a:close/>
                      <a:moveTo>
                        <a:pt x="226496" y="912476"/>
                      </a:moveTo>
                      <a:cubicBezTo>
                        <a:pt x="219455" y="907909"/>
                        <a:pt x="212436" y="903067"/>
                        <a:pt x="205585" y="898140"/>
                      </a:cubicBezTo>
                      <a:lnTo>
                        <a:pt x="222352" y="874924"/>
                      </a:lnTo>
                      <a:cubicBezTo>
                        <a:pt x="228801" y="879597"/>
                        <a:pt x="235440" y="884164"/>
                        <a:pt x="242080" y="888435"/>
                      </a:cubicBezTo>
                      <a:lnTo>
                        <a:pt x="226496" y="912476"/>
                      </a:lnTo>
                      <a:close/>
                      <a:moveTo>
                        <a:pt x="776287" y="905245"/>
                      </a:moveTo>
                      <a:lnTo>
                        <a:pt x="760112" y="881627"/>
                      </a:lnTo>
                      <a:cubicBezTo>
                        <a:pt x="766624" y="877165"/>
                        <a:pt x="773136" y="872450"/>
                        <a:pt x="779437" y="867650"/>
                      </a:cubicBezTo>
                      <a:lnTo>
                        <a:pt x="796797" y="890402"/>
                      </a:lnTo>
                      <a:cubicBezTo>
                        <a:pt x="790115" y="895497"/>
                        <a:pt x="783222" y="900487"/>
                        <a:pt x="776287" y="905245"/>
                      </a:cubicBezTo>
                      <a:close/>
                      <a:moveTo>
                        <a:pt x="166087" y="866424"/>
                      </a:moveTo>
                      <a:cubicBezTo>
                        <a:pt x="159808" y="860821"/>
                        <a:pt x="153591" y="854985"/>
                        <a:pt x="147608" y="849107"/>
                      </a:cubicBezTo>
                      <a:lnTo>
                        <a:pt x="167694" y="828724"/>
                      </a:lnTo>
                      <a:cubicBezTo>
                        <a:pt x="173361" y="834306"/>
                        <a:pt x="179218" y="839803"/>
                        <a:pt x="185117" y="845068"/>
                      </a:cubicBezTo>
                      <a:lnTo>
                        <a:pt x="166087" y="866424"/>
                      </a:lnTo>
                      <a:close/>
                      <a:moveTo>
                        <a:pt x="835448" y="857649"/>
                      </a:moveTo>
                      <a:lnTo>
                        <a:pt x="815869" y="836780"/>
                      </a:lnTo>
                      <a:cubicBezTo>
                        <a:pt x="821620" y="831367"/>
                        <a:pt x="827350" y="825721"/>
                        <a:pt x="832847" y="820013"/>
                      </a:cubicBezTo>
                      <a:lnTo>
                        <a:pt x="853463" y="839846"/>
                      </a:lnTo>
                      <a:cubicBezTo>
                        <a:pt x="847627" y="845914"/>
                        <a:pt x="841559" y="851919"/>
                        <a:pt x="835448" y="857649"/>
                      </a:cubicBezTo>
                      <a:close/>
                      <a:moveTo>
                        <a:pt x="113396" y="811745"/>
                      </a:moveTo>
                      <a:cubicBezTo>
                        <a:pt x="108026" y="805275"/>
                        <a:pt x="102782" y="798551"/>
                        <a:pt x="97771" y="791849"/>
                      </a:cubicBezTo>
                      <a:lnTo>
                        <a:pt x="120712" y="774743"/>
                      </a:lnTo>
                      <a:cubicBezTo>
                        <a:pt x="125448" y="781107"/>
                        <a:pt x="130396" y="787408"/>
                        <a:pt x="135450" y="793498"/>
                      </a:cubicBezTo>
                      <a:lnTo>
                        <a:pt x="113396" y="811745"/>
                      </a:lnTo>
                      <a:close/>
                      <a:moveTo>
                        <a:pt x="886702" y="801596"/>
                      </a:moveTo>
                      <a:lnTo>
                        <a:pt x="864162" y="783941"/>
                      </a:lnTo>
                      <a:cubicBezTo>
                        <a:pt x="869046" y="777703"/>
                        <a:pt x="873846" y="771254"/>
                        <a:pt x="878413" y="764784"/>
                      </a:cubicBezTo>
                      <a:lnTo>
                        <a:pt x="901798" y="781255"/>
                      </a:lnTo>
                      <a:cubicBezTo>
                        <a:pt x="896978" y="788148"/>
                        <a:pt x="891882" y="794978"/>
                        <a:pt x="886702" y="801596"/>
                      </a:cubicBezTo>
                      <a:close/>
                      <a:moveTo>
                        <a:pt x="69628" y="749687"/>
                      </a:moveTo>
                      <a:cubicBezTo>
                        <a:pt x="65314" y="742477"/>
                        <a:pt x="61149" y="735055"/>
                        <a:pt x="57216" y="727634"/>
                      </a:cubicBezTo>
                      <a:lnTo>
                        <a:pt x="82505" y="714249"/>
                      </a:lnTo>
                      <a:cubicBezTo>
                        <a:pt x="86205" y="721248"/>
                        <a:pt x="90138" y="728226"/>
                        <a:pt x="94197" y="735055"/>
                      </a:cubicBezTo>
                      <a:lnTo>
                        <a:pt x="69628" y="749687"/>
                      </a:lnTo>
                      <a:close/>
                      <a:moveTo>
                        <a:pt x="928863" y="738417"/>
                      </a:moveTo>
                      <a:lnTo>
                        <a:pt x="903913" y="724399"/>
                      </a:lnTo>
                      <a:cubicBezTo>
                        <a:pt x="907782" y="717506"/>
                        <a:pt x="911546" y="710359"/>
                        <a:pt x="915077" y="703276"/>
                      </a:cubicBezTo>
                      <a:lnTo>
                        <a:pt x="940725" y="716005"/>
                      </a:lnTo>
                      <a:cubicBezTo>
                        <a:pt x="936982" y="723532"/>
                        <a:pt x="932986" y="731080"/>
                        <a:pt x="928863" y="738417"/>
                      </a:cubicBezTo>
                      <a:close/>
                      <a:moveTo>
                        <a:pt x="35818" y="681709"/>
                      </a:moveTo>
                      <a:cubicBezTo>
                        <a:pt x="32689" y="673907"/>
                        <a:pt x="29686" y="665914"/>
                        <a:pt x="26938" y="657964"/>
                      </a:cubicBezTo>
                      <a:lnTo>
                        <a:pt x="53981" y="648618"/>
                      </a:lnTo>
                      <a:cubicBezTo>
                        <a:pt x="56582" y="656103"/>
                        <a:pt x="59394" y="663630"/>
                        <a:pt x="62354" y="670989"/>
                      </a:cubicBezTo>
                      <a:lnTo>
                        <a:pt x="35818" y="681709"/>
                      </a:lnTo>
                      <a:close/>
                      <a:moveTo>
                        <a:pt x="960875" y="669508"/>
                      </a:moveTo>
                      <a:lnTo>
                        <a:pt x="934064" y="659465"/>
                      </a:lnTo>
                      <a:cubicBezTo>
                        <a:pt x="936834" y="652044"/>
                        <a:pt x="939477" y="644431"/>
                        <a:pt x="941867" y="636862"/>
                      </a:cubicBezTo>
                      <a:lnTo>
                        <a:pt x="969164" y="645467"/>
                      </a:lnTo>
                      <a:cubicBezTo>
                        <a:pt x="966605" y="653524"/>
                        <a:pt x="963814" y="661600"/>
                        <a:pt x="960875" y="669508"/>
                      </a:cubicBezTo>
                      <a:close/>
                      <a:moveTo>
                        <a:pt x="12877" y="609290"/>
                      </a:moveTo>
                      <a:cubicBezTo>
                        <a:pt x="10953" y="601107"/>
                        <a:pt x="9240" y="592798"/>
                        <a:pt x="7739" y="584488"/>
                      </a:cubicBezTo>
                      <a:lnTo>
                        <a:pt x="35903" y="579392"/>
                      </a:lnTo>
                      <a:cubicBezTo>
                        <a:pt x="37319" y="587215"/>
                        <a:pt x="38948" y="595081"/>
                        <a:pt x="40745" y="602756"/>
                      </a:cubicBezTo>
                      <a:lnTo>
                        <a:pt x="12877" y="609290"/>
                      </a:lnTo>
                      <a:close/>
                      <a:moveTo>
                        <a:pt x="981893" y="596434"/>
                      </a:moveTo>
                      <a:lnTo>
                        <a:pt x="953876" y="590662"/>
                      </a:lnTo>
                      <a:cubicBezTo>
                        <a:pt x="955483" y="582923"/>
                        <a:pt x="956900" y="574994"/>
                        <a:pt x="958084" y="567171"/>
                      </a:cubicBezTo>
                      <a:lnTo>
                        <a:pt x="986375" y="571484"/>
                      </a:lnTo>
                      <a:cubicBezTo>
                        <a:pt x="985128" y="579836"/>
                        <a:pt x="983605" y="588209"/>
                        <a:pt x="981893" y="596434"/>
                      </a:cubicBezTo>
                      <a:close/>
                      <a:moveTo>
                        <a:pt x="1290" y="534270"/>
                      </a:moveTo>
                      <a:cubicBezTo>
                        <a:pt x="656" y="525876"/>
                        <a:pt x="212" y="517376"/>
                        <a:pt x="0" y="508940"/>
                      </a:cubicBezTo>
                      <a:lnTo>
                        <a:pt x="28587" y="508221"/>
                      </a:lnTo>
                      <a:cubicBezTo>
                        <a:pt x="28798" y="516129"/>
                        <a:pt x="29200" y="524163"/>
                        <a:pt x="29813" y="532050"/>
                      </a:cubicBezTo>
                      <a:lnTo>
                        <a:pt x="1290" y="534270"/>
                      </a:lnTo>
                      <a:close/>
                      <a:moveTo>
                        <a:pt x="991492" y="521119"/>
                      </a:moveTo>
                      <a:lnTo>
                        <a:pt x="962905" y="519681"/>
                      </a:lnTo>
                      <a:cubicBezTo>
                        <a:pt x="963307" y="511794"/>
                        <a:pt x="963518" y="503738"/>
                        <a:pt x="963518" y="495809"/>
                      </a:cubicBezTo>
                      <a:lnTo>
                        <a:pt x="963518" y="494773"/>
                      </a:lnTo>
                      <a:lnTo>
                        <a:pt x="992126" y="494752"/>
                      </a:lnTo>
                      <a:lnTo>
                        <a:pt x="992126" y="495809"/>
                      </a:lnTo>
                      <a:cubicBezTo>
                        <a:pt x="992126" y="504225"/>
                        <a:pt x="991915" y="512746"/>
                        <a:pt x="991492" y="521119"/>
                      </a:cubicBezTo>
                      <a:close/>
                      <a:moveTo>
                        <a:pt x="29750" y="460477"/>
                      </a:moveTo>
                      <a:lnTo>
                        <a:pt x="1227" y="458321"/>
                      </a:lnTo>
                      <a:cubicBezTo>
                        <a:pt x="1861" y="449948"/>
                        <a:pt x="2707" y="441469"/>
                        <a:pt x="3743" y="433138"/>
                      </a:cubicBezTo>
                      <a:lnTo>
                        <a:pt x="32139" y="436732"/>
                      </a:lnTo>
                      <a:cubicBezTo>
                        <a:pt x="31146" y="444577"/>
                        <a:pt x="30342" y="452569"/>
                        <a:pt x="29750" y="460477"/>
                      </a:cubicBezTo>
                      <a:close/>
                      <a:moveTo>
                        <a:pt x="961002" y="447114"/>
                      </a:moveTo>
                      <a:cubicBezTo>
                        <a:pt x="960199" y="439228"/>
                        <a:pt x="959163" y="431277"/>
                        <a:pt x="957936" y="423433"/>
                      </a:cubicBezTo>
                      <a:lnTo>
                        <a:pt x="986206" y="419035"/>
                      </a:lnTo>
                      <a:cubicBezTo>
                        <a:pt x="987496" y="427345"/>
                        <a:pt x="988595" y="435802"/>
                        <a:pt x="989462" y="444154"/>
                      </a:cubicBezTo>
                      <a:lnTo>
                        <a:pt x="961002" y="447114"/>
                      </a:lnTo>
                      <a:close/>
                      <a:moveTo>
                        <a:pt x="40512" y="389750"/>
                      </a:moveTo>
                      <a:lnTo>
                        <a:pt x="12644" y="383280"/>
                      </a:lnTo>
                      <a:cubicBezTo>
                        <a:pt x="14526" y="375076"/>
                        <a:pt x="16662" y="366851"/>
                        <a:pt x="18988" y="358732"/>
                      </a:cubicBezTo>
                      <a:lnTo>
                        <a:pt x="46496" y="366618"/>
                      </a:lnTo>
                      <a:cubicBezTo>
                        <a:pt x="44318" y="374230"/>
                        <a:pt x="42309" y="382032"/>
                        <a:pt x="40512" y="389750"/>
                      </a:cubicBezTo>
                      <a:close/>
                      <a:moveTo>
                        <a:pt x="948210" y="376746"/>
                      </a:moveTo>
                      <a:cubicBezTo>
                        <a:pt x="946201" y="369092"/>
                        <a:pt x="943960" y="361375"/>
                        <a:pt x="941550" y="353805"/>
                      </a:cubicBezTo>
                      <a:lnTo>
                        <a:pt x="968826" y="345136"/>
                      </a:lnTo>
                      <a:cubicBezTo>
                        <a:pt x="971384" y="353128"/>
                        <a:pt x="973752" y="361332"/>
                        <a:pt x="975888" y="369452"/>
                      </a:cubicBezTo>
                      <a:lnTo>
                        <a:pt x="948210" y="376746"/>
                      </a:lnTo>
                      <a:close/>
                      <a:moveTo>
                        <a:pt x="62016" y="321476"/>
                      </a:moveTo>
                      <a:lnTo>
                        <a:pt x="35480" y="310819"/>
                      </a:lnTo>
                      <a:cubicBezTo>
                        <a:pt x="38609" y="302996"/>
                        <a:pt x="41993" y="295130"/>
                        <a:pt x="45545" y="287497"/>
                      </a:cubicBezTo>
                      <a:lnTo>
                        <a:pt x="71510" y="299528"/>
                      </a:lnTo>
                      <a:cubicBezTo>
                        <a:pt x="68169" y="306759"/>
                        <a:pt x="64976" y="314139"/>
                        <a:pt x="62016" y="321476"/>
                      </a:cubicBezTo>
                      <a:close/>
                      <a:moveTo>
                        <a:pt x="924761" y="309127"/>
                      </a:moveTo>
                      <a:cubicBezTo>
                        <a:pt x="921610" y="301896"/>
                        <a:pt x="918206" y="294623"/>
                        <a:pt x="914675" y="287561"/>
                      </a:cubicBezTo>
                      <a:lnTo>
                        <a:pt x="940281" y="274811"/>
                      </a:lnTo>
                      <a:cubicBezTo>
                        <a:pt x="944045" y="282317"/>
                        <a:pt x="947639" y="290034"/>
                        <a:pt x="951001" y="297710"/>
                      </a:cubicBezTo>
                      <a:lnTo>
                        <a:pt x="924761" y="309127"/>
                      </a:lnTo>
                      <a:close/>
                      <a:moveTo>
                        <a:pt x="93753" y="257324"/>
                      </a:moveTo>
                      <a:lnTo>
                        <a:pt x="69142" y="242692"/>
                      </a:lnTo>
                      <a:cubicBezTo>
                        <a:pt x="73434" y="235461"/>
                        <a:pt x="77980" y="228230"/>
                        <a:pt x="82653" y="221210"/>
                      </a:cubicBezTo>
                      <a:lnTo>
                        <a:pt x="106482" y="237068"/>
                      </a:lnTo>
                      <a:cubicBezTo>
                        <a:pt x="102084" y="243686"/>
                        <a:pt x="97792" y="250516"/>
                        <a:pt x="93753" y="257324"/>
                      </a:cubicBezTo>
                      <a:close/>
                      <a:moveTo>
                        <a:pt x="891226" y="245970"/>
                      </a:moveTo>
                      <a:cubicBezTo>
                        <a:pt x="886977" y="239267"/>
                        <a:pt x="882515" y="232607"/>
                        <a:pt x="877948" y="226158"/>
                      </a:cubicBezTo>
                      <a:lnTo>
                        <a:pt x="901291" y="209665"/>
                      </a:lnTo>
                      <a:cubicBezTo>
                        <a:pt x="906133" y="216495"/>
                        <a:pt x="910891" y="223578"/>
                        <a:pt x="915394" y="230683"/>
                      </a:cubicBezTo>
                      <a:lnTo>
                        <a:pt x="891226" y="245970"/>
                      </a:lnTo>
                      <a:close/>
                      <a:moveTo>
                        <a:pt x="134942" y="198734"/>
                      </a:moveTo>
                      <a:lnTo>
                        <a:pt x="112846" y="180529"/>
                      </a:lnTo>
                      <a:cubicBezTo>
                        <a:pt x="118196" y="174059"/>
                        <a:pt x="123778" y="167610"/>
                        <a:pt x="129466" y="161393"/>
                      </a:cubicBezTo>
                      <a:lnTo>
                        <a:pt x="150589" y="180677"/>
                      </a:lnTo>
                      <a:cubicBezTo>
                        <a:pt x="145239" y="186555"/>
                        <a:pt x="139974" y="192644"/>
                        <a:pt x="134942" y="198734"/>
                      </a:cubicBezTo>
                      <a:close/>
                      <a:moveTo>
                        <a:pt x="848452" y="188648"/>
                      </a:moveTo>
                      <a:cubicBezTo>
                        <a:pt x="843229" y="182664"/>
                        <a:pt x="837816" y="176744"/>
                        <a:pt x="832298" y="171035"/>
                      </a:cubicBezTo>
                      <a:lnTo>
                        <a:pt x="852871" y="151160"/>
                      </a:lnTo>
                      <a:cubicBezTo>
                        <a:pt x="858728" y="157228"/>
                        <a:pt x="864479" y="163508"/>
                        <a:pt x="869998" y="169830"/>
                      </a:cubicBezTo>
                      <a:lnTo>
                        <a:pt x="848452" y="188648"/>
                      </a:lnTo>
                      <a:close/>
                      <a:moveTo>
                        <a:pt x="184525" y="147100"/>
                      </a:moveTo>
                      <a:lnTo>
                        <a:pt x="165432" y="125765"/>
                      </a:lnTo>
                      <a:cubicBezTo>
                        <a:pt x="171712" y="120162"/>
                        <a:pt x="178224" y="114622"/>
                        <a:pt x="184737" y="109379"/>
                      </a:cubicBezTo>
                      <a:lnTo>
                        <a:pt x="202688" y="131643"/>
                      </a:lnTo>
                      <a:cubicBezTo>
                        <a:pt x="196577" y="136612"/>
                        <a:pt x="190446" y="141814"/>
                        <a:pt x="184525" y="147100"/>
                      </a:cubicBezTo>
                      <a:close/>
                      <a:moveTo>
                        <a:pt x="797431" y="138452"/>
                      </a:moveTo>
                      <a:cubicBezTo>
                        <a:pt x="791363" y="133314"/>
                        <a:pt x="785083" y="128281"/>
                        <a:pt x="778782" y="123503"/>
                      </a:cubicBezTo>
                      <a:lnTo>
                        <a:pt x="796099" y="100731"/>
                      </a:lnTo>
                      <a:cubicBezTo>
                        <a:pt x="802780" y="105805"/>
                        <a:pt x="809441" y="111112"/>
                        <a:pt x="815869" y="116568"/>
                      </a:cubicBezTo>
                      <a:lnTo>
                        <a:pt x="797431" y="138452"/>
                      </a:lnTo>
                      <a:close/>
                      <a:moveTo>
                        <a:pt x="241361" y="103627"/>
                      </a:moveTo>
                      <a:lnTo>
                        <a:pt x="225756" y="79650"/>
                      </a:lnTo>
                      <a:cubicBezTo>
                        <a:pt x="232819" y="75041"/>
                        <a:pt x="240071" y="70600"/>
                        <a:pt x="247323" y="66392"/>
                      </a:cubicBezTo>
                      <a:lnTo>
                        <a:pt x="261701" y="91152"/>
                      </a:lnTo>
                      <a:cubicBezTo>
                        <a:pt x="254851" y="95106"/>
                        <a:pt x="248000" y="99293"/>
                        <a:pt x="241361" y="103627"/>
                      </a:cubicBezTo>
                      <a:close/>
                      <a:moveTo>
                        <a:pt x="739369" y="96565"/>
                      </a:moveTo>
                      <a:cubicBezTo>
                        <a:pt x="732582" y="92400"/>
                        <a:pt x="725604" y="88382"/>
                        <a:pt x="718669" y="84619"/>
                      </a:cubicBezTo>
                      <a:lnTo>
                        <a:pt x="732307" y="59457"/>
                      </a:lnTo>
                      <a:cubicBezTo>
                        <a:pt x="739707" y="63453"/>
                        <a:pt x="747087" y="67746"/>
                        <a:pt x="754297" y="72123"/>
                      </a:cubicBezTo>
                      <a:lnTo>
                        <a:pt x="739369" y="96565"/>
                      </a:lnTo>
                      <a:close/>
                      <a:moveTo>
                        <a:pt x="304138" y="69332"/>
                      </a:moveTo>
                      <a:lnTo>
                        <a:pt x="292382" y="43240"/>
                      </a:lnTo>
                      <a:cubicBezTo>
                        <a:pt x="300036" y="39814"/>
                        <a:pt x="307880" y="36495"/>
                        <a:pt x="315704" y="33450"/>
                      </a:cubicBezTo>
                      <a:lnTo>
                        <a:pt x="326107" y="60113"/>
                      </a:lnTo>
                      <a:cubicBezTo>
                        <a:pt x="318727" y="62967"/>
                        <a:pt x="311327" y="66075"/>
                        <a:pt x="304138" y="69332"/>
                      </a:cubicBezTo>
                      <a:close/>
                      <a:moveTo>
                        <a:pt x="675598" y="64024"/>
                      </a:moveTo>
                      <a:cubicBezTo>
                        <a:pt x="668282" y="60959"/>
                        <a:pt x="660776" y="58104"/>
                        <a:pt x="653291" y="55398"/>
                      </a:cubicBezTo>
                      <a:lnTo>
                        <a:pt x="662933" y="28439"/>
                      </a:lnTo>
                      <a:cubicBezTo>
                        <a:pt x="670883" y="31293"/>
                        <a:pt x="678855" y="34359"/>
                        <a:pt x="686615" y="37615"/>
                      </a:cubicBezTo>
                      <a:lnTo>
                        <a:pt x="675598" y="64024"/>
                      </a:lnTo>
                      <a:close/>
                      <a:moveTo>
                        <a:pt x="371376" y="45058"/>
                      </a:moveTo>
                      <a:lnTo>
                        <a:pt x="363764" y="17486"/>
                      </a:lnTo>
                      <a:cubicBezTo>
                        <a:pt x="371883" y="15245"/>
                        <a:pt x="380172" y="13173"/>
                        <a:pt x="388355" y="11376"/>
                      </a:cubicBezTo>
                      <a:lnTo>
                        <a:pt x="394550" y="39307"/>
                      </a:lnTo>
                      <a:cubicBezTo>
                        <a:pt x="386811" y="41019"/>
                        <a:pt x="379009" y="42944"/>
                        <a:pt x="371376" y="45058"/>
                      </a:cubicBezTo>
                      <a:close/>
                      <a:moveTo>
                        <a:pt x="607578" y="41675"/>
                      </a:moveTo>
                      <a:cubicBezTo>
                        <a:pt x="599902" y="39793"/>
                        <a:pt x="592058" y="38059"/>
                        <a:pt x="584277" y="36600"/>
                      </a:cubicBezTo>
                      <a:lnTo>
                        <a:pt x="589647" y="8479"/>
                      </a:lnTo>
                      <a:cubicBezTo>
                        <a:pt x="597915" y="10064"/>
                        <a:pt x="606246" y="11862"/>
                        <a:pt x="614407" y="13870"/>
                      </a:cubicBezTo>
                      <a:lnTo>
                        <a:pt x="607578" y="41675"/>
                      </a:lnTo>
                      <a:close/>
                      <a:moveTo>
                        <a:pt x="441617" y="31399"/>
                      </a:moveTo>
                      <a:lnTo>
                        <a:pt x="438319" y="2981"/>
                      </a:lnTo>
                      <a:cubicBezTo>
                        <a:pt x="446670" y="2009"/>
                        <a:pt x="455170" y="1269"/>
                        <a:pt x="463565" y="719"/>
                      </a:cubicBezTo>
                      <a:lnTo>
                        <a:pt x="465404" y="29263"/>
                      </a:lnTo>
                      <a:cubicBezTo>
                        <a:pt x="457475" y="29771"/>
                        <a:pt x="449483" y="30490"/>
                        <a:pt x="441617" y="31399"/>
                      </a:cubicBezTo>
                      <a:close/>
                      <a:moveTo>
                        <a:pt x="536977" y="30046"/>
                      </a:moveTo>
                      <a:cubicBezTo>
                        <a:pt x="529133" y="29348"/>
                        <a:pt x="521119" y="28862"/>
                        <a:pt x="513148" y="28587"/>
                      </a:cubicBezTo>
                      <a:lnTo>
                        <a:pt x="514184" y="0"/>
                      </a:lnTo>
                      <a:cubicBezTo>
                        <a:pt x="522641" y="296"/>
                        <a:pt x="531141" y="824"/>
                        <a:pt x="539472" y="1543"/>
                      </a:cubicBezTo>
                      <a:lnTo>
                        <a:pt x="536977" y="30046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 w="2111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35E98BD-EBE9-24A6-58D0-A2AB62A60312}"/>
                    </a:ext>
                  </a:extLst>
                </p:cNvPr>
                <p:cNvGrpSpPr/>
                <p:nvPr/>
              </p:nvGrpSpPr>
              <p:grpSpPr>
                <a:xfrm rot="5400000">
                  <a:off x="1770464" y="3038226"/>
                  <a:ext cx="426054" cy="195257"/>
                  <a:chOff x="1796384" y="2875929"/>
                  <a:chExt cx="426054" cy="195257"/>
                </a:xfrm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7E77790C-7ADC-78FB-2346-5DEB02FA56DD}"/>
                      </a:ext>
                    </a:extLst>
                  </p:cNvPr>
                  <p:cNvSpPr/>
                  <p:nvPr/>
                </p:nvSpPr>
                <p:spPr>
                  <a:xfrm rot="2883099">
                    <a:off x="1934687" y="2737626"/>
                    <a:ext cx="149447" cy="426054"/>
                  </a:xfrm>
                  <a:custGeom>
                    <a:avLst/>
                    <a:gdLst>
                      <a:gd name="connsiteX0" fmla="*/ 147417 w 149447"/>
                      <a:gd name="connsiteY0" fmla="*/ 334437 h 426054"/>
                      <a:gd name="connsiteX1" fmla="*/ 74702 w 149447"/>
                      <a:gd name="connsiteY1" fmla="*/ 0 h 426054"/>
                      <a:gd name="connsiteX2" fmla="*/ 1988 w 149447"/>
                      <a:gd name="connsiteY2" fmla="*/ 334437 h 426054"/>
                      <a:gd name="connsiteX3" fmla="*/ 0 w 149447"/>
                      <a:gd name="connsiteY3" fmla="*/ 351353 h 426054"/>
                      <a:gd name="connsiteX4" fmla="*/ 74724 w 149447"/>
                      <a:gd name="connsiteY4" fmla="*/ 426055 h 426054"/>
                      <a:gd name="connsiteX5" fmla="*/ 149447 w 149447"/>
                      <a:gd name="connsiteY5" fmla="*/ 351353 h 426054"/>
                      <a:gd name="connsiteX6" fmla="*/ 147417 w 149447"/>
                      <a:gd name="connsiteY6" fmla="*/ 334437 h 426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9447" h="426054">
                        <a:moveTo>
                          <a:pt x="147417" y="334437"/>
                        </a:moveTo>
                        <a:cubicBezTo>
                          <a:pt x="134456" y="247069"/>
                          <a:pt x="74702" y="0"/>
                          <a:pt x="74702" y="0"/>
                        </a:cubicBezTo>
                        <a:cubicBezTo>
                          <a:pt x="74702" y="0"/>
                          <a:pt x="14928" y="247069"/>
                          <a:pt x="1988" y="334437"/>
                        </a:cubicBezTo>
                        <a:cubicBezTo>
                          <a:pt x="719" y="339871"/>
                          <a:pt x="0" y="345517"/>
                          <a:pt x="0" y="351353"/>
                        </a:cubicBezTo>
                        <a:cubicBezTo>
                          <a:pt x="0" y="392605"/>
                          <a:pt x="33450" y="426055"/>
                          <a:pt x="74724" y="426055"/>
                        </a:cubicBezTo>
                        <a:cubicBezTo>
                          <a:pt x="115997" y="426055"/>
                          <a:pt x="149447" y="392605"/>
                          <a:pt x="149447" y="351353"/>
                        </a:cubicBezTo>
                        <a:cubicBezTo>
                          <a:pt x="149405" y="345517"/>
                          <a:pt x="148665" y="339871"/>
                          <a:pt x="147417" y="334437"/>
                        </a:cubicBezTo>
                        <a:close/>
                      </a:path>
                    </a:pathLst>
                  </a:custGeom>
                  <a:solidFill>
                    <a:srgbClr val="333248"/>
                  </a:solidFill>
                  <a:ln w="21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70AB4722-2530-41E9-D2B5-2ED2945784E7}"/>
                      </a:ext>
                    </a:extLst>
                  </p:cNvPr>
                  <p:cNvSpPr/>
                  <p:nvPr/>
                </p:nvSpPr>
                <p:spPr>
                  <a:xfrm>
                    <a:off x="1868383" y="2994877"/>
                    <a:ext cx="76309" cy="76309"/>
                  </a:xfrm>
                  <a:custGeom>
                    <a:avLst/>
                    <a:gdLst>
                      <a:gd name="connsiteX0" fmla="*/ 76309 w 76309"/>
                      <a:gd name="connsiteY0" fmla="*/ 38165 h 76309"/>
                      <a:gd name="connsiteX1" fmla="*/ 38165 w 76309"/>
                      <a:gd name="connsiteY1" fmla="*/ 76309 h 76309"/>
                      <a:gd name="connsiteX2" fmla="*/ 0 w 76309"/>
                      <a:gd name="connsiteY2" fmla="*/ 38165 h 76309"/>
                      <a:gd name="connsiteX3" fmla="*/ 38165 w 76309"/>
                      <a:gd name="connsiteY3" fmla="*/ 0 h 76309"/>
                      <a:gd name="connsiteX4" fmla="*/ 76309 w 76309"/>
                      <a:gd name="connsiteY4" fmla="*/ 38165 h 763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309" h="76309">
                        <a:moveTo>
                          <a:pt x="76309" y="38165"/>
                        </a:moveTo>
                        <a:cubicBezTo>
                          <a:pt x="76309" y="59225"/>
                          <a:pt x="59225" y="76309"/>
                          <a:pt x="38165" y="76309"/>
                        </a:cubicBezTo>
                        <a:cubicBezTo>
                          <a:pt x="17085" y="76309"/>
                          <a:pt x="0" y="59225"/>
                          <a:pt x="0" y="38165"/>
                        </a:cubicBezTo>
                        <a:cubicBezTo>
                          <a:pt x="0" y="17084"/>
                          <a:pt x="17085" y="0"/>
                          <a:pt x="38165" y="0"/>
                        </a:cubicBezTo>
                        <a:cubicBezTo>
                          <a:pt x="59225" y="-21"/>
                          <a:pt x="76309" y="17063"/>
                          <a:pt x="76309" y="38165"/>
                        </a:cubicBezTo>
                        <a:close/>
                      </a:path>
                    </a:pathLst>
                  </a:custGeom>
                  <a:solidFill>
                    <a:sysClr val="window" lastClr="FFFFFF">
                      <a:lumMod val="85000"/>
                    </a:sysClr>
                  </a:solidFill>
                  <a:ln w="211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E50EFE-BB8A-C74D-C596-CC276F234798}"/>
                  </a:ext>
                </a:extLst>
              </p:cNvPr>
              <p:cNvSpPr txBox="1"/>
              <p:nvPr/>
            </p:nvSpPr>
            <p:spPr>
              <a:xfrm>
                <a:off x="11410" y="6677992"/>
                <a:ext cx="67290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libri" panose="020F0502020204030204"/>
                  </a:rPr>
                  <a:t>60 mins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38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37E821F0621419D0DA8465B971DD0" ma:contentTypeVersion="7" ma:contentTypeDescription="Create a new document." ma:contentTypeScope="" ma:versionID="e1251e93f352467733182dffe876adc5">
  <xsd:schema xmlns:xsd="http://www.w3.org/2001/XMLSchema" xmlns:xs="http://www.w3.org/2001/XMLSchema" xmlns:p="http://schemas.microsoft.com/office/2006/metadata/properties" xmlns:ns2="f3b484ec-c827-4fba-a4c5-aef0c88ad680" targetNamespace="http://schemas.microsoft.com/office/2006/metadata/properties" ma:root="true" ma:fieldsID="dbb28a74489daa5d35bd3513cbd31dbe" ns2:_="">
    <xsd:import namespace="f3b484ec-c827-4fba-a4c5-aef0c88ad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484ec-c827-4fba-a4c5-aef0c88ad6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D33E9A-AB5C-49FF-84DE-41CD58BD29B9}"/>
</file>

<file path=customXml/itemProps2.xml><?xml version="1.0" encoding="utf-8"?>
<ds:datastoreItem xmlns:ds="http://schemas.openxmlformats.org/officeDocument/2006/customXml" ds:itemID="{258C30F9-A3AA-49E9-BB1F-D2463CEFEE32}"/>
</file>

<file path=customXml/itemProps3.xml><?xml version="1.0" encoding="utf-8"?>
<ds:datastoreItem xmlns:ds="http://schemas.openxmlformats.org/officeDocument/2006/customXml" ds:itemID="{F1041183-8503-41CE-9848-7E599A53426D}"/>
</file>

<file path=docMetadata/LabelInfo.xml><?xml version="1.0" encoding="utf-8"?>
<clbl:labelList xmlns:clbl="http://schemas.microsoft.com/office/2020/mipLabelMetadata">
  <clbl:label id="{b70f6a2e-9a0b-44bc-9fcb-55781401e2f0}" enabled="1" method="Standard" siteId="{f688b0d0-79f0-40a4-8644-35fcdee9d0f3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2714</TotalTime>
  <Words>306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charter</vt:lpstr>
      <vt:lpstr>Tw Cen MT</vt:lpstr>
      <vt:lpstr>Circuit</vt:lpstr>
      <vt:lpstr>C379 Emerging technologies</vt:lpstr>
      <vt:lpstr>L18 Learning Objectives</vt:lpstr>
      <vt:lpstr>Model Building</vt:lpstr>
      <vt:lpstr>Decision Tree</vt:lpstr>
      <vt:lpstr>Decision Tree</vt:lpstr>
      <vt:lpstr>Decision Tree Classifier</vt:lpstr>
      <vt:lpstr>Lab Demonstration</vt:lpstr>
      <vt:lpstr>Decision Tree</vt:lpstr>
      <vt:lpstr>Unscheduled Asynchronous  e-learning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Future with AI</dc:title>
  <dc:creator>David Leong</dc:creator>
  <cp:lastModifiedBy>David Leong (RP)</cp:lastModifiedBy>
  <cp:revision>993</cp:revision>
  <dcterms:created xsi:type="dcterms:W3CDTF">2018-06-24T05:34:28Z</dcterms:created>
  <dcterms:modified xsi:type="dcterms:W3CDTF">2025-01-26T13:39:27Z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0f6a2e-9a0b-44bc-9fcb-55781401e2f0_Enabled">
    <vt:lpwstr>true</vt:lpwstr>
  </property>
  <property fmtid="{D5CDD505-2E9C-101B-9397-08002B2CF9AE}" pid="3" name="MSIP_Label_b70f6a2e-9a0b-44bc-9fcb-55781401e2f0_SetDate">
    <vt:lpwstr>2022-05-05T01:35:42Z</vt:lpwstr>
  </property>
  <property fmtid="{D5CDD505-2E9C-101B-9397-08002B2CF9AE}" pid="4" name="MSIP_Label_b70f6a2e-9a0b-44bc-9fcb-55781401e2f0_Method">
    <vt:lpwstr>Standard</vt:lpwstr>
  </property>
  <property fmtid="{D5CDD505-2E9C-101B-9397-08002B2CF9AE}" pid="5" name="MSIP_Label_b70f6a2e-9a0b-44bc-9fcb-55781401e2f0_Name">
    <vt:lpwstr>NON-SENSITIVE</vt:lpwstr>
  </property>
  <property fmtid="{D5CDD505-2E9C-101B-9397-08002B2CF9AE}" pid="6" name="MSIP_Label_b70f6a2e-9a0b-44bc-9fcb-55781401e2f0_SiteId">
    <vt:lpwstr>f688b0d0-79f0-40a4-8644-35fcdee9d0f3</vt:lpwstr>
  </property>
  <property fmtid="{D5CDD505-2E9C-101B-9397-08002B2CF9AE}" pid="7" name="MSIP_Label_b70f6a2e-9a0b-44bc-9fcb-55781401e2f0_ActionId">
    <vt:lpwstr>2464714b-150c-4d56-9e04-6f8932901e1e</vt:lpwstr>
  </property>
  <property fmtid="{D5CDD505-2E9C-101B-9397-08002B2CF9AE}" pid="8" name="MSIP_Label_b70f6a2e-9a0b-44bc-9fcb-55781401e2f0_ContentBits">
    <vt:lpwstr>1</vt:lpwstr>
  </property>
  <property fmtid="{D5CDD505-2E9C-101B-9397-08002B2CF9AE}" pid="9" name="ContentTypeId">
    <vt:lpwstr>0x010100CF637E821F0621419D0DA8465B971DD0</vt:lpwstr>
  </property>
</Properties>
</file>