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Metadata/LabelInfo.xml" ContentType="application/vnd.ms-office.classificationlabels+xml"/>
  <Override PartName="/docProps/core.xml" ContentType="application/vnd.openxmlformats-package.core-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notesMasterIdLst>
    <p:notesMasterId r:id="rId23"/>
  </p:notesMasterIdLst>
  <p:sldIdLst>
    <p:sldId id="256" r:id="rId2"/>
    <p:sldId id="292" r:id="rId3"/>
    <p:sldId id="316" r:id="rId4"/>
    <p:sldId id="315" r:id="rId5"/>
    <p:sldId id="317" r:id="rId6"/>
    <p:sldId id="319" r:id="rId7"/>
    <p:sldId id="320" r:id="rId8"/>
    <p:sldId id="321" r:id="rId9"/>
    <p:sldId id="364" r:id="rId10"/>
    <p:sldId id="318" r:id="rId11"/>
    <p:sldId id="307" r:id="rId12"/>
    <p:sldId id="347" r:id="rId13"/>
    <p:sldId id="337" r:id="rId14"/>
    <p:sldId id="327" r:id="rId15"/>
    <p:sldId id="360" r:id="rId16"/>
    <p:sldId id="348" r:id="rId17"/>
    <p:sldId id="369" r:id="rId18"/>
    <p:sldId id="371" r:id="rId19"/>
    <p:sldId id="370" r:id="rId20"/>
    <p:sldId id="368" r:id="rId21"/>
    <p:sldId id="3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5268" autoAdjust="0"/>
  </p:normalViewPr>
  <p:slideViewPr>
    <p:cSldViewPr snapToGrid="0">
      <p:cViewPr varScale="1">
        <p:scale>
          <a:sx n="67" d="100"/>
          <a:sy n="67" d="100"/>
        </p:scale>
        <p:origin x="57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67E677-EDA9-4177-ABE4-466AF73B6F34}" type="datetimeFigureOut">
              <a:rPr lang="en-SG" smtClean="0"/>
              <a:t>26/1/2025</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D25CC-712A-4CC4-A62A-496FC1F8E387}" type="slidenum">
              <a:rPr lang="en-SG" smtClean="0"/>
              <a:t>‹#›</a:t>
            </a:fld>
            <a:endParaRPr lang="en-SG" dirty="0"/>
          </a:p>
        </p:txBody>
      </p:sp>
    </p:spTree>
    <p:extLst>
      <p:ext uri="{BB962C8B-B14F-4D97-AF65-F5344CB8AC3E}">
        <p14:creationId xmlns:p14="http://schemas.microsoft.com/office/powerpoint/2010/main" val="2343024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1/26/2025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3656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1952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4424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59887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642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6456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5309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1842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0963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444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0060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337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4698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910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8084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5019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2222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1/26/2025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
        <p:nvSpPr>
          <p:cNvPr id="48" name="MSIPCMContentMarking" descr="{&quot;HashCode&quot;:-574504238,&quot;Placement&quot;:&quot;Header&quot;,&quot;Top&quot;:0.0,&quot;Left&quot;:393.375916,&quot;SlideWidth&quot;:960,&quot;SlideHeight&quot;:540}">
            <a:extLst>
              <a:ext uri="{FF2B5EF4-FFF2-40B4-BE49-F238E27FC236}">
                <a16:creationId xmlns:a16="http://schemas.microsoft.com/office/drawing/2014/main" id="{B2D1EA6D-A66B-447D-A338-58710E250EE8}"/>
              </a:ext>
            </a:extLst>
          </p:cNvPr>
          <p:cNvSpPr txBox="1"/>
          <p:nvPr userDrawn="1"/>
        </p:nvSpPr>
        <p:spPr>
          <a:xfrm>
            <a:off x="4995874" y="0"/>
            <a:ext cx="2200252" cy="262344"/>
          </a:xfrm>
          <a:prstGeom prst="rect">
            <a:avLst/>
          </a:prstGeom>
          <a:noFill/>
        </p:spPr>
        <p:txBody>
          <a:bodyPr vert="horz" wrap="square" lIns="0" tIns="0" rIns="0" bIns="0" rtlCol="0" anchor="ctr" anchorCtr="1">
            <a:spAutoFit/>
          </a:bodyPr>
          <a:lstStyle/>
          <a:p>
            <a:pPr algn="ctr">
              <a:spcBef>
                <a:spcPts val="0"/>
              </a:spcBef>
              <a:spcAft>
                <a:spcPts val="0"/>
              </a:spcAft>
            </a:pPr>
            <a:r>
              <a:rPr lang="en-SG" sz="1000" dirty="0">
                <a:solidFill>
                  <a:srgbClr val="000000"/>
                </a:solidFill>
                <a:latin typeface="Calibri" panose="020F0502020204030204" pitchFamily="34" charset="0"/>
              </a:rPr>
              <a:t>OFFICIAL (CLOSED) \ NON-SENSITIVE</a:t>
            </a:r>
          </a:p>
        </p:txBody>
      </p:sp>
    </p:spTree>
    <p:extLst>
      <p:ext uri="{BB962C8B-B14F-4D97-AF65-F5344CB8AC3E}">
        <p14:creationId xmlns:p14="http://schemas.microsoft.com/office/powerpoint/2010/main" val="3885657062"/>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7VeUPuFGJHk"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807982" y="3832304"/>
            <a:ext cx="2921257" cy="2671119"/>
          </a:xfrm>
          <a:prstGeom prst="rect">
            <a:avLst/>
          </a:prstGeom>
        </p:spPr>
      </p:pic>
      <p:sp>
        <p:nvSpPr>
          <p:cNvPr id="2" name="Title 1"/>
          <p:cNvSpPr>
            <a:spLocks noGrp="1"/>
          </p:cNvSpPr>
          <p:nvPr>
            <p:ph type="ctrTitle"/>
          </p:nvPr>
        </p:nvSpPr>
        <p:spPr>
          <a:xfrm>
            <a:off x="1923389" y="1793446"/>
            <a:ext cx="9275193" cy="1422400"/>
          </a:xfrm>
        </p:spPr>
        <p:txBody>
          <a:bodyPr/>
          <a:lstStyle/>
          <a:p>
            <a:r>
              <a:rPr lang="en-SG" dirty="0"/>
              <a:t>C379 Emerging technologies</a:t>
            </a:r>
            <a:endParaRPr lang="en-GB" dirty="0"/>
          </a:p>
        </p:txBody>
      </p:sp>
      <p:sp>
        <p:nvSpPr>
          <p:cNvPr id="3" name="Subtitle 2"/>
          <p:cNvSpPr>
            <a:spLocks noGrp="1"/>
          </p:cNvSpPr>
          <p:nvPr>
            <p:ph type="subTitle" idx="1"/>
          </p:nvPr>
        </p:nvSpPr>
        <p:spPr>
          <a:xfrm>
            <a:off x="1923389" y="3332577"/>
            <a:ext cx="8790793" cy="1197864"/>
          </a:xfrm>
        </p:spPr>
        <p:txBody>
          <a:bodyPr>
            <a:normAutofit/>
          </a:bodyPr>
          <a:lstStyle/>
          <a:p>
            <a:pPr>
              <a:spcBef>
                <a:spcPts val="0"/>
              </a:spcBef>
            </a:pPr>
            <a:r>
              <a:rPr lang="en-SG" sz="2600" dirty="0"/>
              <a:t>Lesson 17: Model Evaluation &amp; KNN</a:t>
            </a:r>
          </a:p>
          <a:p>
            <a:pPr>
              <a:spcBef>
                <a:spcPts val="0"/>
              </a:spcBef>
            </a:pPr>
            <a:endParaRPr lang="en-GB" sz="2600" dirty="0"/>
          </a:p>
        </p:txBody>
      </p:sp>
    </p:spTree>
    <p:extLst>
      <p:ext uri="{BB962C8B-B14F-4D97-AF65-F5344CB8AC3E}">
        <p14:creationId xmlns:p14="http://schemas.microsoft.com/office/powerpoint/2010/main" val="2144870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75"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77" name="Group 76">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78"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79"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0"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1"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82"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3"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4"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5"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6"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7"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8"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9"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0"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1"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2"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3"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4"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5"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6"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7"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8"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9"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0"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1"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2"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3"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4"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5"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6"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107"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8"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9"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0"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1"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2"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3"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4"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5"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6"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7"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8"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119"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0"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1"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2"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3"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4"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5"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6"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7"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8"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9"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30"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31"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grpSp>
      <p:grpSp>
        <p:nvGrpSpPr>
          <p:cNvPr id="133" name="Group 132">
            <a:extLst>
              <a:ext uri="{FF2B5EF4-FFF2-40B4-BE49-F238E27FC236}">
                <a16:creationId xmlns:a16="http://schemas.microsoft.com/office/drawing/2014/main" id="{1351B104-9B78-4A2B-B970-FA8ABE1CE1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34" name="Rectangle 133">
              <a:extLst>
                <a:ext uri="{FF2B5EF4-FFF2-40B4-BE49-F238E27FC236}">
                  <a16:creationId xmlns:a16="http://schemas.microsoft.com/office/drawing/2014/main" id="{3A130E84-D02F-40FB-9BEB-520239271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5" name="Picture 2">
              <a:extLst>
                <a:ext uri="{FF2B5EF4-FFF2-40B4-BE49-F238E27FC236}">
                  <a16:creationId xmlns:a16="http://schemas.microsoft.com/office/drawing/2014/main" id="{5E142BFD-7D75-4518-BBDF-27C00AB4BC7F}"/>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4" name="Title 3">
            <a:extLst>
              <a:ext uri="{FF2B5EF4-FFF2-40B4-BE49-F238E27FC236}">
                <a16:creationId xmlns:a16="http://schemas.microsoft.com/office/drawing/2014/main" id="{E13B1EC2-1CED-45C4-B631-9F851DE8A5C4}"/>
              </a:ext>
            </a:extLst>
          </p:cNvPr>
          <p:cNvSpPr>
            <a:spLocks noGrp="1"/>
          </p:cNvSpPr>
          <p:nvPr>
            <p:ph type="title"/>
          </p:nvPr>
        </p:nvSpPr>
        <p:spPr>
          <a:xfrm>
            <a:off x="6615112" y="1122363"/>
            <a:ext cx="4052887" cy="2387600"/>
          </a:xfrm>
        </p:spPr>
        <p:txBody>
          <a:bodyPr vert="horz" lIns="91440" tIns="45720" rIns="91440" bIns="45720" rtlCol="0" anchor="b">
            <a:normAutofit/>
          </a:bodyPr>
          <a:lstStyle/>
          <a:p>
            <a:r>
              <a:rPr lang="en-US" sz="4800" dirty="0"/>
              <a:t>Model Building</a:t>
            </a:r>
          </a:p>
        </p:txBody>
      </p:sp>
      <p:sp>
        <p:nvSpPr>
          <p:cNvPr id="5" name="Text Placeholder 4">
            <a:extLst>
              <a:ext uri="{FF2B5EF4-FFF2-40B4-BE49-F238E27FC236}">
                <a16:creationId xmlns:a16="http://schemas.microsoft.com/office/drawing/2014/main" id="{9FFDCB75-AD80-4874-B449-2269EA6BD430}"/>
              </a:ext>
            </a:extLst>
          </p:cNvPr>
          <p:cNvSpPr>
            <a:spLocks noGrp="1"/>
          </p:cNvSpPr>
          <p:nvPr>
            <p:ph type="body" idx="1"/>
          </p:nvPr>
        </p:nvSpPr>
        <p:spPr>
          <a:xfrm>
            <a:off x="6585702" y="3602038"/>
            <a:ext cx="4082297" cy="1655762"/>
          </a:xfrm>
        </p:spPr>
        <p:txBody>
          <a:bodyPr vert="horz" lIns="91440" tIns="45720" rIns="91440" bIns="45720" rtlCol="0">
            <a:normAutofit/>
          </a:bodyPr>
          <a:lstStyle/>
          <a:p>
            <a:r>
              <a:rPr lang="en-US" sz="2000" dirty="0">
                <a:solidFill>
                  <a:schemeClr val="tx2"/>
                </a:solidFill>
              </a:rPr>
              <a:t>Part 4 – Understanding KNN</a:t>
            </a:r>
          </a:p>
        </p:txBody>
      </p:sp>
      <p:pic>
        <p:nvPicPr>
          <p:cNvPr id="262" name="Picture 261">
            <a:extLst>
              <a:ext uri="{FF2B5EF4-FFF2-40B4-BE49-F238E27FC236}">
                <a16:creationId xmlns:a16="http://schemas.microsoft.com/office/drawing/2014/main" id="{763117EF-B899-43F8-8498-909F7062AC78}"/>
              </a:ext>
            </a:extLst>
          </p:cNvPr>
          <p:cNvPicPr>
            <a:picLocks noChangeAspect="1"/>
          </p:cNvPicPr>
          <p:nvPr/>
        </p:nvPicPr>
        <p:blipFill rotWithShape="1">
          <a:blip r:embed="rId4"/>
          <a:srcRect l="7802"/>
          <a:stretch/>
        </p:blipFill>
        <p:spPr>
          <a:xfrm>
            <a:off x="-5597" y="10"/>
            <a:ext cx="6101597" cy="6857990"/>
          </a:xfrm>
          <a:prstGeom prst="rect">
            <a:avLst/>
          </a:prstGeom>
        </p:spPr>
      </p:pic>
      <p:grpSp>
        <p:nvGrpSpPr>
          <p:cNvPr id="137" name="Group 136">
            <a:extLst>
              <a:ext uri="{FF2B5EF4-FFF2-40B4-BE49-F238E27FC236}">
                <a16:creationId xmlns:a16="http://schemas.microsoft.com/office/drawing/2014/main" id="{D4116A08-770E-4DC3-AAB6-E3E8E6CEC8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38" name="Rectangle 5">
              <a:extLst>
                <a:ext uri="{FF2B5EF4-FFF2-40B4-BE49-F238E27FC236}">
                  <a16:creationId xmlns:a16="http://schemas.microsoft.com/office/drawing/2014/main" id="{6ADECFB2-F615-49A9-A242-A3D04CADB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139" name="Freeform 6">
              <a:extLst>
                <a:ext uri="{FF2B5EF4-FFF2-40B4-BE49-F238E27FC236}">
                  <a16:creationId xmlns:a16="http://schemas.microsoft.com/office/drawing/2014/main" id="{8E1F3AC6-5FF1-401B-91E4-180D1D356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0" name="Freeform 7">
              <a:extLst>
                <a:ext uri="{FF2B5EF4-FFF2-40B4-BE49-F238E27FC236}">
                  <a16:creationId xmlns:a16="http://schemas.microsoft.com/office/drawing/2014/main" id="{72BC7A9D-387B-4877-B8E6-E8ABA6B265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1" name="Rectangle 8">
              <a:extLst>
                <a:ext uri="{FF2B5EF4-FFF2-40B4-BE49-F238E27FC236}">
                  <a16:creationId xmlns:a16="http://schemas.microsoft.com/office/drawing/2014/main" id="{9114560A-27D6-469D-992E-33A55B40BA0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142" name="Freeform 9">
              <a:extLst>
                <a:ext uri="{FF2B5EF4-FFF2-40B4-BE49-F238E27FC236}">
                  <a16:creationId xmlns:a16="http://schemas.microsoft.com/office/drawing/2014/main" id="{CBF136EF-7DC2-47D2-974C-70044B5E9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3" name="Freeform 10">
              <a:extLst>
                <a:ext uri="{FF2B5EF4-FFF2-40B4-BE49-F238E27FC236}">
                  <a16:creationId xmlns:a16="http://schemas.microsoft.com/office/drawing/2014/main" id="{6B03084D-F566-41C4-BE37-870FB5A0D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4" name="Freeform 11">
              <a:extLst>
                <a:ext uri="{FF2B5EF4-FFF2-40B4-BE49-F238E27FC236}">
                  <a16:creationId xmlns:a16="http://schemas.microsoft.com/office/drawing/2014/main" id="{049DC21B-8236-4901-9ADD-E3167ABDE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5" name="Freeform 12">
              <a:extLst>
                <a:ext uri="{FF2B5EF4-FFF2-40B4-BE49-F238E27FC236}">
                  <a16:creationId xmlns:a16="http://schemas.microsoft.com/office/drawing/2014/main" id="{304F4FEB-8B5B-45BA-988C-5FBF41059E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6" name="Freeform 13">
              <a:extLst>
                <a:ext uri="{FF2B5EF4-FFF2-40B4-BE49-F238E27FC236}">
                  <a16:creationId xmlns:a16="http://schemas.microsoft.com/office/drawing/2014/main" id="{E88E24C8-3D76-4C2F-84D1-BC3C2AACA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7" name="Freeform 14">
              <a:extLst>
                <a:ext uri="{FF2B5EF4-FFF2-40B4-BE49-F238E27FC236}">
                  <a16:creationId xmlns:a16="http://schemas.microsoft.com/office/drawing/2014/main" id="{91C91468-4F8A-42F1-9505-02D924178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8" name="Freeform 15">
              <a:extLst>
                <a:ext uri="{FF2B5EF4-FFF2-40B4-BE49-F238E27FC236}">
                  <a16:creationId xmlns:a16="http://schemas.microsoft.com/office/drawing/2014/main" id="{C22581B1-C426-4189-85D6-C499D6982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9" name="Freeform 16">
              <a:extLst>
                <a:ext uri="{FF2B5EF4-FFF2-40B4-BE49-F238E27FC236}">
                  <a16:creationId xmlns:a16="http://schemas.microsoft.com/office/drawing/2014/main" id="{29DFD4C4-0517-4A6B-B423-E55582618D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0" name="Freeform 17">
              <a:extLst>
                <a:ext uri="{FF2B5EF4-FFF2-40B4-BE49-F238E27FC236}">
                  <a16:creationId xmlns:a16="http://schemas.microsoft.com/office/drawing/2014/main" id="{7ACD84D3-D09D-4C94-99D5-51713A1D6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1" name="Freeform 18">
              <a:extLst>
                <a:ext uri="{FF2B5EF4-FFF2-40B4-BE49-F238E27FC236}">
                  <a16:creationId xmlns:a16="http://schemas.microsoft.com/office/drawing/2014/main" id="{37C2AEAB-1CC9-4A9A-8303-E1E0C12168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2" name="Freeform 19">
              <a:extLst>
                <a:ext uri="{FF2B5EF4-FFF2-40B4-BE49-F238E27FC236}">
                  <a16:creationId xmlns:a16="http://schemas.microsoft.com/office/drawing/2014/main" id="{20ABD348-58FE-4371-AE12-C66FF8CA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3" name="Freeform 20">
              <a:extLst>
                <a:ext uri="{FF2B5EF4-FFF2-40B4-BE49-F238E27FC236}">
                  <a16:creationId xmlns:a16="http://schemas.microsoft.com/office/drawing/2014/main" id="{408E0FAA-F0C5-4CB1-95FE-D3D96830FC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4" name="Freeform 21">
              <a:extLst>
                <a:ext uri="{FF2B5EF4-FFF2-40B4-BE49-F238E27FC236}">
                  <a16:creationId xmlns:a16="http://schemas.microsoft.com/office/drawing/2014/main" id="{F83C789F-2881-4822-A724-567720953F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5" name="Freeform 22">
              <a:extLst>
                <a:ext uri="{FF2B5EF4-FFF2-40B4-BE49-F238E27FC236}">
                  <a16:creationId xmlns:a16="http://schemas.microsoft.com/office/drawing/2014/main" id="{6B039120-5C84-4A03-9ADD-32EA6E5D44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6" name="Freeform 23">
              <a:extLst>
                <a:ext uri="{FF2B5EF4-FFF2-40B4-BE49-F238E27FC236}">
                  <a16:creationId xmlns:a16="http://schemas.microsoft.com/office/drawing/2014/main" id="{440E956F-26EB-40C6-B500-1A4BB4ABF7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7" name="Freeform 24">
              <a:extLst>
                <a:ext uri="{FF2B5EF4-FFF2-40B4-BE49-F238E27FC236}">
                  <a16:creationId xmlns:a16="http://schemas.microsoft.com/office/drawing/2014/main" id="{D2449A75-05DC-4791-90F1-335CC6732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8" name="Freeform 25">
              <a:extLst>
                <a:ext uri="{FF2B5EF4-FFF2-40B4-BE49-F238E27FC236}">
                  <a16:creationId xmlns:a16="http://schemas.microsoft.com/office/drawing/2014/main" id="{2A0F57CD-8F34-4F1D-BFF3-129352250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9" name="Freeform 26">
              <a:extLst>
                <a:ext uri="{FF2B5EF4-FFF2-40B4-BE49-F238E27FC236}">
                  <a16:creationId xmlns:a16="http://schemas.microsoft.com/office/drawing/2014/main" id="{DB0DDCCE-FA18-4790-8F10-67FC66172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0" name="Freeform 27">
              <a:extLst>
                <a:ext uri="{FF2B5EF4-FFF2-40B4-BE49-F238E27FC236}">
                  <a16:creationId xmlns:a16="http://schemas.microsoft.com/office/drawing/2014/main" id="{750A8178-D049-42D4-BA77-A262FE55F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1" name="Freeform 28">
              <a:extLst>
                <a:ext uri="{FF2B5EF4-FFF2-40B4-BE49-F238E27FC236}">
                  <a16:creationId xmlns:a16="http://schemas.microsoft.com/office/drawing/2014/main" id="{B33B9383-8846-404B-85BE-E43F077379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2" name="Freeform 29">
              <a:extLst>
                <a:ext uri="{FF2B5EF4-FFF2-40B4-BE49-F238E27FC236}">
                  <a16:creationId xmlns:a16="http://schemas.microsoft.com/office/drawing/2014/main" id="{79468103-A660-495B-BFDF-8E7D98A09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3" name="Freeform 30">
              <a:extLst>
                <a:ext uri="{FF2B5EF4-FFF2-40B4-BE49-F238E27FC236}">
                  <a16:creationId xmlns:a16="http://schemas.microsoft.com/office/drawing/2014/main" id="{06F4CC44-94E1-47AF-893C-19C4A4AB40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4" name="Freeform 31">
              <a:extLst>
                <a:ext uri="{FF2B5EF4-FFF2-40B4-BE49-F238E27FC236}">
                  <a16:creationId xmlns:a16="http://schemas.microsoft.com/office/drawing/2014/main" id="{E87F601E-2166-4FAE-AF96-2A1B17E46E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5" name="Freeform 32">
              <a:extLst>
                <a:ext uri="{FF2B5EF4-FFF2-40B4-BE49-F238E27FC236}">
                  <a16:creationId xmlns:a16="http://schemas.microsoft.com/office/drawing/2014/main" id="{DCDE2745-7AA5-416B-AC78-93C6EAE5D4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6" name="Rectangle 33">
              <a:extLst>
                <a:ext uri="{FF2B5EF4-FFF2-40B4-BE49-F238E27FC236}">
                  <a16:creationId xmlns:a16="http://schemas.microsoft.com/office/drawing/2014/main" id="{7D5F7E44-496F-4025-AFD8-7EEC67AC180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167" name="Freeform 34">
              <a:extLst>
                <a:ext uri="{FF2B5EF4-FFF2-40B4-BE49-F238E27FC236}">
                  <a16:creationId xmlns:a16="http://schemas.microsoft.com/office/drawing/2014/main" id="{FA8ED221-FD77-4CD0-A9B9-3F97E40DCD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8" name="Freeform 35">
              <a:extLst>
                <a:ext uri="{FF2B5EF4-FFF2-40B4-BE49-F238E27FC236}">
                  <a16:creationId xmlns:a16="http://schemas.microsoft.com/office/drawing/2014/main" id="{94922F75-95BC-435D-B4BB-BCE65BAC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9" name="Freeform 36">
              <a:extLst>
                <a:ext uri="{FF2B5EF4-FFF2-40B4-BE49-F238E27FC236}">
                  <a16:creationId xmlns:a16="http://schemas.microsoft.com/office/drawing/2014/main" id="{CFB94884-EF28-419D-9147-20B2C9B1A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0" name="Freeform 37">
              <a:extLst>
                <a:ext uri="{FF2B5EF4-FFF2-40B4-BE49-F238E27FC236}">
                  <a16:creationId xmlns:a16="http://schemas.microsoft.com/office/drawing/2014/main" id="{94C72871-F5AC-46D1-97EF-94E4070A7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1" name="Freeform 38">
              <a:extLst>
                <a:ext uri="{FF2B5EF4-FFF2-40B4-BE49-F238E27FC236}">
                  <a16:creationId xmlns:a16="http://schemas.microsoft.com/office/drawing/2014/main" id="{03ED1B15-6247-43B3-BEAE-DB699DE29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2" name="Freeform 39">
              <a:extLst>
                <a:ext uri="{FF2B5EF4-FFF2-40B4-BE49-F238E27FC236}">
                  <a16:creationId xmlns:a16="http://schemas.microsoft.com/office/drawing/2014/main" id="{FA3EA466-B483-4B4A-9FCB-9FFA8E538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3" name="Freeform 40">
              <a:extLst>
                <a:ext uri="{FF2B5EF4-FFF2-40B4-BE49-F238E27FC236}">
                  <a16:creationId xmlns:a16="http://schemas.microsoft.com/office/drawing/2014/main" id="{CCE5E17C-696E-46EB-B70D-5862742169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4" name="Freeform 41">
              <a:extLst>
                <a:ext uri="{FF2B5EF4-FFF2-40B4-BE49-F238E27FC236}">
                  <a16:creationId xmlns:a16="http://schemas.microsoft.com/office/drawing/2014/main" id="{AB6022EC-6D09-4098-9A97-5A911C08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5" name="Freeform 42">
              <a:extLst>
                <a:ext uri="{FF2B5EF4-FFF2-40B4-BE49-F238E27FC236}">
                  <a16:creationId xmlns:a16="http://schemas.microsoft.com/office/drawing/2014/main" id="{7E18073E-1315-4400-ABD9-C34AEAFBFF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6" name="Freeform 43">
              <a:extLst>
                <a:ext uri="{FF2B5EF4-FFF2-40B4-BE49-F238E27FC236}">
                  <a16:creationId xmlns:a16="http://schemas.microsoft.com/office/drawing/2014/main" id="{5510509E-411D-4F1B-BDC6-3E5666896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7" name="Freeform 44">
              <a:extLst>
                <a:ext uri="{FF2B5EF4-FFF2-40B4-BE49-F238E27FC236}">
                  <a16:creationId xmlns:a16="http://schemas.microsoft.com/office/drawing/2014/main" id="{46F1A7E1-EC01-4288-87AE-C3B6434BD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8" name="Rectangle 45">
              <a:extLst>
                <a:ext uri="{FF2B5EF4-FFF2-40B4-BE49-F238E27FC236}">
                  <a16:creationId xmlns:a16="http://schemas.microsoft.com/office/drawing/2014/main" id="{F7BBA432-5463-415B-BA54-3AA2B92D28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179" name="Freeform 46">
              <a:extLst>
                <a:ext uri="{FF2B5EF4-FFF2-40B4-BE49-F238E27FC236}">
                  <a16:creationId xmlns:a16="http://schemas.microsoft.com/office/drawing/2014/main" id="{66E19F01-137B-4A95-9313-CE6F77806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0" name="Freeform 47">
              <a:extLst>
                <a:ext uri="{FF2B5EF4-FFF2-40B4-BE49-F238E27FC236}">
                  <a16:creationId xmlns:a16="http://schemas.microsoft.com/office/drawing/2014/main" id="{38C0AACC-51F2-424F-9988-F3B621941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1" name="Freeform 48">
              <a:extLst>
                <a:ext uri="{FF2B5EF4-FFF2-40B4-BE49-F238E27FC236}">
                  <a16:creationId xmlns:a16="http://schemas.microsoft.com/office/drawing/2014/main" id="{7364A775-01A6-4012-88CF-58FDDBE4C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2" name="Freeform 49">
              <a:extLst>
                <a:ext uri="{FF2B5EF4-FFF2-40B4-BE49-F238E27FC236}">
                  <a16:creationId xmlns:a16="http://schemas.microsoft.com/office/drawing/2014/main" id="{C8C770C5-535A-4F1B-81CA-FD6F32C09A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3" name="Freeform 50">
              <a:extLst>
                <a:ext uri="{FF2B5EF4-FFF2-40B4-BE49-F238E27FC236}">
                  <a16:creationId xmlns:a16="http://schemas.microsoft.com/office/drawing/2014/main" id="{55F9C3EF-BEB8-4836-8DE0-319E54496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4" name="Freeform 51">
              <a:extLst>
                <a:ext uri="{FF2B5EF4-FFF2-40B4-BE49-F238E27FC236}">
                  <a16:creationId xmlns:a16="http://schemas.microsoft.com/office/drawing/2014/main" id="{0976D9A1-85FC-406B-8AEA-AE3C056A4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5" name="Freeform 52">
              <a:extLst>
                <a:ext uri="{FF2B5EF4-FFF2-40B4-BE49-F238E27FC236}">
                  <a16:creationId xmlns:a16="http://schemas.microsoft.com/office/drawing/2014/main" id="{68BC6126-2A3A-4F1D-A565-BEF620660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6" name="Freeform 53">
              <a:extLst>
                <a:ext uri="{FF2B5EF4-FFF2-40B4-BE49-F238E27FC236}">
                  <a16:creationId xmlns:a16="http://schemas.microsoft.com/office/drawing/2014/main" id="{D8C7B98D-F83E-485D-B01D-270242E8F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7" name="Freeform 54">
              <a:extLst>
                <a:ext uri="{FF2B5EF4-FFF2-40B4-BE49-F238E27FC236}">
                  <a16:creationId xmlns:a16="http://schemas.microsoft.com/office/drawing/2014/main" id="{93D5E722-D236-478A-A13F-8FA4141D94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8" name="Freeform 55">
              <a:extLst>
                <a:ext uri="{FF2B5EF4-FFF2-40B4-BE49-F238E27FC236}">
                  <a16:creationId xmlns:a16="http://schemas.microsoft.com/office/drawing/2014/main" id="{ABE1456F-F283-4BD5-A1B9-EF2423B68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9" name="Freeform 56">
              <a:extLst>
                <a:ext uri="{FF2B5EF4-FFF2-40B4-BE49-F238E27FC236}">
                  <a16:creationId xmlns:a16="http://schemas.microsoft.com/office/drawing/2014/main" id="{E4D1AC66-8164-4BBC-89D5-69FE7A4FC2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0" name="Freeform 57">
              <a:extLst>
                <a:ext uri="{FF2B5EF4-FFF2-40B4-BE49-F238E27FC236}">
                  <a16:creationId xmlns:a16="http://schemas.microsoft.com/office/drawing/2014/main" id="{845A8868-488C-447D-979F-7E01B82AC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1" name="Freeform 58">
              <a:extLst>
                <a:ext uri="{FF2B5EF4-FFF2-40B4-BE49-F238E27FC236}">
                  <a16:creationId xmlns:a16="http://schemas.microsoft.com/office/drawing/2014/main" id="{948639B9-9B88-432B-914E-6B70BAEB1D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grpSp>
      <p:grpSp>
        <p:nvGrpSpPr>
          <p:cNvPr id="193" name="Group 192">
            <a:extLst>
              <a:ext uri="{FF2B5EF4-FFF2-40B4-BE49-F238E27FC236}">
                <a16:creationId xmlns:a16="http://schemas.microsoft.com/office/drawing/2014/main" id="{77EB1C59-16D1-4C5E-9775-50CB40E022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4" name="Freeform 32">
              <a:extLst>
                <a:ext uri="{FF2B5EF4-FFF2-40B4-BE49-F238E27FC236}">
                  <a16:creationId xmlns:a16="http://schemas.microsoft.com/office/drawing/2014/main" id="{08680D14-7FE7-4522-B5EE-76447F833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5" name="Freeform 33">
              <a:extLst>
                <a:ext uri="{FF2B5EF4-FFF2-40B4-BE49-F238E27FC236}">
                  <a16:creationId xmlns:a16="http://schemas.microsoft.com/office/drawing/2014/main" id="{D82C01B5-EC9C-4883-B130-115321E8B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6" name="Freeform 34">
              <a:extLst>
                <a:ext uri="{FF2B5EF4-FFF2-40B4-BE49-F238E27FC236}">
                  <a16:creationId xmlns:a16="http://schemas.microsoft.com/office/drawing/2014/main" id="{DBBE5E83-362F-4EA7-A96D-0BC830A217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7" name="Freeform 35">
              <a:extLst>
                <a:ext uri="{FF2B5EF4-FFF2-40B4-BE49-F238E27FC236}">
                  <a16:creationId xmlns:a16="http://schemas.microsoft.com/office/drawing/2014/main" id="{3971FE03-8B37-43AF-8842-8D4411C3C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8" name="Freeform 36">
              <a:extLst>
                <a:ext uri="{FF2B5EF4-FFF2-40B4-BE49-F238E27FC236}">
                  <a16:creationId xmlns:a16="http://schemas.microsoft.com/office/drawing/2014/main" id="{8E4E3D41-4CF7-4D15-854A-C4330D390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9" name="Freeform 37">
              <a:extLst>
                <a:ext uri="{FF2B5EF4-FFF2-40B4-BE49-F238E27FC236}">
                  <a16:creationId xmlns:a16="http://schemas.microsoft.com/office/drawing/2014/main" id="{78B649D7-3C5D-462D-B06A-D065135FE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0" name="Freeform 38">
              <a:extLst>
                <a:ext uri="{FF2B5EF4-FFF2-40B4-BE49-F238E27FC236}">
                  <a16:creationId xmlns:a16="http://schemas.microsoft.com/office/drawing/2014/main" id="{7A3DDEF1-D28A-48D9-8E48-B2003DF2EE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1" name="Freeform 39">
              <a:extLst>
                <a:ext uri="{FF2B5EF4-FFF2-40B4-BE49-F238E27FC236}">
                  <a16:creationId xmlns:a16="http://schemas.microsoft.com/office/drawing/2014/main" id="{4A56A02B-D000-45AB-B7DB-E47CA8E77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2" name="Freeform 40">
              <a:extLst>
                <a:ext uri="{FF2B5EF4-FFF2-40B4-BE49-F238E27FC236}">
                  <a16:creationId xmlns:a16="http://schemas.microsoft.com/office/drawing/2014/main" id="{343CE08B-7325-4244-99EA-5E58C982DB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3" name="Rectangle 41">
              <a:extLst>
                <a:ext uri="{FF2B5EF4-FFF2-40B4-BE49-F238E27FC236}">
                  <a16:creationId xmlns:a16="http://schemas.microsoft.com/office/drawing/2014/main" id="{7F08E29E-A67F-410A-A810-7000201BFA8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grpSp>
    </p:spTree>
    <p:extLst>
      <p:ext uri="{BB962C8B-B14F-4D97-AF65-F5344CB8AC3E}">
        <p14:creationId xmlns:p14="http://schemas.microsoft.com/office/powerpoint/2010/main" val="3550755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4879D-7C47-4A78-A1B1-190AB87C1BF1}"/>
              </a:ext>
            </a:extLst>
          </p:cNvPr>
          <p:cNvSpPr>
            <a:spLocks noGrp="1"/>
          </p:cNvSpPr>
          <p:nvPr>
            <p:ph type="title"/>
          </p:nvPr>
        </p:nvSpPr>
        <p:spPr>
          <a:xfrm>
            <a:off x="1141412" y="436774"/>
            <a:ext cx="9905998" cy="1478570"/>
          </a:xfrm>
        </p:spPr>
        <p:txBody>
          <a:bodyPr/>
          <a:lstStyle/>
          <a:p>
            <a:r>
              <a:rPr lang="en-SG" dirty="0"/>
              <a:t>K-Nearest Neighbours (KNN)</a:t>
            </a:r>
          </a:p>
        </p:txBody>
      </p:sp>
      <p:sp>
        <p:nvSpPr>
          <p:cNvPr id="3" name="Content Placeholder 2">
            <a:extLst>
              <a:ext uri="{FF2B5EF4-FFF2-40B4-BE49-F238E27FC236}">
                <a16:creationId xmlns:a16="http://schemas.microsoft.com/office/drawing/2014/main" id="{5F548377-FEEE-42FD-8886-11F001126F97}"/>
              </a:ext>
            </a:extLst>
          </p:cNvPr>
          <p:cNvSpPr>
            <a:spLocks noGrp="1"/>
          </p:cNvSpPr>
          <p:nvPr>
            <p:ph idx="1"/>
          </p:nvPr>
        </p:nvSpPr>
        <p:spPr>
          <a:xfrm>
            <a:off x="1141412" y="1675454"/>
            <a:ext cx="10522051" cy="3956862"/>
          </a:xfrm>
        </p:spPr>
        <p:txBody>
          <a:bodyPr>
            <a:normAutofit/>
          </a:bodyPr>
          <a:lstStyle/>
          <a:p>
            <a:r>
              <a:rPr lang="en-US" sz="2500" dirty="0"/>
              <a:t>KNN (</a:t>
            </a:r>
            <a:r>
              <a:rPr lang="en-GB" sz="2500" i="1" dirty="0"/>
              <a:t>k</a:t>
            </a:r>
            <a:r>
              <a:rPr lang="en-GB" sz="2500" dirty="0"/>
              <a:t>-nearest neighbours</a:t>
            </a:r>
            <a:r>
              <a:rPr lang="en-US" sz="2500" dirty="0"/>
              <a:t>) method can be used for both regression and classification</a:t>
            </a:r>
            <a:endParaRPr lang="en-SG" sz="2500" dirty="0"/>
          </a:p>
          <a:p>
            <a:r>
              <a:rPr lang="en-SG" sz="2500" dirty="0"/>
              <a:t>It belongs to the class of </a:t>
            </a:r>
            <a:r>
              <a:rPr lang="en-SG" sz="2500" i="1" dirty="0"/>
              <a:t>non-parametric*</a:t>
            </a:r>
            <a:r>
              <a:rPr lang="en-SG" sz="2500" dirty="0"/>
              <a:t> models, hence the predictions are not based on the calculation of any parameters.</a:t>
            </a:r>
          </a:p>
          <a:p>
            <a:r>
              <a:rPr lang="en-US" sz="2500" dirty="0"/>
              <a:t>KNN is also known as a </a:t>
            </a:r>
            <a:r>
              <a:rPr lang="en-US" sz="2500" i="1" dirty="0"/>
              <a:t>lazy algorithm</a:t>
            </a:r>
            <a:r>
              <a:rPr lang="en-US" sz="2500" dirty="0"/>
              <a:t>. It means it does not need any training data points for model generation. </a:t>
            </a:r>
          </a:p>
          <a:p>
            <a:r>
              <a:rPr lang="en-SG" sz="2500" dirty="0"/>
              <a:t>Despite its simplicity, it frequently produces good results.</a:t>
            </a:r>
          </a:p>
          <a:p>
            <a:endParaRPr lang="en-US" dirty="0"/>
          </a:p>
        </p:txBody>
      </p:sp>
      <p:sp>
        <p:nvSpPr>
          <p:cNvPr id="4" name="TextBox 3">
            <a:extLst>
              <a:ext uri="{FF2B5EF4-FFF2-40B4-BE49-F238E27FC236}">
                <a16:creationId xmlns:a16="http://schemas.microsoft.com/office/drawing/2014/main" id="{16EAA0E3-F163-40B8-B1CA-A9EF96B0B6F4}"/>
              </a:ext>
            </a:extLst>
          </p:cNvPr>
          <p:cNvSpPr txBox="1"/>
          <p:nvPr/>
        </p:nvSpPr>
        <p:spPr>
          <a:xfrm>
            <a:off x="1141412" y="5739319"/>
            <a:ext cx="10677694" cy="984885"/>
          </a:xfrm>
          <a:prstGeom prst="rect">
            <a:avLst/>
          </a:prstGeom>
          <a:noFill/>
        </p:spPr>
        <p:txBody>
          <a:bodyPr wrap="square" rtlCol="0">
            <a:spAutoFit/>
          </a:bodyPr>
          <a:lstStyle/>
          <a:p>
            <a:r>
              <a:rPr lang="en-US" sz="2000" dirty="0"/>
              <a:t>* The term </a:t>
            </a:r>
            <a:r>
              <a:rPr lang="en-US" sz="2000" i="1" dirty="0"/>
              <a:t>non-parametric</a:t>
            </a:r>
            <a:r>
              <a:rPr lang="en-US" sz="2000" dirty="0"/>
              <a:t> means there is no assumption for underlying data distribution. In other words, the model structure is determined from the dataset. </a:t>
            </a:r>
          </a:p>
          <a:p>
            <a:endParaRPr lang="en-GB" dirty="0"/>
          </a:p>
        </p:txBody>
      </p:sp>
    </p:spTree>
    <p:extLst>
      <p:ext uri="{BB962C8B-B14F-4D97-AF65-F5344CB8AC3E}">
        <p14:creationId xmlns:p14="http://schemas.microsoft.com/office/powerpoint/2010/main" val="1139667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A46CDE-AD67-4714-8DD9-7486C6A58CAF}"/>
              </a:ext>
            </a:extLst>
          </p:cNvPr>
          <p:cNvPicPr>
            <a:picLocks noChangeAspect="1"/>
          </p:cNvPicPr>
          <p:nvPr/>
        </p:nvPicPr>
        <p:blipFill>
          <a:blip r:embed="rId2"/>
          <a:stretch>
            <a:fillRect/>
          </a:stretch>
        </p:blipFill>
        <p:spPr>
          <a:xfrm>
            <a:off x="7567205" y="2252031"/>
            <a:ext cx="3845974" cy="3450191"/>
          </a:xfrm>
          <a:prstGeom prst="rect">
            <a:avLst/>
          </a:prstGeom>
        </p:spPr>
      </p:pic>
      <p:sp>
        <p:nvSpPr>
          <p:cNvPr id="2" name="Title 1">
            <a:extLst>
              <a:ext uri="{FF2B5EF4-FFF2-40B4-BE49-F238E27FC236}">
                <a16:creationId xmlns:a16="http://schemas.microsoft.com/office/drawing/2014/main" id="{D274879D-7C47-4A78-A1B1-190AB87C1BF1}"/>
              </a:ext>
            </a:extLst>
          </p:cNvPr>
          <p:cNvSpPr>
            <a:spLocks noGrp="1"/>
          </p:cNvSpPr>
          <p:nvPr>
            <p:ph type="title"/>
          </p:nvPr>
        </p:nvSpPr>
        <p:spPr>
          <a:xfrm>
            <a:off x="1141412" y="436774"/>
            <a:ext cx="9905998" cy="1478570"/>
          </a:xfrm>
        </p:spPr>
        <p:txBody>
          <a:bodyPr/>
          <a:lstStyle/>
          <a:p>
            <a:r>
              <a:rPr lang="en-SG" dirty="0"/>
              <a:t>KNN – How the Algorithm works? </a:t>
            </a:r>
          </a:p>
        </p:txBody>
      </p:sp>
      <p:sp>
        <p:nvSpPr>
          <p:cNvPr id="3" name="Content Placeholder 2">
            <a:extLst>
              <a:ext uri="{FF2B5EF4-FFF2-40B4-BE49-F238E27FC236}">
                <a16:creationId xmlns:a16="http://schemas.microsoft.com/office/drawing/2014/main" id="{5F548377-FEEE-42FD-8886-11F001126F97}"/>
              </a:ext>
            </a:extLst>
          </p:cNvPr>
          <p:cNvSpPr>
            <a:spLocks noGrp="1"/>
          </p:cNvSpPr>
          <p:nvPr>
            <p:ph idx="1"/>
          </p:nvPr>
        </p:nvSpPr>
        <p:spPr>
          <a:xfrm>
            <a:off x="1141411" y="1675453"/>
            <a:ext cx="6503200" cy="4946848"/>
          </a:xfrm>
        </p:spPr>
        <p:txBody>
          <a:bodyPr>
            <a:normAutofit/>
          </a:bodyPr>
          <a:lstStyle/>
          <a:p>
            <a:r>
              <a:rPr lang="en-US" sz="2600" dirty="0"/>
              <a:t>For a fixed number, K, which is the number of neighbours, and a given observation whose target value we want to predict, do the following: </a:t>
            </a:r>
          </a:p>
          <a:p>
            <a:pPr lvl="1"/>
            <a:r>
              <a:rPr lang="en-US" sz="2400" dirty="0"/>
              <a:t>Find the </a:t>
            </a:r>
            <a:r>
              <a:rPr lang="en-US" sz="2400" i="1" dirty="0"/>
              <a:t>K</a:t>
            </a:r>
            <a:r>
              <a:rPr lang="en-US" sz="2400" dirty="0"/>
              <a:t> data points that are closest in their feature values to the given data point</a:t>
            </a:r>
          </a:p>
          <a:p>
            <a:pPr lvl="1"/>
            <a:r>
              <a:rPr lang="en-US" sz="2400" dirty="0"/>
              <a:t>Calculate the average target value for those </a:t>
            </a:r>
            <a:r>
              <a:rPr lang="en-US" sz="2400" i="1" dirty="0"/>
              <a:t>K</a:t>
            </a:r>
            <a:r>
              <a:rPr lang="en-US" sz="2400" dirty="0"/>
              <a:t> data points</a:t>
            </a:r>
          </a:p>
          <a:p>
            <a:pPr lvl="1"/>
            <a:r>
              <a:rPr lang="en-US" sz="2400" dirty="0"/>
              <a:t>That calculated average is the prediction for the given data point</a:t>
            </a:r>
            <a:endParaRPr lang="en-SG" sz="2400" dirty="0"/>
          </a:p>
          <a:p>
            <a:endParaRPr lang="en-US" dirty="0"/>
          </a:p>
        </p:txBody>
      </p:sp>
    </p:spTree>
    <p:extLst>
      <p:ext uri="{BB962C8B-B14F-4D97-AF65-F5344CB8AC3E}">
        <p14:creationId xmlns:p14="http://schemas.microsoft.com/office/powerpoint/2010/main" val="3701223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5ABF1-7451-4978-9DFC-4408DC4C0B60}"/>
              </a:ext>
            </a:extLst>
          </p:cNvPr>
          <p:cNvSpPr>
            <a:spLocks noGrp="1"/>
          </p:cNvSpPr>
          <p:nvPr>
            <p:ph type="title"/>
          </p:nvPr>
        </p:nvSpPr>
        <p:spPr/>
        <p:txBody>
          <a:bodyPr/>
          <a:lstStyle/>
          <a:p>
            <a:r>
              <a:rPr lang="en-GB" dirty="0"/>
              <a:t>Binary vs Multiclass Classifications</a:t>
            </a:r>
          </a:p>
        </p:txBody>
      </p:sp>
      <p:sp>
        <p:nvSpPr>
          <p:cNvPr id="3" name="Content Placeholder 2">
            <a:extLst>
              <a:ext uri="{FF2B5EF4-FFF2-40B4-BE49-F238E27FC236}">
                <a16:creationId xmlns:a16="http://schemas.microsoft.com/office/drawing/2014/main" id="{310DE4FE-A283-44D4-9882-BF075FDFA0EC}"/>
              </a:ext>
            </a:extLst>
          </p:cNvPr>
          <p:cNvSpPr>
            <a:spLocks noGrp="1"/>
          </p:cNvSpPr>
          <p:nvPr>
            <p:ph idx="1"/>
          </p:nvPr>
        </p:nvSpPr>
        <p:spPr/>
        <p:txBody>
          <a:bodyPr>
            <a:normAutofit/>
          </a:bodyPr>
          <a:lstStyle/>
          <a:p>
            <a:r>
              <a:rPr lang="en-US" sz="2600" b="1" dirty="0"/>
              <a:t>Binary classification </a:t>
            </a:r>
            <a:r>
              <a:rPr lang="en-US" sz="2600" dirty="0"/>
              <a:t>is when there are only two possible outcomes like a person is </a:t>
            </a:r>
            <a:r>
              <a:rPr lang="en-US" sz="2600" u="sng" dirty="0"/>
              <a:t>infected</a:t>
            </a:r>
            <a:r>
              <a:rPr lang="en-US" sz="2600" dirty="0"/>
              <a:t> with COVID-19 (outcome =1) or is </a:t>
            </a:r>
            <a:r>
              <a:rPr lang="en-US" sz="2600" u="sng" dirty="0"/>
              <a:t>not infected</a:t>
            </a:r>
            <a:r>
              <a:rPr lang="en-US" sz="2600" dirty="0"/>
              <a:t> with COVID-19 (outcome=0). </a:t>
            </a:r>
          </a:p>
          <a:p>
            <a:r>
              <a:rPr lang="en-US" sz="2600" dirty="0"/>
              <a:t>In </a:t>
            </a:r>
            <a:r>
              <a:rPr lang="en-US" sz="2600" b="1" dirty="0"/>
              <a:t>multi-class classification</a:t>
            </a:r>
            <a:r>
              <a:rPr lang="en-US" sz="2600" dirty="0"/>
              <a:t>, there are multiple outcomes like the person may have the flu or an allergy, or cold or COVID-19.</a:t>
            </a:r>
            <a:endParaRPr lang="en-GB" sz="2600" dirty="0"/>
          </a:p>
        </p:txBody>
      </p:sp>
    </p:spTree>
    <p:extLst>
      <p:ext uri="{BB962C8B-B14F-4D97-AF65-F5344CB8AC3E}">
        <p14:creationId xmlns:p14="http://schemas.microsoft.com/office/powerpoint/2010/main" val="244043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FB59A94-EAF7-4063-A6A0-07E290B83B2E}"/>
              </a:ext>
            </a:extLst>
          </p:cNvPr>
          <p:cNvPicPr>
            <a:picLocks noChangeAspect="1"/>
          </p:cNvPicPr>
          <p:nvPr/>
        </p:nvPicPr>
        <p:blipFill>
          <a:blip r:embed="rId2"/>
          <a:stretch>
            <a:fillRect/>
          </a:stretch>
        </p:blipFill>
        <p:spPr>
          <a:xfrm>
            <a:off x="1095977" y="2517577"/>
            <a:ext cx="8601075" cy="2295525"/>
          </a:xfrm>
          <a:prstGeom prst="rect">
            <a:avLst/>
          </a:prstGeom>
        </p:spPr>
      </p:pic>
      <p:sp>
        <p:nvSpPr>
          <p:cNvPr id="2" name="Title 1">
            <a:extLst>
              <a:ext uri="{FF2B5EF4-FFF2-40B4-BE49-F238E27FC236}">
                <a16:creationId xmlns:a16="http://schemas.microsoft.com/office/drawing/2014/main" id="{B78E6F62-E36C-4458-A46E-1A5AAE155B03}"/>
              </a:ext>
            </a:extLst>
          </p:cNvPr>
          <p:cNvSpPr>
            <a:spLocks noGrp="1"/>
          </p:cNvSpPr>
          <p:nvPr>
            <p:ph type="title"/>
          </p:nvPr>
        </p:nvSpPr>
        <p:spPr/>
        <p:txBody>
          <a:bodyPr/>
          <a:lstStyle/>
          <a:p>
            <a:r>
              <a:rPr lang="en-SG" dirty="0"/>
              <a:t>KNN Classifier</a:t>
            </a:r>
          </a:p>
        </p:txBody>
      </p:sp>
      <p:sp>
        <p:nvSpPr>
          <p:cNvPr id="3" name="TextBox 2">
            <a:extLst>
              <a:ext uri="{FF2B5EF4-FFF2-40B4-BE49-F238E27FC236}">
                <a16:creationId xmlns:a16="http://schemas.microsoft.com/office/drawing/2014/main" id="{05710959-E0BE-4170-89EB-D06B5B1F2349}"/>
              </a:ext>
            </a:extLst>
          </p:cNvPr>
          <p:cNvSpPr txBox="1"/>
          <p:nvPr/>
        </p:nvSpPr>
        <p:spPr>
          <a:xfrm>
            <a:off x="8171234" y="1634393"/>
            <a:ext cx="3278222" cy="646331"/>
          </a:xfrm>
          <a:prstGeom prst="rect">
            <a:avLst/>
          </a:prstGeom>
          <a:noFill/>
        </p:spPr>
        <p:txBody>
          <a:bodyPr wrap="square" rtlCol="0">
            <a:spAutoFit/>
          </a:bodyPr>
          <a:lstStyle/>
          <a:p>
            <a:r>
              <a:rPr lang="en-GB" i="1" dirty="0">
                <a:solidFill>
                  <a:srgbClr val="0070C0"/>
                </a:solidFill>
              </a:rPr>
              <a:t>1. Importing KNN method from scikit-learn framework</a:t>
            </a:r>
          </a:p>
        </p:txBody>
      </p:sp>
      <p:cxnSp>
        <p:nvCxnSpPr>
          <p:cNvPr id="5" name="Straight Connector 4">
            <a:extLst>
              <a:ext uri="{FF2B5EF4-FFF2-40B4-BE49-F238E27FC236}">
                <a16:creationId xmlns:a16="http://schemas.microsoft.com/office/drawing/2014/main" id="{28859313-E304-4C33-8DD7-8AF99EF35C24}"/>
              </a:ext>
            </a:extLst>
          </p:cNvPr>
          <p:cNvCxnSpPr>
            <a:cxnSpLocks/>
            <a:stCxn id="3" idx="1"/>
          </p:cNvCxnSpPr>
          <p:nvPr/>
        </p:nvCxnSpPr>
        <p:spPr>
          <a:xfrm flipH="1">
            <a:off x="7110920" y="1957559"/>
            <a:ext cx="1060314" cy="694488"/>
          </a:xfrm>
          <a:prstGeom prst="line">
            <a:avLst/>
          </a:prstGeom>
          <a:ln>
            <a:solidFill>
              <a:srgbClr val="0070C0"/>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C2E43899-DE41-4C12-B2F8-C5B7DFED1F99}"/>
              </a:ext>
            </a:extLst>
          </p:cNvPr>
          <p:cNvSpPr txBox="1"/>
          <p:nvPr/>
        </p:nvSpPr>
        <p:spPr>
          <a:xfrm>
            <a:off x="8762999" y="2861991"/>
            <a:ext cx="3095017" cy="646331"/>
          </a:xfrm>
          <a:prstGeom prst="rect">
            <a:avLst/>
          </a:prstGeom>
          <a:noFill/>
        </p:spPr>
        <p:txBody>
          <a:bodyPr wrap="square" rtlCol="0">
            <a:spAutoFit/>
          </a:bodyPr>
          <a:lstStyle/>
          <a:p>
            <a:r>
              <a:rPr lang="en-GB" i="1" dirty="0">
                <a:solidFill>
                  <a:srgbClr val="0070C0"/>
                </a:solidFill>
              </a:rPr>
              <a:t>2. Calling the KNN method with the number of neigbours = 3</a:t>
            </a:r>
          </a:p>
        </p:txBody>
      </p:sp>
      <p:cxnSp>
        <p:nvCxnSpPr>
          <p:cNvPr id="8" name="Straight Connector 7">
            <a:extLst>
              <a:ext uri="{FF2B5EF4-FFF2-40B4-BE49-F238E27FC236}">
                <a16:creationId xmlns:a16="http://schemas.microsoft.com/office/drawing/2014/main" id="{B3D78E81-9E71-49A9-9991-A8343A7F3C84}"/>
              </a:ext>
            </a:extLst>
          </p:cNvPr>
          <p:cNvCxnSpPr>
            <a:cxnSpLocks/>
          </p:cNvCxnSpPr>
          <p:nvPr/>
        </p:nvCxnSpPr>
        <p:spPr>
          <a:xfrm flipV="1">
            <a:off x="7337918" y="3112963"/>
            <a:ext cx="1351722" cy="183636"/>
          </a:xfrm>
          <a:prstGeom prst="line">
            <a:avLst/>
          </a:prstGeom>
          <a:ln>
            <a:solidFill>
              <a:srgbClr val="0070C0"/>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04CC1E90-4A92-41D6-9BD5-B746325F3889}"/>
              </a:ext>
            </a:extLst>
          </p:cNvPr>
          <p:cNvCxnSpPr>
            <a:cxnSpLocks/>
          </p:cNvCxnSpPr>
          <p:nvPr/>
        </p:nvCxnSpPr>
        <p:spPr>
          <a:xfrm>
            <a:off x="5274046" y="3693697"/>
            <a:ext cx="2467331" cy="352942"/>
          </a:xfrm>
          <a:prstGeom prst="line">
            <a:avLst/>
          </a:prstGeom>
          <a:ln>
            <a:solidFill>
              <a:srgbClr val="0070C0"/>
            </a:solidFill>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AB5A58F7-BE12-4D56-B860-B399EE61E371}"/>
              </a:ext>
            </a:extLst>
          </p:cNvPr>
          <p:cNvSpPr txBox="1"/>
          <p:nvPr/>
        </p:nvSpPr>
        <p:spPr>
          <a:xfrm>
            <a:off x="7741377" y="3811339"/>
            <a:ext cx="4002225" cy="923330"/>
          </a:xfrm>
          <a:prstGeom prst="rect">
            <a:avLst/>
          </a:prstGeom>
          <a:noFill/>
        </p:spPr>
        <p:txBody>
          <a:bodyPr wrap="square" rtlCol="0">
            <a:spAutoFit/>
          </a:bodyPr>
          <a:lstStyle/>
          <a:p>
            <a:r>
              <a:rPr lang="en-GB" i="1" dirty="0">
                <a:solidFill>
                  <a:srgbClr val="0070C0"/>
                </a:solidFill>
              </a:rPr>
              <a:t>3. From the training dataset and labels provided in the parameters, the KNN method train the model to make prediction. </a:t>
            </a:r>
          </a:p>
        </p:txBody>
      </p:sp>
      <p:cxnSp>
        <p:nvCxnSpPr>
          <p:cNvPr id="13" name="Straight Connector 12">
            <a:extLst>
              <a:ext uri="{FF2B5EF4-FFF2-40B4-BE49-F238E27FC236}">
                <a16:creationId xmlns:a16="http://schemas.microsoft.com/office/drawing/2014/main" id="{5653F6E9-569D-489D-AB1C-8194A068EB5F}"/>
              </a:ext>
            </a:extLst>
          </p:cNvPr>
          <p:cNvCxnSpPr>
            <a:cxnSpLocks/>
          </p:cNvCxnSpPr>
          <p:nvPr/>
        </p:nvCxnSpPr>
        <p:spPr>
          <a:xfrm>
            <a:off x="4861655" y="4356179"/>
            <a:ext cx="1232755" cy="828297"/>
          </a:xfrm>
          <a:prstGeom prst="line">
            <a:avLst/>
          </a:prstGeom>
          <a:ln>
            <a:solidFill>
              <a:srgbClr val="0070C0"/>
            </a:solidFill>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1F3907A8-16B0-4776-9958-1556267BAB85}"/>
              </a:ext>
            </a:extLst>
          </p:cNvPr>
          <p:cNvSpPr txBox="1"/>
          <p:nvPr/>
        </p:nvSpPr>
        <p:spPr>
          <a:xfrm>
            <a:off x="6094412" y="4999810"/>
            <a:ext cx="5560948" cy="369332"/>
          </a:xfrm>
          <a:prstGeom prst="rect">
            <a:avLst/>
          </a:prstGeom>
          <a:noFill/>
        </p:spPr>
        <p:txBody>
          <a:bodyPr wrap="square" rtlCol="0">
            <a:spAutoFit/>
          </a:bodyPr>
          <a:lstStyle/>
          <a:p>
            <a:r>
              <a:rPr lang="en-GB" i="1" dirty="0">
                <a:solidFill>
                  <a:srgbClr val="0070C0"/>
                </a:solidFill>
              </a:rPr>
              <a:t>4. The predict method is used to classify incoming data point</a:t>
            </a:r>
          </a:p>
        </p:txBody>
      </p:sp>
      <p:sp>
        <p:nvSpPr>
          <p:cNvPr id="19" name="TextBox 18">
            <a:extLst>
              <a:ext uri="{FF2B5EF4-FFF2-40B4-BE49-F238E27FC236}">
                <a16:creationId xmlns:a16="http://schemas.microsoft.com/office/drawing/2014/main" id="{B7A203A9-8B22-485A-BE87-D85402D44491}"/>
              </a:ext>
            </a:extLst>
          </p:cNvPr>
          <p:cNvSpPr txBox="1"/>
          <p:nvPr/>
        </p:nvSpPr>
        <p:spPr>
          <a:xfrm>
            <a:off x="1141413" y="5585345"/>
            <a:ext cx="8372238" cy="830997"/>
          </a:xfrm>
          <a:prstGeom prst="rect">
            <a:avLst/>
          </a:prstGeom>
          <a:noFill/>
        </p:spPr>
        <p:txBody>
          <a:bodyPr wrap="square" rtlCol="0">
            <a:spAutoFit/>
          </a:bodyPr>
          <a:lstStyle/>
          <a:p>
            <a:pPr marL="285750" indent="-285750">
              <a:buFont typeface="Arial" panose="020B0604020202020204" pitchFamily="34" charset="0"/>
              <a:buChar char="•"/>
            </a:pPr>
            <a:r>
              <a:rPr lang="en-GB" sz="2400" i="1" dirty="0"/>
              <a:t>X_train </a:t>
            </a:r>
            <a:r>
              <a:rPr lang="en-GB" sz="2400" dirty="0"/>
              <a:t>matrix contains all the features of the training set</a:t>
            </a:r>
          </a:p>
          <a:p>
            <a:pPr marL="285750" indent="-285750">
              <a:buFont typeface="Arial" panose="020B0604020202020204" pitchFamily="34" charset="0"/>
              <a:buChar char="•"/>
            </a:pPr>
            <a:r>
              <a:rPr lang="en-GB" sz="2400" i="1" dirty="0"/>
              <a:t>y_train </a:t>
            </a:r>
            <a:r>
              <a:rPr lang="en-GB" sz="2400" dirty="0"/>
              <a:t>matrix contains the label from the training set</a:t>
            </a:r>
          </a:p>
        </p:txBody>
      </p:sp>
    </p:spTree>
    <p:extLst>
      <p:ext uri="{BB962C8B-B14F-4D97-AF65-F5344CB8AC3E}">
        <p14:creationId xmlns:p14="http://schemas.microsoft.com/office/powerpoint/2010/main" val="870761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D73CB6-399E-03DC-F6AC-D881BFDEFED8}"/>
              </a:ext>
            </a:extLst>
          </p:cNvPr>
          <p:cNvPicPr>
            <a:picLocks noChangeAspect="1"/>
          </p:cNvPicPr>
          <p:nvPr/>
        </p:nvPicPr>
        <p:blipFill>
          <a:blip r:embed="rId2"/>
          <a:stretch>
            <a:fillRect/>
          </a:stretch>
        </p:blipFill>
        <p:spPr>
          <a:xfrm>
            <a:off x="1083070" y="2148982"/>
            <a:ext cx="8039100" cy="2447925"/>
          </a:xfrm>
          <a:prstGeom prst="rect">
            <a:avLst/>
          </a:prstGeom>
        </p:spPr>
      </p:pic>
      <p:sp>
        <p:nvSpPr>
          <p:cNvPr id="2" name="Title 1">
            <a:extLst>
              <a:ext uri="{FF2B5EF4-FFF2-40B4-BE49-F238E27FC236}">
                <a16:creationId xmlns:a16="http://schemas.microsoft.com/office/drawing/2014/main" id="{0D6E60FA-3F46-4F41-8D8A-9FBDDB910DE2}"/>
              </a:ext>
            </a:extLst>
          </p:cNvPr>
          <p:cNvSpPr>
            <a:spLocks noGrp="1"/>
          </p:cNvSpPr>
          <p:nvPr>
            <p:ph type="title"/>
          </p:nvPr>
        </p:nvSpPr>
        <p:spPr>
          <a:xfrm>
            <a:off x="1141413" y="618518"/>
            <a:ext cx="9740516" cy="1478570"/>
          </a:xfrm>
        </p:spPr>
        <p:txBody>
          <a:bodyPr>
            <a:normAutofit/>
          </a:bodyPr>
          <a:lstStyle/>
          <a:p>
            <a:r>
              <a:rPr lang="en-SG" dirty="0"/>
              <a:t>Saving A Predictive Analytics Model</a:t>
            </a:r>
          </a:p>
        </p:txBody>
      </p:sp>
      <p:sp>
        <p:nvSpPr>
          <p:cNvPr id="6" name="TextBox 5">
            <a:extLst>
              <a:ext uri="{FF2B5EF4-FFF2-40B4-BE49-F238E27FC236}">
                <a16:creationId xmlns:a16="http://schemas.microsoft.com/office/drawing/2014/main" id="{A0C675AE-6253-40F6-8EE1-0A54141BAE07}"/>
              </a:ext>
            </a:extLst>
          </p:cNvPr>
          <p:cNvSpPr txBox="1"/>
          <p:nvPr/>
        </p:nvSpPr>
        <p:spPr>
          <a:xfrm>
            <a:off x="6901560" y="2425754"/>
            <a:ext cx="3885263" cy="646331"/>
          </a:xfrm>
          <a:prstGeom prst="rect">
            <a:avLst/>
          </a:prstGeom>
          <a:noFill/>
        </p:spPr>
        <p:txBody>
          <a:bodyPr wrap="square" rtlCol="0">
            <a:spAutoFit/>
          </a:bodyPr>
          <a:lstStyle/>
          <a:p>
            <a:r>
              <a:rPr lang="en-GB" i="1" dirty="0">
                <a:solidFill>
                  <a:srgbClr val="0070C0"/>
                </a:solidFill>
              </a:rPr>
              <a:t>1. Importing pickle method to </a:t>
            </a:r>
            <a:r>
              <a:rPr lang="en-US" b="0" i="1" dirty="0">
                <a:solidFill>
                  <a:srgbClr val="0070C0"/>
                </a:solidFill>
                <a:effectLst/>
              </a:rPr>
              <a:t>serialize and de-serialize a Python object structure</a:t>
            </a:r>
            <a:endParaRPr lang="en-GB" i="1" dirty="0">
              <a:solidFill>
                <a:srgbClr val="0070C0"/>
              </a:solidFill>
            </a:endParaRPr>
          </a:p>
        </p:txBody>
      </p:sp>
      <p:cxnSp>
        <p:nvCxnSpPr>
          <p:cNvPr id="10" name="Straight Connector 9">
            <a:extLst>
              <a:ext uri="{FF2B5EF4-FFF2-40B4-BE49-F238E27FC236}">
                <a16:creationId xmlns:a16="http://schemas.microsoft.com/office/drawing/2014/main" id="{94F4C710-2C0A-4C81-9836-FA5F148AA38D}"/>
              </a:ext>
            </a:extLst>
          </p:cNvPr>
          <p:cNvCxnSpPr>
            <a:cxnSpLocks/>
          </p:cNvCxnSpPr>
          <p:nvPr/>
        </p:nvCxnSpPr>
        <p:spPr>
          <a:xfrm flipH="1" flipV="1">
            <a:off x="4176743" y="2506790"/>
            <a:ext cx="2581866" cy="118357"/>
          </a:xfrm>
          <a:prstGeom prst="line">
            <a:avLst/>
          </a:prstGeom>
          <a:ln>
            <a:solidFill>
              <a:srgbClr val="0070C0"/>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36AE2D29-511E-44EF-B17E-37FC9903A562}"/>
              </a:ext>
            </a:extLst>
          </p:cNvPr>
          <p:cNvCxnSpPr>
            <a:cxnSpLocks/>
          </p:cNvCxnSpPr>
          <p:nvPr/>
        </p:nvCxnSpPr>
        <p:spPr>
          <a:xfrm>
            <a:off x="5651474" y="3672283"/>
            <a:ext cx="774634" cy="976518"/>
          </a:xfrm>
          <a:prstGeom prst="line">
            <a:avLst/>
          </a:prstGeom>
          <a:ln>
            <a:solidFill>
              <a:srgbClr val="0070C0"/>
            </a:solidFill>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F9F7ED28-BAEF-4E6A-89CD-506067F48199}"/>
              </a:ext>
            </a:extLst>
          </p:cNvPr>
          <p:cNvSpPr txBox="1"/>
          <p:nvPr/>
        </p:nvSpPr>
        <p:spPr>
          <a:xfrm>
            <a:off x="6426108" y="4517170"/>
            <a:ext cx="4529475" cy="646331"/>
          </a:xfrm>
          <a:prstGeom prst="rect">
            <a:avLst/>
          </a:prstGeom>
          <a:noFill/>
        </p:spPr>
        <p:txBody>
          <a:bodyPr wrap="square" rtlCol="0">
            <a:spAutoFit/>
          </a:bodyPr>
          <a:lstStyle/>
          <a:p>
            <a:r>
              <a:rPr lang="en-GB" i="1" dirty="0">
                <a:solidFill>
                  <a:srgbClr val="0070C0"/>
                </a:solidFill>
              </a:rPr>
              <a:t>2. Open a binary file and w</a:t>
            </a:r>
            <a:r>
              <a:rPr lang="en-US" b="0" i="1" dirty="0">
                <a:solidFill>
                  <a:srgbClr val="0070C0"/>
                </a:solidFill>
                <a:effectLst/>
              </a:rPr>
              <a:t>rite the pickled representation of the AI model into it </a:t>
            </a:r>
            <a:endParaRPr lang="en-GB" i="1" dirty="0">
              <a:solidFill>
                <a:srgbClr val="0070C0"/>
              </a:solidFill>
            </a:endParaRPr>
          </a:p>
        </p:txBody>
      </p:sp>
      <p:cxnSp>
        <p:nvCxnSpPr>
          <p:cNvPr id="16" name="Straight Connector 15">
            <a:extLst>
              <a:ext uri="{FF2B5EF4-FFF2-40B4-BE49-F238E27FC236}">
                <a16:creationId xmlns:a16="http://schemas.microsoft.com/office/drawing/2014/main" id="{AB466100-FA15-4C90-90E1-2B5195FFD7B6}"/>
              </a:ext>
            </a:extLst>
          </p:cNvPr>
          <p:cNvCxnSpPr>
            <a:cxnSpLocks/>
          </p:cNvCxnSpPr>
          <p:nvPr/>
        </p:nvCxnSpPr>
        <p:spPr>
          <a:xfrm>
            <a:off x="4482419" y="3835145"/>
            <a:ext cx="1943689" cy="813656"/>
          </a:xfrm>
          <a:prstGeom prst="line">
            <a:avLst/>
          </a:prstGeom>
          <a:ln>
            <a:solidFill>
              <a:srgbClr val="0070C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8657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GB"/>
            </a:p>
          </p:txBody>
        </p:sp>
        <p:sp>
          <p:nvSpPr>
            <p:cNvPr id="15"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6"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7"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GB"/>
            </a:p>
          </p:txBody>
        </p:sp>
        <p:sp>
          <p:nvSpPr>
            <p:cNvPr id="18"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9"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0"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1"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2"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3"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4"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5"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6"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7"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8"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9"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30"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31"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32"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33"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34"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35"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36"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37"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38"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39"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40"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41"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42"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GB"/>
            </a:p>
          </p:txBody>
        </p:sp>
        <p:sp>
          <p:nvSpPr>
            <p:cNvPr id="43"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44"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45"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46"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47"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48"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49"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50"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51"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52"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53"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54"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GB"/>
            </a:p>
          </p:txBody>
        </p:sp>
        <p:sp>
          <p:nvSpPr>
            <p:cNvPr id="55"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56"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57"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58"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59"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60"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61"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62"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63"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64"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65"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66"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67"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grpSp>
      <p:sp>
        <p:nvSpPr>
          <p:cNvPr id="69" name="Rectangle 68">
            <a:extLst>
              <a:ext uri="{FF2B5EF4-FFF2-40B4-BE49-F238E27FC236}">
                <a16:creationId xmlns:a16="http://schemas.microsoft.com/office/drawing/2014/main" id="{CD614432-46FD-4B63-8194-64F233F941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grpSp>
        <p:nvGrpSpPr>
          <p:cNvPr id="71" name="Group 70">
            <a:extLst>
              <a:ext uri="{FF2B5EF4-FFF2-40B4-BE49-F238E27FC236}">
                <a16:creationId xmlns:a16="http://schemas.microsoft.com/office/drawing/2014/main" id="{57D43E06-E0E9-45FB-9DD8-4513BF040A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2" name="Rectangle 5">
              <a:extLst>
                <a:ext uri="{FF2B5EF4-FFF2-40B4-BE49-F238E27FC236}">
                  <a16:creationId xmlns:a16="http://schemas.microsoft.com/office/drawing/2014/main" id="{BC31D834-B127-4A66-A0A9-2956DB0766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GB"/>
            </a:p>
          </p:txBody>
        </p:sp>
        <p:sp>
          <p:nvSpPr>
            <p:cNvPr id="73" name="Freeform 6">
              <a:extLst>
                <a:ext uri="{FF2B5EF4-FFF2-40B4-BE49-F238E27FC236}">
                  <a16:creationId xmlns:a16="http://schemas.microsoft.com/office/drawing/2014/main" id="{AEB45F0E-3639-41ED-99CC-CCA38D61D6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74" name="Freeform 7">
              <a:extLst>
                <a:ext uri="{FF2B5EF4-FFF2-40B4-BE49-F238E27FC236}">
                  <a16:creationId xmlns:a16="http://schemas.microsoft.com/office/drawing/2014/main" id="{5302B214-0D24-40CA-BFB4-CF38694B0D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75" name="Rectangle 8">
              <a:extLst>
                <a:ext uri="{FF2B5EF4-FFF2-40B4-BE49-F238E27FC236}">
                  <a16:creationId xmlns:a16="http://schemas.microsoft.com/office/drawing/2014/main" id="{BB18DCBD-D74A-40C8-B325-B49FC52BA28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GB"/>
            </a:p>
          </p:txBody>
        </p:sp>
        <p:sp>
          <p:nvSpPr>
            <p:cNvPr id="76" name="Freeform 9">
              <a:extLst>
                <a:ext uri="{FF2B5EF4-FFF2-40B4-BE49-F238E27FC236}">
                  <a16:creationId xmlns:a16="http://schemas.microsoft.com/office/drawing/2014/main" id="{02CFFDAE-C576-45A9-8D6F-3FF8F2EAF5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77" name="Freeform 10">
              <a:extLst>
                <a:ext uri="{FF2B5EF4-FFF2-40B4-BE49-F238E27FC236}">
                  <a16:creationId xmlns:a16="http://schemas.microsoft.com/office/drawing/2014/main" id="{382510FF-8736-4655-A749-972F90D8B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78" name="Freeform 11">
              <a:extLst>
                <a:ext uri="{FF2B5EF4-FFF2-40B4-BE49-F238E27FC236}">
                  <a16:creationId xmlns:a16="http://schemas.microsoft.com/office/drawing/2014/main" id="{302B8B45-64D1-4E5D-BBCC-AB578EC64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79" name="Freeform 12">
              <a:extLst>
                <a:ext uri="{FF2B5EF4-FFF2-40B4-BE49-F238E27FC236}">
                  <a16:creationId xmlns:a16="http://schemas.microsoft.com/office/drawing/2014/main" id="{C63FCB23-1A4C-4B0E-991C-1E1AD04759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80" name="Freeform 13">
              <a:extLst>
                <a:ext uri="{FF2B5EF4-FFF2-40B4-BE49-F238E27FC236}">
                  <a16:creationId xmlns:a16="http://schemas.microsoft.com/office/drawing/2014/main" id="{49B472C6-502A-452F-857D-3007E7519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81" name="Freeform 14">
              <a:extLst>
                <a:ext uri="{FF2B5EF4-FFF2-40B4-BE49-F238E27FC236}">
                  <a16:creationId xmlns:a16="http://schemas.microsoft.com/office/drawing/2014/main" id="{1887487B-9617-48BB-BC6E-2E095DDB7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82" name="Freeform 15">
              <a:extLst>
                <a:ext uri="{FF2B5EF4-FFF2-40B4-BE49-F238E27FC236}">
                  <a16:creationId xmlns:a16="http://schemas.microsoft.com/office/drawing/2014/main" id="{8CCC40D8-3574-4709-B597-0C9EB8AC97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83" name="Freeform 16">
              <a:extLst>
                <a:ext uri="{FF2B5EF4-FFF2-40B4-BE49-F238E27FC236}">
                  <a16:creationId xmlns:a16="http://schemas.microsoft.com/office/drawing/2014/main" id="{5C2DE696-C0F1-4470-AA20-1B185DFE05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84" name="Freeform 17">
              <a:extLst>
                <a:ext uri="{FF2B5EF4-FFF2-40B4-BE49-F238E27FC236}">
                  <a16:creationId xmlns:a16="http://schemas.microsoft.com/office/drawing/2014/main" id="{3044BF69-E88A-4FE6-A7C7-E6222C391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85" name="Freeform 18">
              <a:extLst>
                <a:ext uri="{FF2B5EF4-FFF2-40B4-BE49-F238E27FC236}">
                  <a16:creationId xmlns:a16="http://schemas.microsoft.com/office/drawing/2014/main" id="{87F8C68F-552A-4831-87FC-D45485F782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86" name="Freeform 19">
              <a:extLst>
                <a:ext uri="{FF2B5EF4-FFF2-40B4-BE49-F238E27FC236}">
                  <a16:creationId xmlns:a16="http://schemas.microsoft.com/office/drawing/2014/main" id="{439F4E03-58CC-4C01-B28D-4B4B5A6CF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87" name="Freeform 20">
              <a:extLst>
                <a:ext uri="{FF2B5EF4-FFF2-40B4-BE49-F238E27FC236}">
                  <a16:creationId xmlns:a16="http://schemas.microsoft.com/office/drawing/2014/main" id="{638B9EF8-62E2-409B-A243-493F3008A0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88" name="Freeform 21">
              <a:extLst>
                <a:ext uri="{FF2B5EF4-FFF2-40B4-BE49-F238E27FC236}">
                  <a16:creationId xmlns:a16="http://schemas.microsoft.com/office/drawing/2014/main" id="{BF251EFD-0032-41FD-A617-D4F06953E0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89" name="Freeform 22">
              <a:extLst>
                <a:ext uri="{FF2B5EF4-FFF2-40B4-BE49-F238E27FC236}">
                  <a16:creationId xmlns:a16="http://schemas.microsoft.com/office/drawing/2014/main" id="{3DF212F4-57CD-4E08-BC1F-CA81C516C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90" name="Freeform 23">
              <a:extLst>
                <a:ext uri="{FF2B5EF4-FFF2-40B4-BE49-F238E27FC236}">
                  <a16:creationId xmlns:a16="http://schemas.microsoft.com/office/drawing/2014/main" id="{6C8506A9-98D5-4346-BA53-7BE67D7D03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91" name="Freeform 24">
              <a:extLst>
                <a:ext uri="{FF2B5EF4-FFF2-40B4-BE49-F238E27FC236}">
                  <a16:creationId xmlns:a16="http://schemas.microsoft.com/office/drawing/2014/main" id="{7D36D3DC-4B56-4591-B3CB-20F2A8E08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92" name="Freeform 25">
              <a:extLst>
                <a:ext uri="{FF2B5EF4-FFF2-40B4-BE49-F238E27FC236}">
                  <a16:creationId xmlns:a16="http://schemas.microsoft.com/office/drawing/2014/main" id="{19C17C52-3CF4-4CB1-93B0-D71E838B5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93" name="Freeform 26">
              <a:extLst>
                <a:ext uri="{FF2B5EF4-FFF2-40B4-BE49-F238E27FC236}">
                  <a16:creationId xmlns:a16="http://schemas.microsoft.com/office/drawing/2014/main" id="{F723AE18-264F-4AA7-88D7-83570E326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94" name="Freeform 27">
              <a:extLst>
                <a:ext uri="{FF2B5EF4-FFF2-40B4-BE49-F238E27FC236}">
                  <a16:creationId xmlns:a16="http://schemas.microsoft.com/office/drawing/2014/main" id="{4CCF1D1F-3F13-4891-8139-ADA1CD8DD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95" name="Freeform 28">
              <a:extLst>
                <a:ext uri="{FF2B5EF4-FFF2-40B4-BE49-F238E27FC236}">
                  <a16:creationId xmlns:a16="http://schemas.microsoft.com/office/drawing/2014/main" id="{78BFA10C-74DF-41B4-8E08-50CC82B7A8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96" name="Freeform 29">
              <a:extLst>
                <a:ext uri="{FF2B5EF4-FFF2-40B4-BE49-F238E27FC236}">
                  <a16:creationId xmlns:a16="http://schemas.microsoft.com/office/drawing/2014/main" id="{DFCDD40B-D4BD-4091-9EE8-869FF64F0C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97" name="Freeform 30">
              <a:extLst>
                <a:ext uri="{FF2B5EF4-FFF2-40B4-BE49-F238E27FC236}">
                  <a16:creationId xmlns:a16="http://schemas.microsoft.com/office/drawing/2014/main" id="{C795EC66-071B-4C40-934A-C3AB55649B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98" name="Freeform 31">
              <a:extLst>
                <a:ext uri="{FF2B5EF4-FFF2-40B4-BE49-F238E27FC236}">
                  <a16:creationId xmlns:a16="http://schemas.microsoft.com/office/drawing/2014/main" id="{4DFDE558-A234-4BD5-A26C-99870882F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99" name="Freeform 32">
              <a:extLst>
                <a:ext uri="{FF2B5EF4-FFF2-40B4-BE49-F238E27FC236}">
                  <a16:creationId xmlns:a16="http://schemas.microsoft.com/office/drawing/2014/main" id="{0A007A33-7683-48EB-9714-ADEDDC1DB3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00" name="Rectangle 33">
              <a:extLst>
                <a:ext uri="{FF2B5EF4-FFF2-40B4-BE49-F238E27FC236}">
                  <a16:creationId xmlns:a16="http://schemas.microsoft.com/office/drawing/2014/main" id="{EC290698-D471-4505-B43E-87EEFB3619E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GB"/>
            </a:p>
          </p:txBody>
        </p:sp>
        <p:sp>
          <p:nvSpPr>
            <p:cNvPr id="101" name="Freeform 34">
              <a:extLst>
                <a:ext uri="{FF2B5EF4-FFF2-40B4-BE49-F238E27FC236}">
                  <a16:creationId xmlns:a16="http://schemas.microsoft.com/office/drawing/2014/main" id="{8B75059B-DDB3-4BDF-9AE6-D9A4A5ED43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02" name="Freeform 35">
              <a:extLst>
                <a:ext uri="{FF2B5EF4-FFF2-40B4-BE49-F238E27FC236}">
                  <a16:creationId xmlns:a16="http://schemas.microsoft.com/office/drawing/2014/main" id="{81B849DB-E967-4042-B061-AD30AB053F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03" name="Freeform 36">
              <a:extLst>
                <a:ext uri="{FF2B5EF4-FFF2-40B4-BE49-F238E27FC236}">
                  <a16:creationId xmlns:a16="http://schemas.microsoft.com/office/drawing/2014/main" id="{E8E1D58B-C2EE-4DAC-BC7D-ABC55F5C3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04" name="Freeform 37">
              <a:extLst>
                <a:ext uri="{FF2B5EF4-FFF2-40B4-BE49-F238E27FC236}">
                  <a16:creationId xmlns:a16="http://schemas.microsoft.com/office/drawing/2014/main" id="{7D867EE2-CC64-459F-B1FD-5770B0C858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05" name="Freeform 38">
              <a:extLst>
                <a:ext uri="{FF2B5EF4-FFF2-40B4-BE49-F238E27FC236}">
                  <a16:creationId xmlns:a16="http://schemas.microsoft.com/office/drawing/2014/main" id="{96DBF1BF-0F1A-4646-B493-2C210BF91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06" name="Freeform 39">
              <a:extLst>
                <a:ext uri="{FF2B5EF4-FFF2-40B4-BE49-F238E27FC236}">
                  <a16:creationId xmlns:a16="http://schemas.microsoft.com/office/drawing/2014/main" id="{C14EBC57-DC59-4BAB-BFEF-5E2A17202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07" name="Freeform 40">
              <a:extLst>
                <a:ext uri="{FF2B5EF4-FFF2-40B4-BE49-F238E27FC236}">
                  <a16:creationId xmlns:a16="http://schemas.microsoft.com/office/drawing/2014/main" id="{05A2794A-7B60-4B1F-B43C-C08F51C667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08" name="Freeform 41">
              <a:extLst>
                <a:ext uri="{FF2B5EF4-FFF2-40B4-BE49-F238E27FC236}">
                  <a16:creationId xmlns:a16="http://schemas.microsoft.com/office/drawing/2014/main" id="{3394CF13-32C3-4BE9-AA6D-DF8F82534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09" name="Freeform 42">
              <a:extLst>
                <a:ext uri="{FF2B5EF4-FFF2-40B4-BE49-F238E27FC236}">
                  <a16:creationId xmlns:a16="http://schemas.microsoft.com/office/drawing/2014/main" id="{2E4C0BA3-1B29-4D8C-9E6E-CDAFF7C957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10" name="Freeform 43">
              <a:extLst>
                <a:ext uri="{FF2B5EF4-FFF2-40B4-BE49-F238E27FC236}">
                  <a16:creationId xmlns:a16="http://schemas.microsoft.com/office/drawing/2014/main" id="{A8623A34-11DB-4490-AF5D-26513AD50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11" name="Freeform 44">
              <a:extLst>
                <a:ext uri="{FF2B5EF4-FFF2-40B4-BE49-F238E27FC236}">
                  <a16:creationId xmlns:a16="http://schemas.microsoft.com/office/drawing/2014/main" id="{AA01C5BF-55D0-406B-9447-9E6323AB46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12" name="Rectangle 45">
              <a:extLst>
                <a:ext uri="{FF2B5EF4-FFF2-40B4-BE49-F238E27FC236}">
                  <a16:creationId xmlns:a16="http://schemas.microsoft.com/office/drawing/2014/main" id="{592233FB-D11D-40BB-B825-D67497779CF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GB"/>
            </a:p>
          </p:txBody>
        </p:sp>
        <p:sp>
          <p:nvSpPr>
            <p:cNvPr id="113" name="Freeform 46">
              <a:extLst>
                <a:ext uri="{FF2B5EF4-FFF2-40B4-BE49-F238E27FC236}">
                  <a16:creationId xmlns:a16="http://schemas.microsoft.com/office/drawing/2014/main" id="{3FD97EB1-F159-4021-B498-18ED5AD95D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14" name="Freeform 47">
              <a:extLst>
                <a:ext uri="{FF2B5EF4-FFF2-40B4-BE49-F238E27FC236}">
                  <a16:creationId xmlns:a16="http://schemas.microsoft.com/office/drawing/2014/main" id="{663683DC-3029-493D-AC2E-B6475D4CA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15" name="Freeform 48">
              <a:extLst>
                <a:ext uri="{FF2B5EF4-FFF2-40B4-BE49-F238E27FC236}">
                  <a16:creationId xmlns:a16="http://schemas.microsoft.com/office/drawing/2014/main" id="{B8D533F2-4DD0-47E4-B6F4-FE1DC5257F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16" name="Freeform 49">
              <a:extLst>
                <a:ext uri="{FF2B5EF4-FFF2-40B4-BE49-F238E27FC236}">
                  <a16:creationId xmlns:a16="http://schemas.microsoft.com/office/drawing/2014/main" id="{ECD96B65-7D14-4D80-A430-882ADD9B38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17" name="Freeform 50">
              <a:extLst>
                <a:ext uri="{FF2B5EF4-FFF2-40B4-BE49-F238E27FC236}">
                  <a16:creationId xmlns:a16="http://schemas.microsoft.com/office/drawing/2014/main" id="{7CF501C3-E940-4890-B417-54DB8EB62C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18" name="Freeform 51">
              <a:extLst>
                <a:ext uri="{FF2B5EF4-FFF2-40B4-BE49-F238E27FC236}">
                  <a16:creationId xmlns:a16="http://schemas.microsoft.com/office/drawing/2014/main" id="{DDDA19B3-D841-4B23-A0DA-8CDD36BFF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19" name="Freeform 52">
              <a:extLst>
                <a:ext uri="{FF2B5EF4-FFF2-40B4-BE49-F238E27FC236}">
                  <a16:creationId xmlns:a16="http://schemas.microsoft.com/office/drawing/2014/main" id="{1AE5B2C0-5A75-4732-9DC8-EC0562E33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20" name="Freeform 53">
              <a:extLst>
                <a:ext uri="{FF2B5EF4-FFF2-40B4-BE49-F238E27FC236}">
                  <a16:creationId xmlns:a16="http://schemas.microsoft.com/office/drawing/2014/main" id="{BBDD5730-79D7-4521-BC7B-26C613C92A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21" name="Freeform 54">
              <a:extLst>
                <a:ext uri="{FF2B5EF4-FFF2-40B4-BE49-F238E27FC236}">
                  <a16:creationId xmlns:a16="http://schemas.microsoft.com/office/drawing/2014/main" id="{9A5C68A3-07A7-49FF-B29A-04E350105B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22" name="Freeform 55">
              <a:extLst>
                <a:ext uri="{FF2B5EF4-FFF2-40B4-BE49-F238E27FC236}">
                  <a16:creationId xmlns:a16="http://schemas.microsoft.com/office/drawing/2014/main" id="{E615EBAF-955F-4294-99EB-922C7A400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23" name="Freeform 56">
              <a:extLst>
                <a:ext uri="{FF2B5EF4-FFF2-40B4-BE49-F238E27FC236}">
                  <a16:creationId xmlns:a16="http://schemas.microsoft.com/office/drawing/2014/main" id="{B1592F83-EF32-4C0A-993A-2B6AC8186E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24" name="Freeform 57">
              <a:extLst>
                <a:ext uri="{FF2B5EF4-FFF2-40B4-BE49-F238E27FC236}">
                  <a16:creationId xmlns:a16="http://schemas.microsoft.com/office/drawing/2014/main" id="{F1C4D2B1-55D6-4040-AE4D-F7C5D326FC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25" name="Freeform 58">
              <a:extLst>
                <a:ext uri="{FF2B5EF4-FFF2-40B4-BE49-F238E27FC236}">
                  <a16:creationId xmlns:a16="http://schemas.microsoft.com/office/drawing/2014/main" id="{DC7DBDFF-6BF3-41F0-A002-44B913CDC9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grpSp>
      <p:pic>
        <p:nvPicPr>
          <p:cNvPr id="127" name="Picture 2">
            <a:extLst>
              <a:ext uri="{FF2B5EF4-FFF2-40B4-BE49-F238E27FC236}">
                <a16:creationId xmlns:a16="http://schemas.microsoft.com/office/drawing/2014/main" id="{0B0BC616-AF73-491B-AACB-A8C3A548B6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Title 3">
            <a:extLst>
              <a:ext uri="{FF2B5EF4-FFF2-40B4-BE49-F238E27FC236}">
                <a16:creationId xmlns:a16="http://schemas.microsoft.com/office/drawing/2014/main" id="{C5B18EDF-9866-4F13-933D-58D3991C9797}"/>
              </a:ext>
            </a:extLst>
          </p:cNvPr>
          <p:cNvSpPr>
            <a:spLocks noGrp="1"/>
          </p:cNvSpPr>
          <p:nvPr>
            <p:ph type="title"/>
          </p:nvPr>
        </p:nvSpPr>
        <p:spPr>
          <a:xfrm>
            <a:off x="6580635" y="1113282"/>
            <a:ext cx="4966332" cy="2396681"/>
          </a:xfrm>
        </p:spPr>
        <p:txBody>
          <a:bodyPr vert="horz" lIns="91440" tIns="45720" rIns="91440" bIns="45720" rtlCol="0" anchor="b">
            <a:normAutofit/>
          </a:bodyPr>
          <a:lstStyle/>
          <a:p>
            <a:r>
              <a:rPr lang="en-US" sz="4800" dirty="0">
                <a:solidFill>
                  <a:srgbClr val="FFFFFF"/>
                </a:solidFill>
              </a:rPr>
              <a:t>Lab Demonstration</a:t>
            </a:r>
          </a:p>
        </p:txBody>
      </p:sp>
      <p:sp>
        <p:nvSpPr>
          <p:cNvPr id="5" name="Text Placeholder 4">
            <a:extLst>
              <a:ext uri="{FF2B5EF4-FFF2-40B4-BE49-F238E27FC236}">
                <a16:creationId xmlns:a16="http://schemas.microsoft.com/office/drawing/2014/main" id="{C4217EB9-15EB-4BD8-B42B-7C58D873D712}"/>
              </a:ext>
            </a:extLst>
          </p:cNvPr>
          <p:cNvSpPr>
            <a:spLocks noGrp="1"/>
          </p:cNvSpPr>
          <p:nvPr>
            <p:ph type="body" idx="1"/>
          </p:nvPr>
        </p:nvSpPr>
        <p:spPr>
          <a:xfrm>
            <a:off x="6580634" y="3602038"/>
            <a:ext cx="4966333" cy="2052720"/>
          </a:xfrm>
        </p:spPr>
        <p:txBody>
          <a:bodyPr vert="horz" lIns="91440" tIns="45720" rIns="91440" bIns="45720" rtlCol="0">
            <a:normAutofit/>
          </a:bodyPr>
          <a:lstStyle/>
          <a:p>
            <a:r>
              <a:rPr lang="en-US" sz="2000" dirty="0">
                <a:solidFill>
                  <a:schemeClr val="bg2"/>
                </a:solidFill>
              </a:rPr>
              <a:t>Lab 17-1</a:t>
            </a:r>
          </a:p>
          <a:p>
            <a:r>
              <a:rPr lang="en-US" sz="2000" dirty="0">
                <a:solidFill>
                  <a:schemeClr val="bg2"/>
                </a:solidFill>
              </a:rPr>
              <a:t>Using a Simple KNN Model</a:t>
            </a:r>
          </a:p>
        </p:txBody>
      </p:sp>
      <p:sp useBgFill="1">
        <p:nvSpPr>
          <p:cNvPr id="129" name="Round Diagonal Corner Rectangle 6">
            <a:extLst>
              <a:ext uri="{FF2B5EF4-FFF2-40B4-BE49-F238E27FC236}">
                <a16:creationId xmlns:a16="http://schemas.microsoft.com/office/drawing/2014/main" id="{7C914900-562F-42A1-9E63-CD117E0CA0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CD45AA83-9A26-4CDF-A2CD-8DD79F712B7D}"/>
              </a:ext>
            </a:extLst>
          </p:cNvPr>
          <p:cNvPicPr>
            <a:picLocks noChangeAspect="1"/>
          </p:cNvPicPr>
          <p:nvPr/>
        </p:nvPicPr>
        <p:blipFill>
          <a:blip r:embed="rId3"/>
          <a:stretch>
            <a:fillRect/>
          </a:stretch>
        </p:blipFill>
        <p:spPr>
          <a:xfrm>
            <a:off x="1124347" y="1791212"/>
            <a:ext cx="4635583" cy="3268085"/>
          </a:xfrm>
          <a:prstGeom prst="rect">
            <a:avLst/>
          </a:prstGeom>
        </p:spPr>
      </p:pic>
    </p:spTree>
    <p:extLst>
      <p:ext uri="{BB962C8B-B14F-4D97-AF65-F5344CB8AC3E}">
        <p14:creationId xmlns:p14="http://schemas.microsoft.com/office/powerpoint/2010/main" val="254092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A94454-0954-409D-AB91-6859180E6C22}"/>
              </a:ext>
            </a:extLst>
          </p:cNvPr>
          <p:cNvSpPr>
            <a:spLocks noGrp="1"/>
          </p:cNvSpPr>
          <p:nvPr>
            <p:ph type="title"/>
          </p:nvPr>
        </p:nvSpPr>
        <p:spPr>
          <a:xfrm>
            <a:off x="1141413" y="618518"/>
            <a:ext cx="9905998" cy="983914"/>
          </a:xfrm>
        </p:spPr>
        <p:txBody>
          <a:bodyPr/>
          <a:lstStyle/>
          <a:p>
            <a:r>
              <a:rPr lang="en-US" dirty="0"/>
              <a:t>Recall from L01: Where can AI be applied? </a:t>
            </a:r>
            <a:endParaRPr lang="en-GB" dirty="0"/>
          </a:p>
        </p:txBody>
      </p:sp>
      <p:sp>
        <p:nvSpPr>
          <p:cNvPr id="6" name="Rectangle 5">
            <a:extLst>
              <a:ext uri="{FF2B5EF4-FFF2-40B4-BE49-F238E27FC236}">
                <a16:creationId xmlns:a16="http://schemas.microsoft.com/office/drawing/2014/main" id="{9C83436B-9817-447A-8E48-189A4F79D630}"/>
              </a:ext>
            </a:extLst>
          </p:cNvPr>
          <p:cNvSpPr/>
          <p:nvPr/>
        </p:nvSpPr>
        <p:spPr>
          <a:xfrm>
            <a:off x="8342895" y="3273762"/>
            <a:ext cx="158349" cy="1041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ED118E41-4655-4824-B34B-01E323E579F2}"/>
              </a:ext>
            </a:extLst>
          </p:cNvPr>
          <p:cNvSpPr txBox="1"/>
          <p:nvPr/>
        </p:nvSpPr>
        <p:spPr>
          <a:xfrm>
            <a:off x="1342940" y="2077032"/>
            <a:ext cx="9502944" cy="2308324"/>
          </a:xfrm>
          <a:prstGeom prst="rect">
            <a:avLst/>
          </a:prstGeom>
          <a:noFill/>
        </p:spPr>
        <p:txBody>
          <a:bodyPr wrap="square" rtlCol="0">
            <a:spAutoFit/>
          </a:bodyPr>
          <a:lstStyle/>
          <a:p>
            <a:r>
              <a:rPr lang="en-US" sz="1600" dirty="0"/>
              <a:t>……….</a:t>
            </a:r>
          </a:p>
          <a:p>
            <a:r>
              <a:rPr lang="en-US" sz="1600" dirty="0"/>
              <a:t>The challenge with existing appliances from current consumer electronic companies lies in the fact that they are </a:t>
            </a:r>
            <a:r>
              <a:rPr lang="en-US" sz="1600" dirty="0">
                <a:highlight>
                  <a:srgbClr val="00FFFF"/>
                </a:highlight>
              </a:rPr>
              <a:t>closed-systems</a:t>
            </a:r>
          </a:p>
          <a:p>
            <a:r>
              <a:rPr lang="en-US" sz="1600" dirty="0"/>
              <a:t>……….</a:t>
            </a:r>
          </a:p>
          <a:p>
            <a:r>
              <a:rPr lang="en-US" sz="1600" dirty="0"/>
              <a:t>To ascertain </a:t>
            </a:r>
          </a:p>
          <a:p>
            <a:r>
              <a:rPr lang="en-US" sz="1600" dirty="0"/>
              <a:t>(i) </a:t>
            </a:r>
            <a:r>
              <a:rPr lang="en-US" sz="1600" dirty="0">
                <a:highlight>
                  <a:srgbClr val="00FF00"/>
                </a:highlight>
              </a:rPr>
              <a:t>availability</a:t>
            </a:r>
            <a:r>
              <a:rPr lang="en-US" sz="1600" dirty="0"/>
              <a:t> or </a:t>
            </a:r>
          </a:p>
          <a:p>
            <a:r>
              <a:rPr lang="en-US" sz="1600" dirty="0"/>
              <a:t>(ii) </a:t>
            </a:r>
            <a:r>
              <a:rPr lang="en-US" sz="1600" dirty="0">
                <a:highlight>
                  <a:srgbClr val="00FF00"/>
                </a:highlight>
              </a:rPr>
              <a:t>estimated time before availability</a:t>
            </a:r>
            <a:r>
              <a:rPr lang="en-US" sz="1600" dirty="0"/>
              <a:t>, ……… </a:t>
            </a:r>
          </a:p>
          <a:p>
            <a:r>
              <a:rPr lang="en-US" sz="1600" dirty="0"/>
              <a:t>(iii) update at </a:t>
            </a:r>
            <a:r>
              <a:rPr lang="en-US" sz="1600" dirty="0">
                <a:highlight>
                  <a:srgbClr val="00FF00"/>
                </a:highlight>
              </a:rPr>
              <a:t>what stage of the washing or drying programme</a:t>
            </a:r>
            <a:r>
              <a:rPr lang="en-US" sz="1600" dirty="0"/>
              <a:t> that the appliance is in is desirable. </a:t>
            </a:r>
          </a:p>
          <a:p>
            <a:r>
              <a:rPr lang="en-US" sz="1600" dirty="0"/>
              <a:t>……….</a:t>
            </a:r>
            <a:endParaRPr lang="en-US" sz="1400" dirty="0"/>
          </a:p>
        </p:txBody>
      </p:sp>
      <p:sp>
        <p:nvSpPr>
          <p:cNvPr id="8" name="TextBox 7">
            <a:extLst>
              <a:ext uri="{FF2B5EF4-FFF2-40B4-BE49-F238E27FC236}">
                <a16:creationId xmlns:a16="http://schemas.microsoft.com/office/drawing/2014/main" id="{521FE88A-5C18-4AFE-82EE-0AE03FE5E4AA}"/>
              </a:ext>
            </a:extLst>
          </p:cNvPr>
          <p:cNvSpPr txBox="1"/>
          <p:nvPr/>
        </p:nvSpPr>
        <p:spPr>
          <a:xfrm>
            <a:off x="1342940" y="1655303"/>
            <a:ext cx="6019137" cy="461665"/>
          </a:xfrm>
          <a:prstGeom prst="rect">
            <a:avLst/>
          </a:prstGeom>
          <a:noFill/>
        </p:spPr>
        <p:txBody>
          <a:bodyPr wrap="square" rtlCol="0">
            <a:spAutoFit/>
          </a:bodyPr>
          <a:lstStyle/>
          <a:p>
            <a:r>
              <a:rPr lang="en-US" sz="2400" dirty="0"/>
              <a:t>Let’s zoom in on the problem statement</a:t>
            </a:r>
          </a:p>
        </p:txBody>
      </p:sp>
      <p:sp>
        <p:nvSpPr>
          <p:cNvPr id="9" name="TextBox 8">
            <a:extLst>
              <a:ext uri="{FF2B5EF4-FFF2-40B4-BE49-F238E27FC236}">
                <a16:creationId xmlns:a16="http://schemas.microsoft.com/office/drawing/2014/main" id="{189278CA-6F29-4C4B-8013-F76037784443}"/>
              </a:ext>
            </a:extLst>
          </p:cNvPr>
          <p:cNvSpPr txBox="1"/>
          <p:nvPr/>
        </p:nvSpPr>
        <p:spPr>
          <a:xfrm>
            <a:off x="1303257" y="4379855"/>
            <a:ext cx="3664014" cy="2277547"/>
          </a:xfrm>
          <a:prstGeom prst="rect">
            <a:avLst/>
          </a:prstGeom>
          <a:solidFill>
            <a:srgbClr val="00B0F0"/>
          </a:solidFill>
        </p:spPr>
        <p:txBody>
          <a:bodyPr wrap="square" rtlCol="0">
            <a:spAutoFit/>
          </a:bodyPr>
          <a:lstStyle/>
          <a:p>
            <a:pPr algn="ctr"/>
            <a:r>
              <a:rPr lang="en-US" sz="1600" dirty="0"/>
              <a:t>Closed-systems</a:t>
            </a:r>
          </a:p>
          <a:p>
            <a:endParaRPr lang="en-US" sz="1600" dirty="0"/>
          </a:p>
          <a:p>
            <a:r>
              <a:rPr lang="en-US" sz="1600" b="1" dirty="0"/>
              <a:t>NO</a:t>
            </a:r>
            <a:r>
              <a:rPr lang="en-US" sz="1600" dirty="0"/>
              <a:t> explicit data is sent or received by the washing machine to provide any information of status</a:t>
            </a:r>
          </a:p>
          <a:p>
            <a:endParaRPr lang="en-US" sz="1600" dirty="0"/>
          </a:p>
          <a:p>
            <a:r>
              <a:rPr lang="en-US" sz="1600" dirty="0"/>
              <a:t>Status must be deduced based on indirect data, e.g. power consumption</a:t>
            </a:r>
          </a:p>
          <a:p>
            <a:endParaRPr lang="en-US" sz="1400" dirty="0"/>
          </a:p>
        </p:txBody>
      </p:sp>
      <p:pic>
        <p:nvPicPr>
          <p:cNvPr id="10" name="Picture 9">
            <a:extLst>
              <a:ext uri="{FF2B5EF4-FFF2-40B4-BE49-F238E27FC236}">
                <a16:creationId xmlns:a16="http://schemas.microsoft.com/office/drawing/2014/main" id="{97E46A7B-26A1-4147-8EF0-86F9264C428B}"/>
              </a:ext>
            </a:extLst>
          </p:cNvPr>
          <p:cNvPicPr>
            <a:picLocks noChangeAspect="1"/>
          </p:cNvPicPr>
          <p:nvPr/>
        </p:nvPicPr>
        <p:blipFill>
          <a:blip r:embed="rId2"/>
          <a:stretch>
            <a:fillRect/>
          </a:stretch>
        </p:blipFill>
        <p:spPr>
          <a:xfrm>
            <a:off x="6154455" y="4607672"/>
            <a:ext cx="3664014" cy="1670449"/>
          </a:xfrm>
          <a:prstGeom prst="rect">
            <a:avLst/>
          </a:prstGeom>
        </p:spPr>
      </p:pic>
      <p:sp>
        <p:nvSpPr>
          <p:cNvPr id="11" name="Arrow: Down 10">
            <a:extLst>
              <a:ext uri="{FF2B5EF4-FFF2-40B4-BE49-F238E27FC236}">
                <a16:creationId xmlns:a16="http://schemas.microsoft.com/office/drawing/2014/main" id="{42BD9386-53EF-4B97-8FD3-CEF97762C242}"/>
              </a:ext>
            </a:extLst>
          </p:cNvPr>
          <p:cNvSpPr/>
          <p:nvPr/>
        </p:nvSpPr>
        <p:spPr>
          <a:xfrm rot="5400000">
            <a:off x="6553736" y="2936265"/>
            <a:ext cx="1905489" cy="4749672"/>
          </a:xfrm>
          <a:prstGeom prst="downArrow">
            <a:avLst>
              <a:gd name="adj1" fmla="val 50000"/>
              <a:gd name="adj2" fmla="val 53650"/>
            </a:avLst>
          </a:prstGeom>
          <a:solidFill>
            <a:srgbClr val="FF0000">
              <a:alpha val="20000"/>
            </a:srgbClr>
          </a:solidFill>
          <a:ln>
            <a:solidFill>
              <a:srgbClr val="FF0000">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8BC2018-4CB5-46B5-91C6-72C1BE1B3EF5}"/>
              </a:ext>
            </a:extLst>
          </p:cNvPr>
          <p:cNvSpPr/>
          <p:nvPr/>
        </p:nvSpPr>
        <p:spPr>
          <a:xfrm>
            <a:off x="7457339" y="4649382"/>
            <a:ext cx="646331" cy="1323439"/>
          </a:xfrm>
          <a:prstGeom prst="rect">
            <a:avLst/>
          </a:prstGeom>
          <a:noFill/>
        </p:spPr>
        <p:txBody>
          <a:bodyPr wrap="square" lIns="91440" tIns="45720" rIns="91440" bIns="45720">
            <a:spAutoFit/>
          </a:bodyPr>
          <a:lstStyle/>
          <a:p>
            <a:pPr algn="ctr"/>
            <a:r>
              <a:rPr lang="en-US" sz="8000" b="0" cap="none" spc="0" dirty="0">
                <a:ln w="0"/>
                <a:solidFill>
                  <a:schemeClr val="tx1"/>
                </a:solidFill>
                <a:effectLst>
                  <a:outerShdw blurRad="38100" dist="19050" dir="2700000" algn="tl" rotWithShape="0">
                    <a:schemeClr val="dk1">
                      <a:alpha val="40000"/>
                    </a:schemeClr>
                  </a:outerShdw>
                </a:effectLst>
              </a:rPr>
              <a:t>X</a:t>
            </a:r>
          </a:p>
        </p:txBody>
      </p:sp>
      <p:sp>
        <p:nvSpPr>
          <p:cNvPr id="13" name="Rectangle 12">
            <a:extLst>
              <a:ext uri="{FF2B5EF4-FFF2-40B4-BE49-F238E27FC236}">
                <a16:creationId xmlns:a16="http://schemas.microsoft.com/office/drawing/2014/main" id="{148925DE-972B-49D0-B110-DCEE0FFC173B}"/>
              </a:ext>
            </a:extLst>
          </p:cNvPr>
          <p:cNvSpPr/>
          <p:nvPr/>
        </p:nvSpPr>
        <p:spPr>
          <a:xfrm>
            <a:off x="9009168" y="4587247"/>
            <a:ext cx="646331" cy="1323439"/>
          </a:xfrm>
          <a:prstGeom prst="rect">
            <a:avLst/>
          </a:prstGeom>
          <a:noFill/>
        </p:spPr>
        <p:txBody>
          <a:bodyPr wrap="square" lIns="91440" tIns="45720" rIns="91440" bIns="45720">
            <a:spAutoFit/>
          </a:bodyPr>
          <a:lstStyle/>
          <a:p>
            <a:pPr algn="ctr"/>
            <a:r>
              <a:rPr lang="en-US" sz="8000" b="0" cap="none" spc="0" dirty="0">
                <a:ln w="0"/>
                <a:solidFill>
                  <a:schemeClr val="tx1"/>
                </a:solidFill>
                <a:effectLst>
                  <a:outerShdw blurRad="38100" dist="19050" dir="2700000" algn="tl" rotWithShape="0">
                    <a:schemeClr val="dk1">
                      <a:alpha val="40000"/>
                    </a:schemeClr>
                  </a:outerShdw>
                </a:effectLst>
              </a:rPr>
              <a:t>X</a:t>
            </a:r>
          </a:p>
        </p:txBody>
      </p:sp>
      <p:sp>
        <p:nvSpPr>
          <p:cNvPr id="14" name="Right Brace 13">
            <a:extLst>
              <a:ext uri="{FF2B5EF4-FFF2-40B4-BE49-F238E27FC236}">
                <a16:creationId xmlns:a16="http://schemas.microsoft.com/office/drawing/2014/main" id="{97DA5125-1770-49B9-AF8D-9AAEF6FFEE2C}"/>
              </a:ext>
            </a:extLst>
          </p:cNvPr>
          <p:cNvSpPr/>
          <p:nvPr/>
        </p:nvSpPr>
        <p:spPr>
          <a:xfrm>
            <a:off x="6629036" y="3273762"/>
            <a:ext cx="320458" cy="809142"/>
          </a:xfrm>
          <a:prstGeom prst="rightBrace">
            <a:avLst>
              <a:gd name="adj1" fmla="val 8333"/>
              <a:gd name="adj2" fmla="val 43103"/>
            </a:avLst>
          </a:prstGeom>
          <a:noFill/>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54934FA7-CFDA-4D1D-A30E-B0F95823B470}"/>
              </a:ext>
            </a:extLst>
          </p:cNvPr>
          <p:cNvGrpSpPr/>
          <p:nvPr/>
        </p:nvGrpSpPr>
        <p:grpSpPr>
          <a:xfrm>
            <a:off x="5083694" y="3095329"/>
            <a:ext cx="5152037" cy="3397743"/>
            <a:chOff x="3477804" y="2421026"/>
            <a:chExt cx="5152037" cy="3224747"/>
          </a:xfrm>
        </p:grpSpPr>
        <p:sp>
          <p:nvSpPr>
            <p:cNvPr id="16" name="Arrow: Bent-Up 15">
              <a:extLst>
                <a:ext uri="{FF2B5EF4-FFF2-40B4-BE49-F238E27FC236}">
                  <a16:creationId xmlns:a16="http://schemas.microsoft.com/office/drawing/2014/main" id="{6B7AEE37-BBD7-4C26-A305-FA1DAE28BB32}"/>
                </a:ext>
              </a:extLst>
            </p:cNvPr>
            <p:cNvSpPr/>
            <p:nvPr/>
          </p:nvSpPr>
          <p:spPr>
            <a:xfrm rot="16200000">
              <a:off x="6397284" y="3349569"/>
              <a:ext cx="3161100" cy="1304014"/>
            </a:xfrm>
            <a:prstGeom prst="bentUpArrow">
              <a:avLst>
                <a:gd name="adj1" fmla="val 5691"/>
                <a:gd name="adj2" fmla="val 25000"/>
                <a:gd name="adj3" fmla="val 25000"/>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040658A-4F12-4697-8693-7DA2CC6CB3D5}"/>
                </a:ext>
              </a:extLst>
            </p:cNvPr>
            <p:cNvSpPr/>
            <p:nvPr/>
          </p:nvSpPr>
          <p:spPr>
            <a:xfrm>
              <a:off x="3477804" y="5574016"/>
              <a:ext cx="5152037" cy="71757"/>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17447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E4502-6CD8-4C31-B23E-54C0D9D7B65F}"/>
              </a:ext>
            </a:extLst>
          </p:cNvPr>
          <p:cNvSpPr>
            <a:spLocks noGrp="1"/>
          </p:cNvSpPr>
          <p:nvPr>
            <p:ph type="title"/>
          </p:nvPr>
        </p:nvSpPr>
        <p:spPr>
          <a:xfrm>
            <a:off x="1141413" y="618518"/>
            <a:ext cx="9905998" cy="1034217"/>
          </a:xfrm>
        </p:spPr>
        <p:txBody>
          <a:bodyPr/>
          <a:lstStyle/>
          <a:p>
            <a:r>
              <a:rPr lang="en-US" dirty="0"/>
              <a:t>Enquire Availability, Application of AI</a:t>
            </a:r>
            <a:endParaRPr lang="en-GB" dirty="0"/>
          </a:p>
        </p:txBody>
      </p:sp>
      <p:pic>
        <p:nvPicPr>
          <p:cNvPr id="4" name="Picture 3">
            <a:extLst>
              <a:ext uri="{FF2B5EF4-FFF2-40B4-BE49-F238E27FC236}">
                <a16:creationId xmlns:a16="http://schemas.microsoft.com/office/drawing/2014/main" id="{8166A63E-D171-456D-8EB4-E53769787C7F}"/>
              </a:ext>
            </a:extLst>
          </p:cNvPr>
          <p:cNvPicPr>
            <a:picLocks noChangeAspect="1"/>
          </p:cNvPicPr>
          <p:nvPr/>
        </p:nvPicPr>
        <p:blipFill>
          <a:blip r:embed="rId2"/>
          <a:stretch>
            <a:fillRect/>
          </a:stretch>
        </p:blipFill>
        <p:spPr>
          <a:xfrm>
            <a:off x="4197673" y="1426682"/>
            <a:ext cx="6116306" cy="5277971"/>
          </a:xfrm>
          <a:prstGeom prst="rect">
            <a:avLst/>
          </a:prstGeom>
        </p:spPr>
      </p:pic>
      <p:sp>
        <p:nvSpPr>
          <p:cNvPr id="5" name="Rectangle 4">
            <a:extLst>
              <a:ext uri="{FF2B5EF4-FFF2-40B4-BE49-F238E27FC236}">
                <a16:creationId xmlns:a16="http://schemas.microsoft.com/office/drawing/2014/main" id="{FF970DC3-1C6D-43D0-A45D-84B98D6DDD5E}"/>
              </a:ext>
            </a:extLst>
          </p:cNvPr>
          <p:cNvSpPr/>
          <p:nvPr/>
        </p:nvSpPr>
        <p:spPr>
          <a:xfrm>
            <a:off x="8399689" y="3022232"/>
            <a:ext cx="158349" cy="1041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827A6FB9-A117-4F6B-A977-BB9E51EAC5DD}"/>
              </a:ext>
            </a:extLst>
          </p:cNvPr>
          <p:cNvSpPr txBox="1"/>
          <p:nvPr/>
        </p:nvSpPr>
        <p:spPr>
          <a:xfrm>
            <a:off x="1248077" y="1808544"/>
            <a:ext cx="2393907" cy="3785652"/>
          </a:xfrm>
          <a:prstGeom prst="rect">
            <a:avLst/>
          </a:prstGeom>
          <a:noFill/>
        </p:spPr>
        <p:txBody>
          <a:bodyPr wrap="square" rtlCol="0">
            <a:spAutoFit/>
          </a:bodyPr>
          <a:lstStyle/>
          <a:p>
            <a:r>
              <a:rPr lang="en-US" sz="2400" dirty="0"/>
              <a:t>An AI solution can be created to </a:t>
            </a:r>
            <a:r>
              <a:rPr lang="en-US" sz="2400" dirty="0">
                <a:highlight>
                  <a:srgbClr val="C3BF0B"/>
                </a:highlight>
              </a:rPr>
              <a:t>estimate</a:t>
            </a:r>
          </a:p>
          <a:p>
            <a:r>
              <a:rPr lang="en-US" sz="2400" dirty="0">
                <a:highlight>
                  <a:srgbClr val="C3BF0B"/>
                </a:highlight>
              </a:rPr>
              <a:t>when (date/time) the machine(s) will be available </a:t>
            </a:r>
            <a:r>
              <a:rPr lang="en-US" sz="2400" dirty="0"/>
              <a:t>and </a:t>
            </a:r>
            <a:r>
              <a:rPr lang="en-US" sz="2400" dirty="0">
                <a:highlight>
                  <a:srgbClr val="F84EB3"/>
                </a:highlight>
              </a:rPr>
              <a:t>determine how closely the requests can be met</a:t>
            </a:r>
          </a:p>
        </p:txBody>
      </p:sp>
      <p:sp>
        <p:nvSpPr>
          <p:cNvPr id="7" name="Freeform: Shape 6">
            <a:extLst>
              <a:ext uri="{FF2B5EF4-FFF2-40B4-BE49-F238E27FC236}">
                <a16:creationId xmlns:a16="http://schemas.microsoft.com/office/drawing/2014/main" id="{A28D6812-F1DB-43DA-8CBC-57E71FECA524}"/>
              </a:ext>
            </a:extLst>
          </p:cNvPr>
          <p:cNvSpPr/>
          <p:nvPr/>
        </p:nvSpPr>
        <p:spPr>
          <a:xfrm>
            <a:off x="6481768" y="2834242"/>
            <a:ext cx="649904" cy="574334"/>
          </a:xfrm>
          <a:custGeom>
            <a:avLst/>
            <a:gdLst>
              <a:gd name="connsiteX0" fmla="*/ 75570 w 649904"/>
              <a:gd name="connsiteY0" fmla="*/ 15114 h 574334"/>
              <a:gd name="connsiteX1" fmla="*/ 37785 w 649904"/>
              <a:gd name="connsiteY1" fmla="*/ 52899 h 574334"/>
              <a:gd name="connsiteX2" fmla="*/ 15114 w 649904"/>
              <a:gd name="connsiteY2" fmla="*/ 98241 h 574334"/>
              <a:gd name="connsiteX3" fmla="*/ 0 w 649904"/>
              <a:gd name="connsiteY3" fmla="*/ 120912 h 574334"/>
              <a:gd name="connsiteX4" fmla="*/ 7557 w 649904"/>
              <a:gd name="connsiteY4" fmla="*/ 415636 h 574334"/>
              <a:gd name="connsiteX5" fmla="*/ 22671 w 649904"/>
              <a:gd name="connsiteY5" fmla="*/ 460978 h 574334"/>
              <a:gd name="connsiteX6" fmla="*/ 30228 w 649904"/>
              <a:gd name="connsiteY6" fmla="*/ 483649 h 574334"/>
              <a:gd name="connsiteX7" fmla="*/ 52899 w 649904"/>
              <a:gd name="connsiteY7" fmla="*/ 506320 h 574334"/>
              <a:gd name="connsiteX8" fmla="*/ 60456 w 649904"/>
              <a:gd name="connsiteY8" fmla="*/ 528991 h 574334"/>
              <a:gd name="connsiteX9" fmla="*/ 90684 w 649904"/>
              <a:gd name="connsiteY9" fmla="*/ 536548 h 574334"/>
              <a:gd name="connsiteX10" fmla="*/ 113355 w 649904"/>
              <a:gd name="connsiteY10" fmla="*/ 544105 h 574334"/>
              <a:gd name="connsiteX11" fmla="*/ 136026 w 649904"/>
              <a:gd name="connsiteY11" fmla="*/ 559220 h 574334"/>
              <a:gd name="connsiteX12" fmla="*/ 196482 w 649904"/>
              <a:gd name="connsiteY12" fmla="*/ 574334 h 574334"/>
              <a:gd name="connsiteX13" fmla="*/ 355180 w 649904"/>
              <a:gd name="connsiteY13" fmla="*/ 566777 h 574334"/>
              <a:gd name="connsiteX14" fmla="*/ 385408 w 649904"/>
              <a:gd name="connsiteY14" fmla="*/ 559220 h 574334"/>
              <a:gd name="connsiteX15" fmla="*/ 491206 w 649904"/>
              <a:gd name="connsiteY15" fmla="*/ 551663 h 574334"/>
              <a:gd name="connsiteX16" fmla="*/ 559220 w 649904"/>
              <a:gd name="connsiteY16" fmla="*/ 521434 h 574334"/>
              <a:gd name="connsiteX17" fmla="*/ 574334 w 649904"/>
              <a:gd name="connsiteY17" fmla="*/ 498763 h 574334"/>
              <a:gd name="connsiteX18" fmla="*/ 597005 w 649904"/>
              <a:gd name="connsiteY18" fmla="*/ 483649 h 574334"/>
              <a:gd name="connsiteX19" fmla="*/ 619676 w 649904"/>
              <a:gd name="connsiteY19" fmla="*/ 400522 h 574334"/>
              <a:gd name="connsiteX20" fmla="*/ 634790 w 649904"/>
              <a:gd name="connsiteY20" fmla="*/ 355180 h 574334"/>
              <a:gd name="connsiteX21" fmla="*/ 649904 w 649904"/>
              <a:gd name="connsiteY21" fmla="*/ 302281 h 574334"/>
              <a:gd name="connsiteX22" fmla="*/ 634790 w 649904"/>
              <a:gd name="connsiteY22" fmla="*/ 188925 h 574334"/>
              <a:gd name="connsiteX23" fmla="*/ 574334 w 649904"/>
              <a:gd name="connsiteY23" fmla="*/ 120912 h 574334"/>
              <a:gd name="connsiteX24" fmla="*/ 528991 w 649904"/>
              <a:gd name="connsiteY24" fmla="*/ 83127 h 574334"/>
              <a:gd name="connsiteX25" fmla="*/ 506320 w 649904"/>
              <a:gd name="connsiteY25" fmla="*/ 60456 h 574334"/>
              <a:gd name="connsiteX26" fmla="*/ 483649 w 649904"/>
              <a:gd name="connsiteY26" fmla="*/ 52899 h 574334"/>
              <a:gd name="connsiteX27" fmla="*/ 423193 w 649904"/>
              <a:gd name="connsiteY27" fmla="*/ 37785 h 574334"/>
              <a:gd name="connsiteX28" fmla="*/ 400522 w 649904"/>
              <a:gd name="connsiteY28" fmla="*/ 30228 h 574334"/>
              <a:gd name="connsiteX29" fmla="*/ 324952 w 649904"/>
              <a:gd name="connsiteY29" fmla="*/ 22671 h 574334"/>
              <a:gd name="connsiteX30" fmla="*/ 302281 w 649904"/>
              <a:gd name="connsiteY30" fmla="*/ 15114 h 574334"/>
              <a:gd name="connsiteX31" fmla="*/ 211596 w 649904"/>
              <a:gd name="connsiteY31" fmla="*/ 0 h 574334"/>
              <a:gd name="connsiteX32" fmla="*/ 136026 w 649904"/>
              <a:gd name="connsiteY32" fmla="*/ 7557 h 574334"/>
              <a:gd name="connsiteX33" fmla="*/ 75570 w 649904"/>
              <a:gd name="connsiteY33" fmla="*/ 15114 h 574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49904" h="574334">
                <a:moveTo>
                  <a:pt x="75570" y="15114"/>
                </a:moveTo>
                <a:cubicBezTo>
                  <a:pt x="59196" y="22671"/>
                  <a:pt x="49514" y="39494"/>
                  <a:pt x="37785" y="52899"/>
                </a:cubicBezTo>
                <a:cubicBezTo>
                  <a:pt x="12518" y="81775"/>
                  <a:pt x="30572" y="67324"/>
                  <a:pt x="15114" y="98241"/>
                </a:cubicBezTo>
                <a:cubicBezTo>
                  <a:pt x="11052" y="106365"/>
                  <a:pt x="5038" y="113355"/>
                  <a:pt x="0" y="120912"/>
                </a:cubicBezTo>
                <a:cubicBezTo>
                  <a:pt x="2519" y="219153"/>
                  <a:pt x="1020" y="317580"/>
                  <a:pt x="7557" y="415636"/>
                </a:cubicBezTo>
                <a:cubicBezTo>
                  <a:pt x="8617" y="431532"/>
                  <a:pt x="17633" y="445864"/>
                  <a:pt x="22671" y="460978"/>
                </a:cubicBezTo>
                <a:cubicBezTo>
                  <a:pt x="25190" y="468535"/>
                  <a:pt x="24595" y="478016"/>
                  <a:pt x="30228" y="483649"/>
                </a:cubicBezTo>
                <a:lnTo>
                  <a:pt x="52899" y="506320"/>
                </a:lnTo>
                <a:cubicBezTo>
                  <a:pt x="55418" y="513877"/>
                  <a:pt x="54236" y="524015"/>
                  <a:pt x="60456" y="528991"/>
                </a:cubicBezTo>
                <a:cubicBezTo>
                  <a:pt x="68566" y="535479"/>
                  <a:pt x="80698" y="533695"/>
                  <a:pt x="90684" y="536548"/>
                </a:cubicBezTo>
                <a:cubicBezTo>
                  <a:pt x="98343" y="538736"/>
                  <a:pt x="105798" y="541586"/>
                  <a:pt x="113355" y="544105"/>
                </a:cubicBezTo>
                <a:cubicBezTo>
                  <a:pt x="120912" y="549143"/>
                  <a:pt x="127490" y="556116"/>
                  <a:pt x="136026" y="559220"/>
                </a:cubicBezTo>
                <a:cubicBezTo>
                  <a:pt x="155548" y="566319"/>
                  <a:pt x="196482" y="574334"/>
                  <a:pt x="196482" y="574334"/>
                </a:cubicBezTo>
                <a:cubicBezTo>
                  <a:pt x="249381" y="571815"/>
                  <a:pt x="302389" y="571000"/>
                  <a:pt x="355180" y="566777"/>
                </a:cubicBezTo>
                <a:cubicBezTo>
                  <a:pt x="365533" y="565949"/>
                  <a:pt x="375085" y="560367"/>
                  <a:pt x="385408" y="559220"/>
                </a:cubicBezTo>
                <a:cubicBezTo>
                  <a:pt x="420548" y="555316"/>
                  <a:pt x="455940" y="554182"/>
                  <a:pt x="491206" y="551663"/>
                </a:cubicBezTo>
                <a:cubicBezTo>
                  <a:pt x="545165" y="533676"/>
                  <a:pt x="523292" y="545385"/>
                  <a:pt x="559220" y="521434"/>
                </a:cubicBezTo>
                <a:cubicBezTo>
                  <a:pt x="564258" y="513877"/>
                  <a:pt x="567912" y="505185"/>
                  <a:pt x="574334" y="498763"/>
                </a:cubicBezTo>
                <a:cubicBezTo>
                  <a:pt x="580756" y="492341"/>
                  <a:pt x="592191" y="491351"/>
                  <a:pt x="597005" y="483649"/>
                </a:cubicBezTo>
                <a:cubicBezTo>
                  <a:pt x="611738" y="460076"/>
                  <a:pt x="612576" y="426555"/>
                  <a:pt x="619676" y="400522"/>
                </a:cubicBezTo>
                <a:cubicBezTo>
                  <a:pt x="623868" y="385152"/>
                  <a:pt x="630926" y="370636"/>
                  <a:pt x="634790" y="355180"/>
                </a:cubicBezTo>
                <a:cubicBezTo>
                  <a:pt x="644279" y="317224"/>
                  <a:pt x="639063" y="334805"/>
                  <a:pt x="649904" y="302281"/>
                </a:cubicBezTo>
                <a:cubicBezTo>
                  <a:pt x="648216" y="282021"/>
                  <a:pt x="650224" y="219794"/>
                  <a:pt x="634790" y="188925"/>
                </a:cubicBezTo>
                <a:cubicBezTo>
                  <a:pt x="621305" y="161955"/>
                  <a:pt x="594362" y="140940"/>
                  <a:pt x="574334" y="120912"/>
                </a:cubicBezTo>
                <a:cubicBezTo>
                  <a:pt x="508102" y="54680"/>
                  <a:pt x="592118" y="135732"/>
                  <a:pt x="528991" y="83127"/>
                </a:cubicBezTo>
                <a:cubicBezTo>
                  <a:pt x="520781" y="76285"/>
                  <a:pt x="515212" y="66384"/>
                  <a:pt x="506320" y="60456"/>
                </a:cubicBezTo>
                <a:cubicBezTo>
                  <a:pt x="499692" y="56037"/>
                  <a:pt x="491334" y="54995"/>
                  <a:pt x="483649" y="52899"/>
                </a:cubicBezTo>
                <a:cubicBezTo>
                  <a:pt x="463609" y="47433"/>
                  <a:pt x="442899" y="44354"/>
                  <a:pt x="423193" y="37785"/>
                </a:cubicBezTo>
                <a:cubicBezTo>
                  <a:pt x="415636" y="35266"/>
                  <a:pt x="408395" y="31439"/>
                  <a:pt x="400522" y="30228"/>
                </a:cubicBezTo>
                <a:cubicBezTo>
                  <a:pt x="375501" y="26379"/>
                  <a:pt x="350142" y="25190"/>
                  <a:pt x="324952" y="22671"/>
                </a:cubicBezTo>
                <a:cubicBezTo>
                  <a:pt x="317395" y="20152"/>
                  <a:pt x="310009" y="17046"/>
                  <a:pt x="302281" y="15114"/>
                </a:cubicBezTo>
                <a:cubicBezTo>
                  <a:pt x="272813" y="7747"/>
                  <a:pt x="241456" y="4266"/>
                  <a:pt x="211596" y="0"/>
                </a:cubicBezTo>
                <a:cubicBezTo>
                  <a:pt x="186406" y="2519"/>
                  <a:pt x="160043" y="-449"/>
                  <a:pt x="136026" y="7557"/>
                </a:cubicBezTo>
                <a:cubicBezTo>
                  <a:pt x="61725" y="32324"/>
                  <a:pt x="91944" y="7557"/>
                  <a:pt x="75570" y="15114"/>
                </a:cubicBezTo>
                <a:close/>
              </a:path>
            </a:pathLst>
          </a:custGeom>
          <a:solidFill>
            <a:srgbClr val="C3BF0B">
              <a:alpha val="2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3812BD77-A186-4475-936E-221D72E44F0E}"/>
              </a:ext>
            </a:extLst>
          </p:cNvPr>
          <p:cNvSpPr/>
          <p:nvPr/>
        </p:nvSpPr>
        <p:spPr>
          <a:xfrm>
            <a:off x="6799163" y="2834242"/>
            <a:ext cx="2206651" cy="1564304"/>
          </a:xfrm>
          <a:custGeom>
            <a:avLst/>
            <a:gdLst>
              <a:gd name="connsiteX0" fmla="*/ 460978 w 2206651"/>
              <a:gd name="connsiteY0" fmla="*/ 45342 h 1564304"/>
              <a:gd name="connsiteX1" fmla="*/ 544106 w 2206651"/>
              <a:gd name="connsiteY1" fmla="*/ 30228 h 1564304"/>
              <a:gd name="connsiteX2" fmla="*/ 770816 w 2206651"/>
              <a:gd name="connsiteY2" fmla="*/ 15114 h 1564304"/>
              <a:gd name="connsiteX3" fmla="*/ 869058 w 2206651"/>
              <a:gd name="connsiteY3" fmla="*/ 0 h 1564304"/>
              <a:gd name="connsiteX4" fmla="*/ 1503848 w 2206651"/>
              <a:gd name="connsiteY4" fmla="*/ 7557 h 1564304"/>
              <a:gd name="connsiteX5" fmla="*/ 1639874 w 2206651"/>
              <a:gd name="connsiteY5" fmla="*/ 22671 h 1564304"/>
              <a:gd name="connsiteX6" fmla="*/ 1700330 w 2206651"/>
              <a:gd name="connsiteY6" fmla="*/ 30228 h 1564304"/>
              <a:gd name="connsiteX7" fmla="*/ 1760787 w 2206651"/>
              <a:gd name="connsiteY7" fmla="*/ 45342 h 1564304"/>
              <a:gd name="connsiteX8" fmla="*/ 1972383 w 2206651"/>
              <a:gd name="connsiteY8" fmla="*/ 60456 h 1564304"/>
              <a:gd name="connsiteX9" fmla="*/ 2032839 w 2206651"/>
              <a:gd name="connsiteY9" fmla="*/ 90684 h 1564304"/>
              <a:gd name="connsiteX10" fmla="*/ 2055510 w 2206651"/>
              <a:gd name="connsiteY10" fmla="*/ 98241 h 1564304"/>
              <a:gd name="connsiteX11" fmla="*/ 2108410 w 2206651"/>
              <a:gd name="connsiteY11" fmla="*/ 128469 h 1564304"/>
              <a:gd name="connsiteX12" fmla="*/ 2131081 w 2206651"/>
              <a:gd name="connsiteY12" fmla="*/ 151140 h 1564304"/>
              <a:gd name="connsiteX13" fmla="*/ 2168866 w 2206651"/>
              <a:gd name="connsiteY13" fmla="*/ 219153 h 1564304"/>
              <a:gd name="connsiteX14" fmla="*/ 2183980 w 2206651"/>
              <a:gd name="connsiteY14" fmla="*/ 249382 h 1564304"/>
              <a:gd name="connsiteX15" fmla="*/ 2199094 w 2206651"/>
              <a:gd name="connsiteY15" fmla="*/ 272053 h 1564304"/>
              <a:gd name="connsiteX16" fmla="*/ 2206651 w 2206651"/>
              <a:gd name="connsiteY16" fmla="*/ 294724 h 1564304"/>
              <a:gd name="connsiteX17" fmla="*/ 2199094 w 2206651"/>
              <a:gd name="connsiteY17" fmla="*/ 476092 h 1564304"/>
              <a:gd name="connsiteX18" fmla="*/ 2183980 w 2206651"/>
              <a:gd name="connsiteY18" fmla="*/ 498763 h 1564304"/>
              <a:gd name="connsiteX19" fmla="*/ 2115967 w 2206651"/>
              <a:gd name="connsiteY19" fmla="*/ 544105 h 1564304"/>
              <a:gd name="connsiteX20" fmla="*/ 2093296 w 2206651"/>
              <a:gd name="connsiteY20" fmla="*/ 559220 h 1564304"/>
              <a:gd name="connsiteX21" fmla="*/ 2032839 w 2206651"/>
              <a:gd name="connsiteY21" fmla="*/ 574334 h 1564304"/>
              <a:gd name="connsiteX22" fmla="*/ 1972383 w 2206651"/>
              <a:gd name="connsiteY22" fmla="*/ 589448 h 1564304"/>
              <a:gd name="connsiteX23" fmla="*/ 1942155 w 2206651"/>
              <a:gd name="connsiteY23" fmla="*/ 597005 h 1564304"/>
              <a:gd name="connsiteX24" fmla="*/ 1836357 w 2206651"/>
              <a:gd name="connsiteY24" fmla="*/ 619676 h 1564304"/>
              <a:gd name="connsiteX25" fmla="*/ 1760787 w 2206651"/>
              <a:gd name="connsiteY25" fmla="*/ 642347 h 1564304"/>
              <a:gd name="connsiteX26" fmla="*/ 1707887 w 2206651"/>
              <a:gd name="connsiteY26" fmla="*/ 665018 h 1564304"/>
              <a:gd name="connsiteX27" fmla="*/ 1662545 w 2206651"/>
              <a:gd name="connsiteY27" fmla="*/ 695246 h 1564304"/>
              <a:gd name="connsiteX28" fmla="*/ 1639874 w 2206651"/>
              <a:gd name="connsiteY28" fmla="*/ 710360 h 1564304"/>
              <a:gd name="connsiteX29" fmla="*/ 1571861 w 2206651"/>
              <a:gd name="connsiteY29" fmla="*/ 748145 h 1564304"/>
              <a:gd name="connsiteX30" fmla="*/ 1526519 w 2206651"/>
              <a:gd name="connsiteY30" fmla="*/ 793487 h 1564304"/>
              <a:gd name="connsiteX31" fmla="*/ 1481177 w 2206651"/>
              <a:gd name="connsiteY31" fmla="*/ 831272 h 1564304"/>
              <a:gd name="connsiteX32" fmla="*/ 1466063 w 2206651"/>
              <a:gd name="connsiteY32" fmla="*/ 853944 h 1564304"/>
              <a:gd name="connsiteX33" fmla="*/ 1428277 w 2206651"/>
              <a:gd name="connsiteY33" fmla="*/ 891729 h 1564304"/>
              <a:gd name="connsiteX34" fmla="*/ 1413163 w 2206651"/>
              <a:gd name="connsiteY34" fmla="*/ 914400 h 1564304"/>
              <a:gd name="connsiteX35" fmla="*/ 1405606 w 2206651"/>
              <a:gd name="connsiteY35" fmla="*/ 937071 h 1564304"/>
              <a:gd name="connsiteX36" fmla="*/ 1382935 w 2206651"/>
              <a:gd name="connsiteY36" fmla="*/ 959742 h 1564304"/>
              <a:gd name="connsiteX37" fmla="*/ 1360264 w 2206651"/>
              <a:gd name="connsiteY37" fmla="*/ 1005084 h 1564304"/>
              <a:gd name="connsiteX38" fmla="*/ 1345150 w 2206651"/>
              <a:gd name="connsiteY38" fmla="*/ 1027755 h 1564304"/>
              <a:gd name="connsiteX39" fmla="*/ 1337593 w 2206651"/>
              <a:gd name="connsiteY39" fmla="*/ 1050426 h 1564304"/>
              <a:gd name="connsiteX40" fmla="*/ 1322479 w 2206651"/>
              <a:gd name="connsiteY40" fmla="*/ 1073097 h 1564304"/>
              <a:gd name="connsiteX41" fmla="*/ 1292251 w 2206651"/>
              <a:gd name="connsiteY41" fmla="*/ 1141110 h 1564304"/>
              <a:gd name="connsiteX42" fmla="*/ 1284694 w 2206651"/>
              <a:gd name="connsiteY42" fmla="*/ 1178896 h 1564304"/>
              <a:gd name="connsiteX43" fmla="*/ 1269580 w 2206651"/>
              <a:gd name="connsiteY43" fmla="*/ 1224238 h 1564304"/>
              <a:gd name="connsiteX44" fmla="*/ 1262023 w 2206651"/>
              <a:gd name="connsiteY44" fmla="*/ 1262023 h 1564304"/>
              <a:gd name="connsiteX45" fmla="*/ 1254466 w 2206651"/>
              <a:gd name="connsiteY45" fmla="*/ 1284694 h 1564304"/>
              <a:gd name="connsiteX46" fmla="*/ 1246909 w 2206651"/>
              <a:gd name="connsiteY46" fmla="*/ 1330036 h 1564304"/>
              <a:gd name="connsiteX47" fmla="*/ 1239352 w 2206651"/>
              <a:gd name="connsiteY47" fmla="*/ 1352707 h 1564304"/>
              <a:gd name="connsiteX48" fmla="*/ 1224238 w 2206651"/>
              <a:gd name="connsiteY48" fmla="*/ 1413163 h 1564304"/>
              <a:gd name="connsiteX49" fmla="*/ 1209124 w 2206651"/>
              <a:gd name="connsiteY49" fmla="*/ 1458505 h 1564304"/>
              <a:gd name="connsiteX50" fmla="*/ 1186453 w 2206651"/>
              <a:gd name="connsiteY50" fmla="*/ 1503848 h 1564304"/>
              <a:gd name="connsiteX51" fmla="*/ 1163782 w 2206651"/>
              <a:gd name="connsiteY51" fmla="*/ 1526519 h 1564304"/>
              <a:gd name="connsiteX52" fmla="*/ 1118439 w 2206651"/>
              <a:gd name="connsiteY52" fmla="*/ 1541633 h 1564304"/>
              <a:gd name="connsiteX53" fmla="*/ 1035312 w 2206651"/>
              <a:gd name="connsiteY53" fmla="*/ 1564304 h 1564304"/>
              <a:gd name="connsiteX54" fmla="*/ 589448 w 2206651"/>
              <a:gd name="connsiteY54" fmla="*/ 1556747 h 1564304"/>
              <a:gd name="connsiteX55" fmla="*/ 491206 w 2206651"/>
              <a:gd name="connsiteY55" fmla="*/ 1541633 h 1564304"/>
              <a:gd name="connsiteX56" fmla="*/ 423193 w 2206651"/>
              <a:gd name="connsiteY56" fmla="*/ 1534076 h 1564304"/>
              <a:gd name="connsiteX57" fmla="*/ 355180 w 2206651"/>
              <a:gd name="connsiteY57" fmla="*/ 1518962 h 1564304"/>
              <a:gd name="connsiteX58" fmla="*/ 317395 w 2206651"/>
              <a:gd name="connsiteY58" fmla="*/ 1511405 h 1564304"/>
              <a:gd name="connsiteX59" fmla="*/ 249382 w 2206651"/>
              <a:gd name="connsiteY59" fmla="*/ 1488734 h 1564304"/>
              <a:gd name="connsiteX60" fmla="*/ 226710 w 2206651"/>
              <a:gd name="connsiteY60" fmla="*/ 1473620 h 1564304"/>
              <a:gd name="connsiteX61" fmla="*/ 151140 w 2206651"/>
              <a:gd name="connsiteY61" fmla="*/ 1420720 h 1564304"/>
              <a:gd name="connsiteX62" fmla="*/ 120912 w 2206651"/>
              <a:gd name="connsiteY62" fmla="*/ 1413163 h 1564304"/>
              <a:gd name="connsiteX63" fmla="*/ 90684 w 2206651"/>
              <a:gd name="connsiteY63" fmla="*/ 1186453 h 1564304"/>
              <a:gd name="connsiteX64" fmla="*/ 83127 w 2206651"/>
              <a:gd name="connsiteY64" fmla="*/ 1156225 h 1564304"/>
              <a:gd name="connsiteX65" fmla="*/ 75570 w 2206651"/>
              <a:gd name="connsiteY65" fmla="*/ 1118439 h 1564304"/>
              <a:gd name="connsiteX66" fmla="*/ 68013 w 2206651"/>
              <a:gd name="connsiteY66" fmla="*/ 1088211 h 1564304"/>
              <a:gd name="connsiteX67" fmla="*/ 60456 w 2206651"/>
              <a:gd name="connsiteY67" fmla="*/ 1050426 h 1564304"/>
              <a:gd name="connsiteX68" fmla="*/ 52899 w 2206651"/>
              <a:gd name="connsiteY68" fmla="*/ 1027755 h 1564304"/>
              <a:gd name="connsiteX69" fmla="*/ 37785 w 2206651"/>
              <a:gd name="connsiteY69" fmla="*/ 967299 h 1564304"/>
              <a:gd name="connsiteX70" fmla="*/ 30228 w 2206651"/>
              <a:gd name="connsiteY70" fmla="*/ 906843 h 1564304"/>
              <a:gd name="connsiteX71" fmla="*/ 7557 w 2206651"/>
              <a:gd name="connsiteY71" fmla="*/ 831272 h 1564304"/>
              <a:gd name="connsiteX72" fmla="*/ 0 w 2206651"/>
              <a:gd name="connsiteY72" fmla="*/ 793487 h 1564304"/>
              <a:gd name="connsiteX73" fmla="*/ 30228 w 2206651"/>
              <a:gd name="connsiteY73" fmla="*/ 687689 h 1564304"/>
              <a:gd name="connsiteX74" fmla="*/ 52899 w 2206651"/>
              <a:gd name="connsiteY74" fmla="*/ 672575 h 1564304"/>
              <a:gd name="connsiteX75" fmla="*/ 128469 w 2206651"/>
              <a:gd name="connsiteY75" fmla="*/ 665018 h 1564304"/>
              <a:gd name="connsiteX76" fmla="*/ 294724 w 2206651"/>
              <a:gd name="connsiteY76" fmla="*/ 657461 h 1564304"/>
              <a:gd name="connsiteX77" fmla="*/ 340066 w 2206651"/>
              <a:gd name="connsiteY77" fmla="*/ 649904 h 1564304"/>
              <a:gd name="connsiteX78" fmla="*/ 370294 w 2206651"/>
              <a:gd name="connsiteY78" fmla="*/ 642347 h 1564304"/>
              <a:gd name="connsiteX79" fmla="*/ 408079 w 2206651"/>
              <a:gd name="connsiteY79" fmla="*/ 634790 h 1564304"/>
              <a:gd name="connsiteX80" fmla="*/ 438307 w 2206651"/>
              <a:gd name="connsiteY80" fmla="*/ 589448 h 1564304"/>
              <a:gd name="connsiteX81" fmla="*/ 445864 w 2206651"/>
              <a:gd name="connsiteY81" fmla="*/ 566777 h 1564304"/>
              <a:gd name="connsiteX82" fmla="*/ 460978 w 2206651"/>
              <a:gd name="connsiteY82" fmla="*/ 506320 h 1564304"/>
              <a:gd name="connsiteX83" fmla="*/ 476092 w 2206651"/>
              <a:gd name="connsiteY83" fmla="*/ 453421 h 1564304"/>
              <a:gd name="connsiteX84" fmla="*/ 483649 w 2206651"/>
              <a:gd name="connsiteY84" fmla="*/ 430750 h 1564304"/>
              <a:gd name="connsiteX85" fmla="*/ 460978 w 2206651"/>
              <a:gd name="connsiteY85" fmla="*/ 249382 h 1564304"/>
              <a:gd name="connsiteX86" fmla="*/ 445864 w 2206651"/>
              <a:gd name="connsiteY86" fmla="*/ 204039 h 1564304"/>
              <a:gd name="connsiteX87" fmla="*/ 438307 w 2206651"/>
              <a:gd name="connsiteY87" fmla="*/ 181368 h 1564304"/>
              <a:gd name="connsiteX88" fmla="*/ 445864 w 2206651"/>
              <a:gd name="connsiteY88" fmla="*/ 120912 h 1564304"/>
              <a:gd name="connsiteX89" fmla="*/ 491206 w 2206651"/>
              <a:gd name="connsiteY89" fmla="*/ 90684 h 1564304"/>
              <a:gd name="connsiteX90" fmla="*/ 460978 w 2206651"/>
              <a:gd name="connsiteY90" fmla="*/ 45342 h 156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2206651" h="1564304">
                <a:moveTo>
                  <a:pt x="460978" y="45342"/>
                </a:moveTo>
                <a:cubicBezTo>
                  <a:pt x="484844" y="40569"/>
                  <a:pt x="520622" y="32991"/>
                  <a:pt x="544106" y="30228"/>
                </a:cubicBezTo>
                <a:cubicBezTo>
                  <a:pt x="621149" y="21164"/>
                  <a:pt x="692147" y="19254"/>
                  <a:pt x="770816" y="15114"/>
                </a:cubicBezTo>
                <a:cubicBezTo>
                  <a:pt x="783540" y="12993"/>
                  <a:pt x="859333" y="0"/>
                  <a:pt x="869058" y="0"/>
                </a:cubicBezTo>
                <a:cubicBezTo>
                  <a:pt x="1080670" y="0"/>
                  <a:pt x="1292251" y="5038"/>
                  <a:pt x="1503848" y="7557"/>
                </a:cubicBezTo>
                <a:cubicBezTo>
                  <a:pt x="1650893" y="25938"/>
                  <a:pt x="1467474" y="3515"/>
                  <a:pt x="1639874" y="22671"/>
                </a:cubicBezTo>
                <a:cubicBezTo>
                  <a:pt x="1660059" y="24914"/>
                  <a:pt x="1680369" y="26485"/>
                  <a:pt x="1700330" y="30228"/>
                </a:cubicBezTo>
                <a:cubicBezTo>
                  <a:pt x="1720747" y="34056"/>
                  <a:pt x="1740142" y="43048"/>
                  <a:pt x="1760787" y="45342"/>
                </a:cubicBezTo>
                <a:cubicBezTo>
                  <a:pt x="1876434" y="58192"/>
                  <a:pt x="1806021" y="51700"/>
                  <a:pt x="1972383" y="60456"/>
                </a:cubicBezTo>
                <a:cubicBezTo>
                  <a:pt x="2023506" y="77497"/>
                  <a:pt x="1961454" y="54992"/>
                  <a:pt x="2032839" y="90684"/>
                </a:cubicBezTo>
                <a:cubicBezTo>
                  <a:pt x="2039964" y="94246"/>
                  <a:pt x="2048188" y="95103"/>
                  <a:pt x="2055510" y="98241"/>
                </a:cubicBezTo>
                <a:cubicBezTo>
                  <a:pt x="2070729" y="104763"/>
                  <a:pt x="2095016" y="117307"/>
                  <a:pt x="2108410" y="128469"/>
                </a:cubicBezTo>
                <a:cubicBezTo>
                  <a:pt x="2116620" y="135311"/>
                  <a:pt x="2123524" y="143583"/>
                  <a:pt x="2131081" y="151140"/>
                </a:cubicBezTo>
                <a:cubicBezTo>
                  <a:pt x="2151980" y="213838"/>
                  <a:pt x="2116893" y="115203"/>
                  <a:pt x="2168866" y="219153"/>
                </a:cubicBezTo>
                <a:cubicBezTo>
                  <a:pt x="2173904" y="229229"/>
                  <a:pt x="2178391" y="239601"/>
                  <a:pt x="2183980" y="249382"/>
                </a:cubicBezTo>
                <a:cubicBezTo>
                  <a:pt x="2188486" y="257268"/>
                  <a:pt x="2195032" y="263929"/>
                  <a:pt x="2199094" y="272053"/>
                </a:cubicBezTo>
                <a:cubicBezTo>
                  <a:pt x="2202656" y="279178"/>
                  <a:pt x="2204132" y="287167"/>
                  <a:pt x="2206651" y="294724"/>
                </a:cubicBezTo>
                <a:cubicBezTo>
                  <a:pt x="2204132" y="355180"/>
                  <a:pt x="2205776" y="415954"/>
                  <a:pt x="2199094" y="476092"/>
                </a:cubicBezTo>
                <a:cubicBezTo>
                  <a:pt x="2198091" y="485119"/>
                  <a:pt x="2190815" y="492782"/>
                  <a:pt x="2183980" y="498763"/>
                </a:cubicBezTo>
                <a:cubicBezTo>
                  <a:pt x="2183978" y="498765"/>
                  <a:pt x="2127304" y="536547"/>
                  <a:pt x="2115967" y="544105"/>
                </a:cubicBezTo>
                <a:cubicBezTo>
                  <a:pt x="2108410" y="549143"/>
                  <a:pt x="2102107" y="557017"/>
                  <a:pt x="2093296" y="559220"/>
                </a:cubicBezTo>
                <a:lnTo>
                  <a:pt x="2032839" y="574334"/>
                </a:lnTo>
                <a:lnTo>
                  <a:pt x="1972383" y="589448"/>
                </a:lnTo>
                <a:lnTo>
                  <a:pt x="1942155" y="597005"/>
                </a:lnTo>
                <a:cubicBezTo>
                  <a:pt x="1893940" y="629148"/>
                  <a:pt x="1935861" y="606409"/>
                  <a:pt x="1836357" y="619676"/>
                </a:cubicBezTo>
                <a:cubicBezTo>
                  <a:pt x="1817322" y="622214"/>
                  <a:pt x="1775105" y="637574"/>
                  <a:pt x="1760787" y="642347"/>
                </a:cubicBezTo>
                <a:cubicBezTo>
                  <a:pt x="1737331" y="650165"/>
                  <a:pt x="1731235" y="651009"/>
                  <a:pt x="1707887" y="665018"/>
                </a:cubicBezTo>
                <a:cubicBezTo>
                  <a:pt x="1692311" y="674364"/>
                  <a:pt x="1677659" y="685170"/>
                  <a:pt x="1662545" y="695246"/>
                </a:cubicBezTo>
                <a:cubicBezTo>
                  <a:pt x="1654988" y="700284"/>
                  <a:pt x="1648490" y="707488"/>
                  <a:pt x="1639874" y="710360"/>
                </a:cubicBezTo>
                <a:cubicBezTo>
                  <a:pt x="1611366" y="719863"/>
                  <a:pt x="1597846" y="722160"/>
                  <a:pt x="1571861" y="748145"/>
                </a:cubicBezTo>
                <a:cubicBezTo>
                  <a:pt x="1556747" y="763259"/>
                  <a:pt x="1544304" y="781631"/>
                  <a:pt x="1526519" y="793487"/>
                </a:cubicBezTo>
                <a:cubicBezTo>
                  <a:pt x="1504228" y="808348"/>
                  <a:pt x="1499359" y="809453"/>
                  <a:pt x="1481177" y="831272"/>
                </a:cubicBezTo>
                <a:cubicBezTo>
                  <a:pt x="1475362" y="838250"/>
                  <a:pt x="1472044" y="847109"/>
                  <a:pt x="1466063" y="853944"/>
                </a:cubicBezTo>
                <a:cubicBezTo>
                  <a:pt x="1454334" y="867349"/>
                  <a:pt x="1438157" y="876908"/>
                  <a:pt x="1428277" y="891729"/>
                </a:cubicBezTo>
                <a:cubicBezTo>
                  <a:pt x="1423239" y="899286"/>
                  <a:pt x="1417225" y="906276"/>
                  <a:pt x="1413163" y="914400"/>
                </a:cubicBezTo>
                <a:cubicBezTo>
                  <a:pt x="1409601" y="921525"/>
                  <a:pt x="1410025" y="930443"/>
                  <a:pt x="1405606" y="937071"/>
                </a:cubicBezTo>
                <a:cubicBezTo>
                  <a:pt x="1399678" y="945963"/>
                  <a:pt x="1389777" y="951532"/>
                  <a:pt x="1382935" y="959742"/>
                </a:cubicBezTo>
                <a:cubicBezTo>
                  <a:pt x="1355863" y="992228"/>
                  <a:pt x="1377305" y="971001"/>
                  <a:pt x="1360264" y="1005084"/>
                </a:cubicBezTo>
                <a:cubicBezTo>
                  <a:pt x="1356202" y="1013208"/>
                  <a:pt x="1349212" y="1019631"/>
                  <a:pt x="1345150" y="1027755"/>
                </a:cubicBezTo>
                <a:cubicBezTo>
                  <a:pt x="1341588" y="1034880"/>
                  <a:pt x="1341155" y="1043301"/>
                  <a:pt x="1337593" y="1050426"/>
                </a:cubicBezTo>
                <a:cubicBezTo>
                  <a:pt x="1333531" y="1058550"/>
                  <a:pt x="1326168" y="1064797"/>
                  <a:pt x="1322479" y="1073097"/>
                </a:cubicBezTo>
                <a:cubicBezTo>
                  <a:pt x="1286507" y="1154034"/>
                  <a:pt x="1326456" y="1089803"/>
                  <a:pt x="1292251" y="1141110"/>
                </a:cubicBezTo>
                <a:cubicBezTo>
                  <a:pt x="1289732" y="1153705"/>
                  <a:pt x="1288074" y="1166504"/>
                  <a:pt x="1284694" y="1178896"/>
                </a:cubicBezTo>
                <a:cubicBezTo>
                  <a:pt x="1280502" y="1194266"/>
                  <a:pt x="1272704" y="1208616"/>
                  <a:pt x="1269580" y="1224238"/>
                </a:cubicBezTo>
                <a:cubicBezTo>
                  <a:pt x="1267061" y="1236833"/>
                  <a:pt x="1265138" y="1249562"/>
                  <a:pt x="1262023" y="1262023"/>
                </a:cubicBezTo>
                <a:cubicBezTo>
                  <a:pt x="1260091" y="1269751"/>
                  <a:pt x="1256194" y="1276918"/>
                  <a:pt x="1254466" y="1284694"/>
                </a:cubicBezTo>
                <a:cubicBezTo>
                  <a:pt x="1251142" y="1299652"/>
                  <a:pt x="1250233" y="1315078"/>
                  <a:pt x="1246909" y="1330036"/>
                </a:cubicBezTo>
                <a:cubicBezTo>
                  <a:pt x="1245181" y="1337812"/>
                  <a:pt x="1241448" y="1345022"/>
                  <a:pt x="1239352" y="1352707"/>
                </a:cubicBezTo>
                <a:cubicBezTo>
                  <a:pt x="1233886" y="1372747"/>
                  <a:pt x="1230807" y="1393457"/>
                  <a:pt x="1224238" y="1413163"/>
                </a:cubicBezTo>
                <a:lnTo>
                  <a:pt x="1209124" y="1458505"/>
                </a:lnTo>
                <a:cubicBezTo>
                  <a:pt x="1201550" y="1481228"/>
                  <a:pt x="1202731" y="1484314"/>
                  <a:pt x="1186453" y="1503848"/>
                </a:cubicBezTo>
                <a:cubicBezTo>
                  <a:pt x="1179611" y="1512058"/>
                  <a:pt x="1173124" y="1521329"/>
                  <a:pt x="1163782" y="1526519"/>
                </a:cubicBezTo>
                <a:cubicBezTo>
                  <a:pt x="1149855" y="1534256"/>
                  <a:pt x="1133231" y="1535716"/>
                  <a:pt x="1118439" y="1541633"/>
                </a:cubicBezTo>
                <a:cubicBezTo>
                  <a:pt x="1066427" y="1562438"/>
                  <a:pt x="1094035" y="1554517"/>
                  <a:pt x="1035312" y="1564304"/>
                </a:cubicBezTo>
                <a:lnTo>
                  <a:pt x="589448" y="1556747"/>
                </a:lnTo>
                <a:cubicBezTo>
                  <a:pt x="531747" y="1555025"/>
                  <a:pt x="539102" y="1548475"/>
                  <a:pt x="491206" y="1541633"/>
                </a:cubicBezTo>
                <a:cubicBezTo>
                  <a:pt x="468625" y="1538407"/>
                  <a:pt x="445774" y="1537302"/>
                  <a:pt x="423193" y="1534076"/>
                </a:cubicBezTo>
                <a:cubicBezTo>
                  <a:pt x="391284" y="1529518"/>
                  <a:pt x="384882" y="1525563"/>
                  <a:pt x="355180" y="1518962"/>
                </a:cubicBezTo>
                <a:cubicBezTo>
                  <a:pt x="342641" y="1516176"/>
                  <a:pt x="329745" y="1514934"/>
                  <a:pt x="317395" y="1511405"/>
                </a:cubicBezTo>
                <a:cubicBezTo>
                  <a:pt x="294417" y="1504840"/>
                  <a:pt x="269266" y="1501989"/>
                  <a:pt x="249382" y="1488734"/>
                </a:cubicBezTo>
                <a:cubicBezTo>
                  <a:pt x="241825" y="1483696"/>
                  <a:pt x="233802" y="1479294"/>
                  <a:pt x="226710" y="1473620"/>
                </a:cubicBezTo>
                <a:cubicBezTo>
                  <a:pt x="196777" y="1449673"/>
                  <a:pt x="211021" y="1435690"/>
                  <a:pt x="151140" y="1420720"/>
                </a:cubicBezTo>
                <a:lnTo>
                  <a:pt x="120912" y="1413163"/>
                </a:lnTo>
                <a:cubicBezTo>
                  <a:pt x="38724" y="1358371"/>
                  <a:pt x="104733" y="1411238"/>
                  <a:pt x="90684" y="1186453"/>
                </a:cubicBezTo>
                <a:cubicBezTo>
                  <a:pt x="90036" y="1176087"/>
                  <a:pt x="85380" y="1166364"/>
                  <a:pt x="83127" y="1156225"/>
                </a:cubicBezTo>
                <a:cubicBezTo>
                  <a:pt x="80341" y="1143686"/>
                  <a:pt x="78356" y="1130978"/>
                  <a:pt x="75570" y="1118439"/>
                </a:cubicBezTo>
                <a:cubicBezTo>
                  <a:pt x="73317" y="1108300"/>
                  <a:pt x="70266" y="1098350"/>
                  <a:pt x="68013" y="1088211"/>
                </a:cubicBezTo>
                <a:cubicBezTo>
                  <a:pt x="65227" y="1075672"/>
                  <a:pt x="63571" y="1062887"/>
                  <a:pt x="60456" y="1050426"/>
                </a:cubicBezTo>
                <a:cubicBezTo>
                  <a:pt x="58524" y="1042698"/>
                  <a:pt x="54831" y="1035483"/>
                  <a:pt x="52899" y="1027755"/>
                </a:cubicBezTo>
                <a:lnTo>
                  <a:pt x="37785" y="967299"/>
                </a:lnTo>
                <a:cubicBezTo>
                  <a:pt x="35266" y="947147"/>
                  <a:pt x="33567" y="926876"/>
                  <a:pt x="30228" y="906843"/>
                </a:cubicBezTo>
                <a:cubicBezTo>
                  <a:pt x="17662" y="831446"/>
                  <a:pt x="27712" y="932046"/>
                  <a:pt x="7557" y="831272"/>
                </a:cubicBezTo>
                <a:lnTo>
                  <a:pt x="0" y="793487"/>
                </a:lnTo>
                <a:cubicBezTo>
                  <a:pt x="4249" y="759498"/>
                  <a:pt x="3128" y="714789"/>
                  <a:pt x="30228" y="687689"/>
                </a:cubicBezTo>
                <a:cubicBezTo>
                  <a:pt x="36650" y="681267"/>
                  <a:pt x="44049" y="674617"/>
                  <a:pt x="52899" y="672575"/>
                </a:cubicBezTo>
                <a:cubicBezTo>
                  <a:pt x="77566" y="666883"/>
                  <a:pt x="103203" y="666597"/>
                  <a:pt x="128469" y="665018"/>
                </a:cubicBezTo>
                <a:cubicBezTo>
                  <a:pt x="183837" y="661558"/>
                  <a:pt x="239306" y="659980"/>
                  <a:pt x="294724" y="657461"/>
                </a:cubicBezTo>
                <a:cubicBezTo>
                  <a:pt x="309838" y="654942"/>
                  <a:pt x="325041" y="652909"/>
                  <a:pt x="340066" y="649904"/>
                </a:cubicBezTo>
                <a:cubicBezTo>
                  <a:pt x="350250" y="647867"/>
                  <a:pt x="360155" y="644600"/>
                  <a:pt x="370294" y="642347"/>
                </a:cubicBezTo>
                <a:cubicBezTo>
                  <a:pt x="382833" y="639561"/>
                  <a:pt x="395484" y="637309"/>
                  <a:pt x="408079" y="634790"/>
                </a:cubicBezTo>
                <a:cubicBezTo>
                  <a:pt x="418155" y="619676"/>
                  <a:pt x="432563" y="606681"/>
                  <a:pt x="438307" y="589448"/>
                </a:cubicBezTo>
                <a:cubicBezTo>
                  <a:pt x="440826" y="581891"/>
                  <a:pt x="443768" y="574462"/>
                  <a:pt x="445864" y="566777"/>
                </a:cubicBezTo>
                <a:cubicBezTo>
                  <a:pt x="451330" y="546736"/>
                  <a:pt x="454409" y="526027"/>
                  <a:pt x="460978" y="506320"/>
                </a:cubicBezTo>
                <a:cubicBezTo>
                  <a:pt x="479097" y="451963"/>
                  <a:pt x="457114" y="519844"/>
                  <a:pt x="476092" y="453421"/>
                </a:cubicBezTo>
                <a:cubicBezTo>
                  <a:pt x="478280" y="445762"/>
                  <a:pt x="481130" y="438307"/>
                  <a:pt x="483649" y="430750"/>
                </a:cubicBezTo>
                <a:cubicBezTo>
                  <a:pt x="475208" y="278813"/>
                  <a:pt x="490453" y="337807"/>
                  <a:pt x="460978" y="249382"/>
                </a:cubicBezTo>
                <a:lnTo>
                  <a:pt x="445864" y="204039"/>
                </a:lnTo>
                <a:lnTo>
                  <a:pt x="438307" y="181368"/>
                </a:lnTo>
                <a:cubicBezTo>
                  <a:pt x="440826" y="161216"/>
                  <a:pt x="435631" y="138454"/>
                  <a:pt x="445864" y="120912"/>
                </a:cubicBezTo>
                <a:cubicBezTo>
                  <a:pt x="455017" y="105222"/>
                  <a:pt x="483082" y="106931"/>
                  <a:pt x="491206" y="90684"/>
                </a:cubicBezTo>
                <a:lnTo>
                  <a:pt x="460978" y="45342"/>
                </a:lnTo>
                <a:close/>
              </a:path>
            </a:pathLst>
          </a:custGeom>
          <a:solidFill>
            <a:srgbClr val="F84EB3">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61122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75"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77" name="Group 76">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78"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79"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0"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1"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82"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3"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4"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5"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6"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7"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8"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9"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0"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1"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2"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3"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4"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5"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6"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7"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8"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9"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0"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1"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2"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3"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4"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5"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6"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107"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8"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9"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0"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1"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2"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3"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4"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5"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6"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7"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8"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119"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0"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1"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2"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3"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4"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5"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6"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7"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8"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9"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30"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31"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grpSp>
      <p:grpSp>
        <p:nvGrpSpPr>
          <p:cNvPr id="133" name="Group 132">
            <a:extLst>
              <a:ext uri="{FF2B5EF4-FFF2-40B4-BE49-F238E27FC236}">
                <a16:creationId xmlns:a16="http://schemas.microsoft.com/office/drawing/2014/main" id="{1351B104-9B78-4A2B-B970-FA8ABE1CE1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34" name="Rectangle 133">
              <a:extLst>
                <a:ext uri="{FF2B5EF4-FFF2-40B4-BE49-F238E27FC236}">
                  <a16:creationId xmlns:a16="http://schemas.microsoft.com/office/drawing/2014/main" id="{3A130E84-D02F-40FB-9BEB-520239271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5" name="Picture 2">
              <a:extLst>
                <a:ext uri="{FF2B5EF4-FFF2-40B4-BE49-F238E27FC236}">
                  <a16:creationId xmlns:a16="http://schemas.microsoft.com/office/drawing/2014/main" id="{5E142BFD-7D75-4518-BBDF-27C00AB4BC7F}"/>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4" name="Title 3">
            <a:extLst>
              <a:ext uri="{FF2B5EF4-FFF2-40B4-BE49-F238E27FC236}">
                <a16:creationId xmlns:a16="http://schemas.microsoft.com/office/drawing/2014/main" id="{E13B1EC2-1CED-45C4-B631-9F851DE8A5C4}"/>
              </a:ext>
            </a:extLst>
          </p:cNvPr>
          <p:cNvSpPr>
            <a:spLocks noGrp="1"/>
          </p:cNvSpPr>
          <p:nvPr>
            <p:ph type="title"/>
          </p:nvPr>
        </p:nvSpPr>
        <p:spPr>
          <a:xfrm>
            <a:off x="6615112" y="1122363"/>
            <a:ext cx="4052887" cy="2387600"/>
          </a:xfrm>
        </p:spPr>
        <p:txBody>
          <a:bodyPr vert="horz" lIns="91440" tIns="45720" rIns="91440" bIns="45720" rtlCol="0" anchor="b">
            <a:normAutofit/>
          </a:bodyPr>
          <a:lstStyle/>
          <a:p>
            <a:r>
              <a:rPr lang="en-US" sz="4800" dirty="0"/>
              <a:t>Problem Solving</a:t>
            </a:r>
          </a:p>
        </p:txBody>
      </p:sp>
      <p:sp>
        <p:nvSpPr>
          <p:cNvPr id="5" name="Text Placeholder 4">
            <a:extLst>
              <a:ext uri="{FF2B5EF4-FFF2-40B4-BE49-F238E27FC236}">
                <a16:creationId xmlns:a16="http://schemas.microsoft.com/office/drawing/2014/main" id="{9FFDCB75-AD80-4874-B449-2269EA6BD430}"/>
              </a:ext>
            </a:extLst>
          </p:cNvPr>
          <p:cNvSpPr>
            <a:spLocks noGrp="1"/>
          </p:cNvSpPr>
          <p:nvPr>
            <p:ph type="body" idx="1"/>
          </p:nvPr>
        </p:nvSpPr>
        <p:spPr>
          <a:xfrm>
            <a:off x="6585702" y="3602038"/>
            <a:ext cx="4082297" cy="1655762"/>
          </a:xfrm>
        </p:spPr>
        <p:txBody>
          <a:bodyPr vert="horz" lIns="91440" tIns="45720" rIns="91440" bIns="45720" rtlCol="0">
            <a:normAutofit/>
          </a:bodyPr>
          <a:lstStyle/>
          <a:p>
            <a:r>
              <a:rPr lang="en-US" sz="2000" dirty="0">
                <a:solidFill>
                  <a:schemeClr val="tx2"/>
                </a:solidFill>
              </a:rPr>
              <a:t>Applying KNN</a:t>
            </a:r>
          </a:p>
        </p:txBody>
      </p:sp>
      <p:pic>
        <p:nvPicPr>
          <p:cNvPr id="262" name="Picture 261">
            <a:extLst>
              <a:ext uri="{FF2B5EF4-FFF2-40B4-BE49-F238E27FC236}">
                <a16:creationId xmlns:a16="http://schemas.microsoft.com/office/drawing/2014/main" id="{763117EF-B899-43F8-8498-909F7062AC78}"/>
              </a:ext>
            </a:extLst>
          </p:cNvPr>
          <p:cNvPicPr>
            <a:picLocks noChangeAspect="1"/>
          </p:cNvPicPr>
          <p:nvPr/>
        </p:nvPicPr>
        <p:blipFill rotWithShape="1">
          <a:blip r:embed="rId4"/>
          <a:srcRect l="7802"/>
          <a:stretch/>
        </p:blipFill>
        <p:spPr>
          <a:xfrm>
            <a:off x="-5597" y="10"/>
            <a:ext cx="6101597" cy="6857990"/>
          </a:xfrm>
          <a:prstGeom prst="rect">
            <a:avLst/>
          </a:prstGeom>
        </p:spPr>
      </p:pic>
      <p:grpSp>
        <p:nvGrpSpPr>
          <p:cNvPr id="137" name="Group 136">
            <a:extLst>
              <a:ext uri="{FF2B5EF4-FFF2-40B4-BE49-F238E27FC236}">
                <a16:creationId xmlns:a16="http://schemas.microsoft.com/office/drawing/2014/main" id="{D4116A08-770E-4DC3-AAB6-E3E8E6CEC8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38" name="Rectangle 5">
              <a:extLst>
                <a:ext uri="{FF2B5EF4-FFF2-40B4-BE49-F238E27FC236}">
                  <a16:creationId xmlns:a16="http://schemas.microsoft.com/office/drawing/2014/main" id="{6ADECFB2-F615-49A9-A242-A3D04CADB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139" name="Freeform 6">
              <a:extLst>
                <a:ext uri="{FF2B5EF4-FFF2-40B4-BE49-F238E27FC236}">
                  <a16:creationId xmlns:a16="http://schemas.microsoft.com/office/drawing/2014/main" id="{8E1F3AC6-5FF1-401B-91E4-180D1D356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0" name="Freeform 7">
              <a:extLst>
                <a:ext uri="{FF2B5EF4-FFF2-40B4-BE49-F238E27FC236}">
                  <a16:creationId xmlns:a16="http://schemas.microsoft.com/office/drawing/2014/main" id="{72BC7A9D-387B-4877-B8E6-E8ABA6B265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1" name="Rectangle 8">
              <a:extLst>
                <a:ext uri="{FF2B5EF4-FFF2-40B4-BE49-F238E27FC236}">
                  <a16:creationId xmlns:a16="http://schemas.microsoft.com/office/drawing/2014/main" id="{9114560A-27D6-469D-992E-33A55B40BA0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142" name="Freeform 9">
              <a:extLst>
                <a:ext uri="{FF2B5EF4-FFF2-40B4-BE49-F238E27FC236}">
                  <a16:creationId xmlns:a16="http://schemas.microsoft.com/office/drawing/2014/main" id="{CBF136EF-7DC2-47D2-974C-70044B5E9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3" name="Freeform 10">
              <a:extLst>
                <a:ext uri="{FF2B5EF4-FFF2-40B4-BE49-F238E27FC236}">
                  <a16:creationId xmlns:a16="http://schemas.microsoft.com/office/drawing/2014/main" id="{6B03084D-F566-41C4-BE37-870FB5A0D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4" name="Freeform 11">
              <a:extLst>
                <a:ext uri="{FF2B5EF4-FFF2-40B4-BE49-F238E27FC236}">
                  <a16:creationId xmlns:a16="http://schemas.microsoft.com/office/drawing/2014/main" id="{049DC21B-8236-4901-9ADD-E3167ABDE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5" name="Freeform 12">
              <a:extLst>
                <a:ext uri="{FF2B5EF4-FFF2-40B4-BE49-F238E27FC236}">
                  <a16:creationId xmlns:a16="http://schemas.microsoft.com/office/drawing/2014/main" id="{304F4FEB-8B5B-45BA-988C-5FBF41059E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6" name="Freeform 13">
              <a:extLst>
                <a:ext uri="{FF2B5EF4-FFF2-40B4-BE49-F238E27FC236}">
                  <a16:creationId xmlns:a16="http://schemas.microsoft.com/office/drawing/2014/main" id="{E88E24C8-3D76-4C2F-84D1-BC3C2AACA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7" name="Freeform 14">
              <a:extLst>
                <a:ext uri="{FF2B5EF4-FFF2-40B4-BE49-F238E27FC236}">
                  <a16:creationId xmlns:a16="http://schemas.microsoft.com/office/drawing/2014/main" id="{91C91468-4F8A-42F1-9505-02D924178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8" name="Freeform 15">
              <a:extLst>
                <a:ext uri="{FF2B5EF4-FFF2-40B4-BE49-F238E27FC236}">
                  <a16:creationId xmlns:a16="http://schemas.microsoft.com/office/drawing/2014/main" id="{C22581B1-C426-4189-85D6-C499D6982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9" name="Freeform 16">
              <a:extLst>
                <a:ext uri="{FF2B5EF4-FFF2-40B4-BE49-F238E27FC236}">
                  <a16:creationId xmlns:a16="http://schemas.microsoft.com/office/drawing/2014/main" id="{29DFD4C4-0517-4A6B-B423-E55582618D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0" name="Freeform 17">
              <a:extLst>
                <a:ext uri="{FF2B5EF4-FFF2-40B4-BE49-F238E27FC236}">
                  <a16:creationId xmlns:a16="http://schemas.microsoft.com/office/drawing/2014/main" id="{7ACD84D3-D09D-4C94-99D5-51713A1D6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1" name="Freeform 18">
              <a:extLst>
                <a:ext uri="{FF2B5EF4-FFF2-40B4-BE49-F238E27FC236}">
                  <a16:creationId xmlns:a16="http://schemas.microsoft.com/office/drawing/2014/main" id="{37C2AEAB-1CC9-4A9A-8303-E1E0C12168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2" name="Freeform 19">
              <a:extLst>
                <a:ext uri="{FF2B5EF4-FFF2-40B4-BE49-F238E27FC236}">
                  <a16:creationId xmlns:a16="http://schemas.microsoft.com/office/drawing/2014/main" id="{20ABD348-58FE-4371-AE12-C66FF8CA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3" name="Freeform 20">
              <a:extLst>
                <a:ext uri="{FF2B5EF4-FFF2-40B4-BE49-F238E27FC236}">
                  <a16:creationId xmlns:a16="http://schemas.microsoft.com/office/drawing/2014/main" id="{408E0FAA-F0C5-4CB1-95FE-D3D96830FC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4" name="Freeform 21">
              <a:extLst>
                <a:ext uri="{FF2B5EF4-FFF2-40B4-BE49-F238E27FC236}">
                  <a16:creationId xmlns:a16="http://schemas.microsoft.com/office/drawing/2014/main" id="{F83C789F-2881-4822-A724-567720953F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5" name="Freeform 22">
              <a:extLst>
                <a:ext uri="{FF2B5EF4-FFF2-40B4-BE49-F238E27FC236}">
                  <a16:creationId xmlns:a16="http://schemas.microsoft.com/office/drawing/2014/main" id="{6B039120-5C84-4A03-9ADD-32EA6E5D44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6" name="Freeform 23">
              <a:extLst>
                <a:ext uri="{FF2B5EF4-FFF2-40B4-BE49-F238E27FC236}">
                  <a16:creationId xmlns:a16="http://schemas.microsoft.com/office/drawing/2014/main" id="{440E956F-26EB-40C6-B500-1A4BB4ABF7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7" name="Freeform 24">
              <a:extLst>
                <a:ext uri="{FF2B5EF4-FFF2-40B4-BE49-F238E27FC236}">
                  <a16:creationId xmlns:a16="http://schemas.microsoft.com/office/drawing/2014/main" id="{D2449A75-05DC-4791-90F1-335CC6732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8" name="Freeform 25">
              <a:extLst>
                <a:ext uri="{FF2B5EF4-FFF2-40B4-BE49-F238E27FC236}">
                  <a16:creationId xmlns:a16="http://schemas.microsoft.com/office/drawing/2014/main" id="{2A0F57CD-8F34-4F1D-BFF3-129352250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9" name="Freeform 26">
              <a:extLst>
                <a:ext uri="{FF2B5EF4-FFF2-40B4-BE49-F238E27FC236}">
                  <a16:creationId xmlns:a16="http://schemas.microsoft.com/office/drawing/2014/main" id="{DB0DDCCE-FA18-4790-8F10-67FC66172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0" name="Freeform 27">
              <a:extLst>
                <a:ext uri="{FF2B5EF4-FFF2-40B4-BE49-F238E27FC236}">
                  <a16:creationId xmlns:a16="http://schemas.microsoft.com/office/drawing/2014/main" id="{750A8178-D049-42D4-BA77-A262FE55F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1" name="Freeform 28">
              <a:extLst>
                <a:ext uri="{FF2B5EF4-FFF2-40B4-BE49-F238E27FC236}">
                  <a16:creationId xmlns:a16="http://schemas.microsoft.com/office/drawing/2014/main" id="{B33B9383-8846-404B-85BE-E43F077379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2" name="Freeform 29">
              <a:extLst>
                <a:ext uri="{FF2B5EF4-FFF2-40B4-BE49-F238E27FC236}">
                  <a16:creationId xmlns:a16="http://schemas.microsoft.com/office/drawing/2014/main" id="{79468103-A660-495B-BFDF-8E7D98A09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3" name="Freeform 30">
              <a:extLst>
                <a:ext uri="{FF2B5EF4-FFF2-40B4-BE49-F238E27FC236}">
                  <a16:creationId xmlns:a16="http://schemas.microsoft.com/office/drawing/2014/main" id="{06F4CC44-94E1-47AF-893C-19C4A4AB40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4" name="Freeform 31">
              <a:extLst>
                <a:ext uri="{FF2B5EF4-FFF2-40B4-BE49-F238E27FC236}">
                  <a16:creationId xmlns:a16="http://schemas.microsoft.com/office/drawing/2014/main" id="{E87F601E-2166-4FAE-AF96-2A1B17E46E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5" name="Freeform 32">
              <a:extLst>
                <a:ext uri="{FF2B5EF4-FFF2-40B4-BE49-F238E27FC236}">
                  <a16:creationId xmlns:a16="http://schemas.microsoft.com/office/drawing/2014/main" id="{DCDE2745-7AA5-416B-AC78-93C6EAE5D4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6" name="Rectangle 33">
              <a:extLst>
                <a:ext uri="{FF2B5EF4-FFF2-40B4-BE49-F238E27FC236}">
                  <a16:creationId xmlns:a16="http://schemas.microsoft.com/office/drawing/2014/main" id="{7D5F7E44-496F-4025-AFD8-7EEC67AC180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167" name="Freeform 34">
              <a:extLst>
                <a:ext uri="{FF2B5EF4-FFF2-40B4-BE49-F238E27FC236}">
                  <a16:creationId xmlns:a16="http://schemas.microsoft.com/office/drawing/2014/main" id="{FA8ED221-FD77-4CD0-A9B9-3F97E40DCD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8" name="Freeform 35">
              <a:extLst>
                <a:ext uri="{FF2B5EF4-FFF2-40B4-BE49-F238E27FC236}">
                  <a16:creationId xmlns:a16="http://schemas.microsoft.com/office/drawing/2014/main" id="{94922F75-95BC-435D-B4BB-BCE65BAC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9" name="Freeform 36">
              <a:extLst>
                <a:ext uri="{FF2B5EF4-FFF2-40B4-BE49-F238E27FC236}">
                  <a16:creationId xmlns:a16="http://schemas.microsoft.com/office/drawing/2014/main" id="{CFB94884-EF28-419D-9147-20B2C9B1A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0" name="Freeform 37">
              <a:extLst>
                <a:ext uri="{FF2B5EF4-FFF2-40B4-BE49-F238E27FC236}">
                  <a16:creationId xmlns:a16="http://schemas.microsoft.com/office/drawing/2014/main" id="{94C72871-F5AC-46D1-97EF-94E4070A7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1" name="Freeform 38">
              <a:extLst>
                <a:ext uri="{FF2B5EF4-FFF2-40B4-BE49-F238E27FC236}">
                  <a16:creationId xmlns:a16="http://schemas.microsoft.com/office/drawing/2014/main" id="{03ED1B15-6247-43B3-BEAE-DB699DE29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2" name="Freeform 39">
              <a:extLst>
                <a:ext uri="{FF2B5EF4-FFF2-40B4-BE49-F238E27FC236}">
                  <a16:creationId xmlns:a16="http://schemas.microsoft.com/office/drawing/2014/main" id="{FA3EA466-B483-4B4A-9FCB-9FFA8E538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3" name="Freeform 40">
              <a:extLst>
                <a:ext uri="{FF2B5EF4-FFF2-40B4-BE49-F238E27FC236}">
                  <a16:creationId xmlns:a16="http://schemas.microsoft.com/office/drawing/2014/main" id="{CCE5E17C-696E-46EB-B70D-5862742169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4" name="Freeform 41">
              <a:extLst>
                <a:ext uri="{FF2B5EF4-FFF2-40B4-BE49-F238E27FC236}">
                  <a16:creationId xmlns:a16="http://schemas.microsoft.com/office/drawing/2014/main" id="{AB6022EC-6D09-4098-9A97-5A911C08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5" name="Freeform 42">
              <a:extLst>
                <a:ext uri="{FF2B5EF4-FFF2-40B4-BE49-F238E27FC236}">
                  <a16:creationId xmlns:a16="http://schemas.microsoft.com/office/drawing/2014/main" id="{7E18073E-1315-4400-ABD9-C34AEAFBFF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6" name="Freeform 43">
              <a:extLst>
                <a:ext uri="{FF2B5EF4-FFF2-40B4-BE49-F238E27FC236}">
                  <a16:creationId xmlns:a16="http://schemas.microsoft.com/office/drawing/2014/main" id="{5510509E-411D-4F1B-BDC6-3E5666896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7" name="Freeform 44">
              <a:extLst>
                <a:ext uri="{FF2B5EF4-FFF2-40B4-BE49-F238E27FC236}">
                  <a16:creationId xmlns:a16="http://schemas.microsoft.com/office/drawing/2014/main" id="{46F1A7E1-EC01-4288-87AE-C3B6434BD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8" name="Rectangle 45">
              <a:extLst>
                <a:ext uri="{FF2B5EF4-FFF2-40B4-BE49-F238E27FC236}">
                  <a16:creationId xmlns:a16="http://schemas.microsoft.com/office/drawing/2014/main" id="{F7BBA432-5463-415B-BA54-3AA2B92D28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179" name="Freeform 46">
              <a:extLst>
                <a:ext uri="{FF2B5EF4-FFF2-40B4-BE49-F238E27FC236}">
                  <a16:creationId xmlns:a16="http://schemas.microsoft.com/office/drawing/2014/main" id="{66E19F01-137B-4A95-9313-CE6F77806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0" name="Freeform 47">
              <a:extLst>
                <a:ext uri="{FF2B5EF4-FFF2-40B4-BE49-F238E27FC236}">
                  <a16:creationId xmlns:a16="http://schemas.microsoft.com/office/drawing/2014/main" id="{38C0AACC-51F2-424F-9988-F3B621941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1" name="Freeform 48">
              <a:extLst>
                <a:ext uri="{FF2B5EF4-FFF2-40B4-BE49-F238E27FC236}">
                  <a16:creationId xmlns:a16="http://schemas.microsoft.com/office/drawing/2014/main" id="{7364A775-01A6-4012-88CF-58FDDBE4C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2" name="Freeform 49">
              <a:extLst>
                <a:ext uri="{FF2B5EF4-FFF2-40B4-BE49-F238E27FC236}">
                  <a16:creationId xmlns:a16="http://schemas.microsoft.com/office/drawing/2014/main" id="{C8C770C5-535A-4F1B-81CA-FD6F32C09A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3" name="Freeform 50">
              <a:extLst>
                <a:ext uri="{FF2B5EF4-FFF2-40B4-BE49-F238E27FC236}">
                  <a16:creationId xmlns:a16="http://schemas.microsoft.com/office/drawing/2014/main" id="{55F9C3EF-BEB8-4836-8DE0-319E54496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4" name="Freeform 51">
              <a:extLst>
                <a:ext uri="{FF2B5EF4-FFF2-40B4-BE49-F238E27FC236}">
                  <a16:creationId xmlns:a16="http://schemas.microsoft.com/office/drawing/2014/main" id="{0976D9A1-85FC-406B-8AEA-AE3C056A4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5" name="Freeform 52">
              <a:extLst>
                <a:ext uri="{FF2B5EF4-FFF2-40B4-BE49-F238E27FC236}">
                  <a16:creationId xmlns:a16="http://schemas.microsoft.com/office/drawing/2014/main" id="{68BC6126-2A3A-4F1D-A565-BEF620660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6" name="Freeform 53">
              <a:extLst>
                <a:ext uri="{FF2B5EF4-FFF2-40B4-BE49-F238E27FC236}">
                  <a16:creationId xmlns:a16="http://schemas.microsoft.com/office/drawing/2014/main" id="{D8C7B98D-F83E-485D-B01D-270242E8F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7" name="Freeform 54">
              <a:extLst>
                <a:ext uri="{FF2B5EF4-FFF2-40B4-BE49-F238E27FC236}">
                  <a16:creationId xmlns:a16="http://schemas.microsoft.com/office/drawing/2014/main" id="{93D5E722-D236-478A-A13F-8FA4141D94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8" name="Freeform 55">
              <a:extLst>
                <a:ext uri="{FF2B5EF4-FFF2-40B4-BE49-F238E27FC236}">
                  <a16:creationId xmlns:a16="http://schemas.microsoft.com/office/drawing/2014/main" id="{ABE1456F-F283-4BD5-A1B9-EF2423B68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9" name="Freeform 56">
              <a:extLst>
                <a:ext uri="{FF2B5EF4-FFF2-40B4-BE49-F238E27FC236}">
                  <a16:creationId xmlns:a16="http://schemas.microsoft.com/office/drawing/2014/main" id="{E4D1AC66-8164-4BBC-89D5-69FE7A4FC2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0" name="Freeform 57">
              <a:extLst>
                <a:ext uri="{FF2B5EF4-FFF2-40B4-BE49-F238E27FC236}">
                  <a16:creationId xmlns:a16="http://schemas.microsoft.com/office/drawing/2014/main" id="{845A8868-488C-447D-979F-7E01B82AC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1" name="Freeform 58">
              <a:extLst>
                <a:ext uri="{FF2B5EF4-FFF2-40B4-BE49-F238E27FC236}">
                  <a16:creationId xmlns:a16="http://schemas.microsoft.com/office/drawing/2014/main" id="{948639B9-9B88-432B-914E-6B70BAEB1D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grpSp>
      <p:grpSp>
        <p:nvGrpSpPr>
          <p:cNvPr id="193" name="Group 192">
            <a:extLst>
              <a:ext uri="{FF2B5EF4-FFF2-40B4-BE49-F238E27FC236}">
                <a16:creationId xmlns:a16="http://schemas.microsoft.com/office/drawing/2014/main" id="{77EB1C59-16D1-4C5E-9775-50CB40E022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4" name="Freeform 32">
              <a:extLst>
                <a:ext uri="{FF2B5EF4-FFF2-40B4-BE49-F238E27FC236}">
                  <a16:creationId xmlns:a16="http://schemas.microsoft.com/office/drawing/2014/main" id="{08680D14-7FE7-4522-B5EE-76447F833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5" name="Freeform 33">
              <a:extLst>
                <a:ext uri="{FF2B5EF4-FFF2-40B4-BE49-F238E27FC236}">
                  <a16:creationId xmlns:a16="http://schemas.microsoft.com/office/drawing/2014/main" id="{D82C01B5-EC9C-4883-B130-115321E8B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6" name="Freeform 34">
              <a:extLst>
                <a:ext uri="{FF2B5EF4-FFF2-40B4-BE49-F238E27FC236}">
                  <a16:creationId xmlns:a16="http://schemas.microsoft.com/office/drawing/2014/main" id="{DBBE5E83-362F-4EA7-A96D-0BC830A217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7" name="Freeform 35">
              <a:extLst>
                <a:ext uri="{FF2B5EF4-FFF2-40B4-BE49-F238E27FC236}">
                  <a16:creationId xmlns:a16="http://schemas.microsoft.com/office/drawing/2014/main" id="{3971FE03-8B37-43AF-8842-8D4411C3C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8" name="Freeform 36">
              <a:extLst>
                <a:ext uri="{FF2B5EF4-FFF2-40B4-BE49-F238E27FC236}">
                  <a16:creationId xmlns:a16="http://schemas.microsoft.com/office/drawing/2014/main" id="{8E4E3D41-4CF7-4D15-854A-C4330D390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9" name="Freeform 37">
              <a:extLst>
                <a:ext uri="{FF2B5EF4-FFF2-40B4-BE49-F238E27FC236}">
                  <a16:creationId xmlns:a16="http://schemas.microsoft.com/office/drawing/2014/main" id="{78B649D7-3C5D-462D-B06A-D065135FE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0" name="Freeform 38">
              <a:extLst>
                <a:ext uri="{FF2B5EF4-FFF2-40B4-BE49-F238E27FC236}">
                  <a16:creationId xmlns:a16="http://schemas.microsoft.com/office/drawing/2014/main" id="{7A3DDEF1-D28A-48D9-8E48-B2003DF2EE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1" name="Freeform 39">
              <a:extLst>
                <a:ext uri="{FF2B5EF4-FFF2-40B4-BE49-F238E27FC236}">
                  <a16:creationId xmlns:a16="http://schemas.microsoft.com/office/drawing/2014/main" id="{4A56A02B-D000-45AB-B7DB-E47CA8E77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2" name="Freeform 40">
              <a:extLst>
                <a:ext uri="{FF2B5EF4-FFF2-40B4-BE49-F238E27FC236}">
                  <a16:creationId xmlns:a16="http://schemas.microsoft.com/office/drawing/2014/main" id="{343CE08B-7325-4244-99EA-5E58C982DB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3" name="Rectangle 41">
              <a:extLst>
                <a:ext uri="{FF2B5EF4-FFF2-40B4-BE49-F238E27FC236}">
                  <a16:creationId xmlns:a16="http://schemas.microsoft.com/office/drawing/2014/main" id="{7F08E29E-A67F-410A-A810-7000201BFA8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grpSp>
    </p:spTree>
    <p:extLst>
      <p:ext uri="{BB962C8B-B14F-4D97-AF65-F5344CB8AC3E}">
        <p14:creationId xmlns:p14="http://schemas.microsoft.com/office/powerpoint/2010/main" val="326154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A00BD-7861-42E1-B5B1-AA1D25EC1A71}"/>
              </a:ext>
            </a:extLst>
          </p:cNvPr>
          <p:cNvSpPr>
            <a:spLocks noGrp="1"/>
          </p:cNvSpPr>
          <p:nvPr>
            <p:ph type="title"/>
          </p:nvPr>
        </p:nvSpPr>
        <p:spPr>
          <a:xfrm>
            <a:off x="1141413" y="618518"/>
            <a:ext cx="9905998" cy="957363"/>
          </a:xfrm>
        </p:spPr>
        <p:txBody>
          <a:bodyPr/>
          <a:lstStyle/>
          <a:p>
            <a:r>
              <a:rPr lang="en-GB" dirty="0"/>
              <a:t>L17 Learning Objectives</a:t>
            </a:r>
          </a:p>
        </p:txBody>
      </p:sp>
      <p:pic>
        <p:nvPicPr>
          <p:cNvPr id="4" name="Picture 3">
            <a:extLst>
              <a:ext uri="{FF2B5EF4-FFF2-40B4-BE49-F238E27FC236}">
                <a16:creationId xmlns:a16="http://schemas.microsoft.com/office/drawing/2014/main" id="{5C1D0102-DE83-46DB-9142-C0182E125D6F}"/>
              </a:ext>
            </a:extLst>
          </p:cNvPr>
          <p:cNvPicPr>
            <a:picLocks noChangeAspect="1"/>
          </p:cNvPicPr>
          <p:nvPr/>
        </p:nvPicPr>
        <p:blipFill>
          <a:blip r:embed="rId2"/>
          <a:stretch>
            <a:fillRect/>
          </a:stretch>
        </p:blipFill>
        <p:spPr>
          <a:xfrm>
            <a:off x="9321191" y="4484450"/>
            <a:ext cx="2870809" cy="2258068"/>
          </a:xfrm>
          <a:prstGeom prst="rect">
            <a:avLst/>
          </a:prstGeom>
        </p:spPr>
      </p:pic>
      <p:sp>
        <p:nvSpPr>
          <p:cNvPr id="7" name="Content Placeholder 6">
            <a:extLst>
              <a:ext uri="{FF2B5EF4-FFF2-40B4-BE49-F238E27FC236}">
                <a16:creationId xmlns:a16="http://schemas.microsoft.com/office/drawing/2014/main" id="{8B6DA0C9-FF8D-4F16-8C9B-8A86982EF080}"/>
              </a:ext>
            </a:extLst>
          </p:cNvPr>
          <p:cNvSpPr>
            <a:spLocks noGrp="1"/>
          </p:cNvSpPr>
          <p:nvPr>
            <p:ph idx="1"/>
          </p:nvPr>
        </p:nvSpPr>
        <p:spPr>
          <a:xfrm>
            <a:off x="966315" y="1575881"/>
            <a:ext cx="10541506" cy="2825108"/>
          </a:xfrm>
        </p:spPr>
        <p:txBody>
          <a:bodyPr>
            <a:normAutofit/>
          </a:bodyPr>
          <a:lstStyle/>
          <a:p>
            <a:r>
              <a:rPr lang="en-US" dirty="0">
                <a:latin typeface="Arial" panose="020B0604020202020204" pitchFamily="34" charset="0"/>
                <a:cs typeface="Arial" panose="020B0604020202020204" pitchFamily="34" charset="0"/>
              </a:rPr>
              <a:t>Evaluate machine learning models using metrics such as accuracy, precision, recall, F1-score, and mean squared error.</a:t>
            </a:r>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Describe </a:t>
            </a:r>
            <a:r>
              <a:rPr lang="en-US" dirty="0">
                <a:latin typeface="Arial" panose="020B0604020202020204" pitchFamily="34" charset="0"/>
                <a:cs typeface="Arial" panose="020B0604020202020204" pitchFamily="34" charset="0"/>
              </a:rPr>
              <a:t>KNN algorithms used to perform </a:t>
            </a:r>
            <a:r>
              <a:rPr lang="en-GB" dirty="0">
                <a:latin typeface="Arial" panose="020B0604020202020204" pitchFamily="34" charset="0"/>
                <a:cs typeface="Arial" panose="020B0604020202020204" pitchFamily="34" charset="0"/>
              </a:rPr>
              <a:t>classification tasks in AI</a:t>
            </a:r>
          </a:p>
          <a:p>
            <a:r>
              <a:rPr lang="en-US" dirty="0">
                <a:latin typeface="Arial" panose="020B0604020202020204" pitchFamily="34" charset="0"/>
                <a:cs typeface="Arial" panose="020B0604020202020204" pitchFamily="34" charset="0"/>
              </a:rPr>
              <a:t>Apply KNN algorithms to train a predictive model</a:t>
            </a:r>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Test and evaluate the </a:t>
            </a:r>
            <a:r>
              <a:rPr lang="en-SG" dirty="0">
                <a:latin typeface="Arial" panose="020B0604020202020204" pitchFamily="34" charset="0"/>
                <a:cs typeface="Arial" panose="020B0604020202020204" pitchFamily="34" charset="0"/>
              </a:rPr>
              <a:t>KNN </a:t>
            </a:r>
            <a:r>
              <a:rPr lang="en-GB" dirty="0">
                <a:latin typeface="Arial" panose="020B0604020202020204" pitchFamily="34" charset="0"/>
                <a:cs typeface="Arial" panose="020B0604020202020204" pitchFamily="34" charset="0"/>
              </a:rPr>
              <a:t>model</a:t>
            </a:r>
          </a:p>
          <a:p>
            <a:endParaRPr lang="en-GB" sz="2700" b="1" dirty="0"/>
          </a:p>
          <a:p>
            <a:pPr marL="0" indent="0">
              <a:buNone/>
            </a:pPr>
            <a:endParaRPr lang="en-GB" dirty="0"/>
          </a:p>
        </p:txBody>
      </p:sp>
    </p:spTree>
    <p:extLst>
      <p:ext uri="{BB962C8B-B14F-4D97-AF65-F5344CB8AC3E}">
        <p14:creationId xmlns:p14="http://schemas.microsoft.com/office/powerpoint/2010/main" val="3942911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2"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44" name="Group 143">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5"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GB"/>
            </a:p>
          </p:txBody>
        </p:sp>
        <p:sp>
          <p:nvSpPr>
            <p:cNvPr id="146"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47"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48"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GB"/>
            </a:p>
          </p:txBody>
        </p:sp>
        <p:sp>
          <p:nvSpPr>
            <p:cNvPr id="149"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50"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51"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52"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53"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54"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55"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56"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57"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58"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59"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60"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61"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62"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63"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64"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65"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66"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67"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68"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69"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70"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71"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72"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73"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GB"/>
            </a:p>
          </p:txBody>
        </p:sp>
        <p:sp>
          <p:nvSpPr>
            <p:cNvPr id="174"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75"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76"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77"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78"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79"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80"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81"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82"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83"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84"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85"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GB"/>
            </a:p>
          </p:txBody>
        </p:sp>
        <p:sp>
          <p:nvSpPr>
            <p:cNvPr id="186"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87"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88"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89"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90"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91"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92"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93"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94"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95"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96"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97"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98"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grpSp>
      <p:sp>
        <p:nvSpPr>
          <p:cNvPr id="200" name="Rectangle 199">
            <a:extLst>
              <a:ext uri="{FF2B5EF4-FFF2-40B4-BE49-F238E27FC236}">
                <a16:creationId xmlns:a16="http://schemas.microsoft.com/office/drawing/2014/main" id="{CD614432-46FD-4B63-8194-64F233F941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grpSp>
        <p:nvGrpSpPr>
          <p:cNvPr id="202" name="Group 201">
            <a:extLst>
              <a:ext uri="{FF2B5EF4-FFF2-40B4-BE49-F238E27FC236}">
                <a16:creationId xmlns:a16="http://schemas.microsoft.com/office/drawing/2014/main" id="{57D43E06-E0E9-45FB-9DD8-4513BF040A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203" name="Rectangle 5">
              <a:extLst>
                <a:ext uri="{FF2B5EF4-FFF2-40B4-BE49-F238E27FC236}">
                  <a16:creationId xmlns:a16="http://schemas.microsoft.com/office/drawing/2014/main" id="{BC31D834-B127-4A66-A0A9-2956DB0766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GB"/>
            </a:p>
          </p:txBody>
        </p:sp>
        <p:sp>
          <p:nvSpPr>
            <p:cNvPr id="204" name="Freeform 6">
              <a:extLst>
                <a:ext uri="{FF2B5EF4-FFF2-40B4-BE49-F238E27FC236}">
                  <a16:creationId xmlns:a16="http://schemas.microsoft.com/office/drawing/2014/main" id="{AEB45F0E-3639-41ED-99CC-CCA38D61D6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05" name="Freeform 7">
              <a:extLst>
                <a:ext uri="{FF2B5EF4-FFF2-40B4-BE49-F238E27FC236}">
                  <a16:creationId xmlns:a16="http://schemas.microsoft.com/office/drawing/2014/main" id="{5302B214-0D24-40CA-BFB4-CF38694B0D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06" name="Rectangle 8">
              <a:extLst>
                <a:ext uri="{FF2B5EF4-FFF2-40B4-BE49-F238E27FC236}">
                  <a16:creationId xmlns:a16="http://schemas.microsoft.com/office/drawing/2014/main" id="{BB18DCBD-D74A-40C8-B325-B49FC52BA28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GB"/>
            </a:p>
          </p:txBody>
        </p:sp>
        <p:sp>
          <p:nvSpPr>
            <p:cNvPr id="207" name="Freeform 9">
              <a:extLst>
                <a:ext uri="{FF2B5EF4-FFF2-40B4-BE49-F238E27FC236}">
                  <a16:creationId xmlns:a16="http://schemas.microsoft.com/office/drawing/2014/main" id="{02CFFDAE-C576-45A9-8D6F-3FF8F2EAF5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08" name="Freeform 10">
              <a:extLst>
                <a:ext uri="{FF2B5EF4-FFF2-40B4-BE49-F238E27FC236}">
                  <a16:creationId xmlns:a16="http://schemas.microsoft.com/office/drawing/2014/main" id="{382510FF-8736-4655-A749-972F90D8B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09" name="Freeform 11">
              <a:extLst>
                <a:ext uri="{FF2B5EF4-FFF2-40B4-BE49-F238E27FC236}">
                  <a16:creationId xmlns:a16="http://schemas.microsoft.com/office/drawing/2014/main" id="{302B8B45-64D1-4E5D-BBCC-AB578EC64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10" name="Freeform 12">
              <a:extLst>
                <a:ext uri="{FF2B5EF4-FFF2-40B4-BE49-F238E27FC236}">
                  <a16:creationId xmlns:a16="http://schemas.microsoft.com/office/drawing/2014/main" id="{C63FCB23-1A4C-4B0E-991C-1E1AD04759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11" name="Freeform 13">
              <a:extLst>
                <a:ext uri="{FF2B5EF4-FFF2-40B4-BE49-F238E27FC236}">
                  <a16:creationId xmlns:a16="http://schemas.microsoft.com/office/drawing/2014/main" id="{49B472C6-502A-452F-857D-3007E7519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12" name="Freeform 14">
              <a:extLst>
                <a:ext uri="{FF2B5EF4-FFF2-40B4-BE49-F238E27FC236}">
                  <a16:creationId xmlns:a16="http://schemas.microsoft.com/office/drawing/2014/main" id="{1887487B-9617-48BB-BC6E-2E095DDB7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13" name="Freeform 15">
              <a:extLst>
                <a:ext uri="{FF2B5EF4-FFF2-40B4-BE49-F238E27FC236}">
                  <a16:creationId xmlns:a16="http://schemas.microsoft.com/office/drawing/2014/main" id="{8CCC40D8-3574-4709-B597-0C9EB8AC97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14" name="Freeform 16">
              <a:extLst>
                <a:ext uri="{FF2B5EF4-FFF2-40B4-BE49-F238E27FC236}">
                  <a16:creationId xmlns:a16="http://schemas.microsoft.com/office/drawing/2014/main" id="{5C2DE696-C0F1-4470-AA20-1B185DFE05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15" name="Freeform 17">
              <a:extLst>
                <a:ext uri="{FF2B5EF4-FFF2-40B4-BE49-F238E27FC236}">
                  <a16:creationId xmlns:a16="http://schemas.microsoft.com/office/drawing/2014/main" id="{3044BF69-E88A-4FE6-A7C7-E6222C391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16" name="Freeform 18">
              <a:extLst>
                <a:ext uri="{FF2B5EF4-FFF2-40B4-BE49-F238E27FC236}">
                  <a16:creationId xmlns:a16="http://schemas.microsoft.com/office/drawing/2014/main" id="{87F8C68F-552A-4831-87FC-D45485F782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17" name="Freeform 19">
              <a:extLst>
                <a:ext uri="{FF2B5EF4-FFF2-40B4-BE49-F238E27FC236}">
                  <a16:creationId xmlns:a16="http://schemas.microsoft.com/office/drawing/2014/main" id="{439F4E03-58CC-4C01-B28D-4B4B5A6CF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18" name="Freeform 20">
              <a:extLst>
                <a:ext uri="{FF2B5EF4-FFF2-40B4-BE49-F238E27FC236}">
                  <a16:creationId xmlns:a16="http://schemas.microsoft.com/office/drawing/2014/main" id="{638B9EF8-62E2-409B-A243-493F3008A0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19" name="Freeform 21">
              <a:extLst>
                <a:ext uri="{FF2B5EF4-FFF2-40B4-BE49-F238E27FC236}">
                  <a16:creationId xmlns:a16="http://schemas.microsoft.com/office/drawing/2014/main" id="{BF251EFD-0032-41FD-A617-D4F06953E0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20" name="Freeform 22">
              <a:extLst>
                <a:ext uri="{FF2B5EF4-FFF2-40B4-BE49-F238E27FC236}">
                  <a16:creationId xmlns:a16="http://schemas.microsoft.com/office/drawing/2014/main" id="{3DF212F4-57CD-4E08-BC1F-CA81C516C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21" name="Freeform 23">
              <a:extLst>
                <a:ext uri="{FF2B5EF4-FFF2-40B4-BE49-F238E27FC236}">
                  <a16:creationId xmlns:a16="http://schemas.microsoft.com/office/drawing/2014/main" id="{6C8506A9-98D5-4346-BA53-7BE67D7D03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22" name="Freeform 24">
              <a:extLst>
                <a:ext uri="{FF2B5EF4-FFF2-40B4-BE49-F238E27FC236}">
                  <a16:creationId xmlns:a16="http://schemas.microsoft.com/office/drawing/2014/main" id="{7D36D3DC-4B56-4591-B3CB-20F2A8E08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23" name="Freeform 25">
              <a:extLst>
                <a:ext uri="{FF2B5EF4-FFF2-40B4-BE49-F238E27FC236}">
                  <a16:creationId xmlns:a16="http://schemas.microsoft.com/office/drawing/2014/main" id="{19C17C52-3CF4-4CB1-93B0-D71E838B5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24" name="Freeform 26">
              <a:extLst>
                <a:ext uri="{FF2B5EF4-FFF2-40B4-BE49-F238E27FC236}">
                  <a16:creationId xmlns:a16="http://schemas.microsoft.com/office/drawing/2014/main" id="{F723AE18-264F-4AA7-88D7-83570E326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25" name="Freeform 27">
              <a:extLst>
                <a:ext uri="{FF2B5EF4-FFF2-40B4-BE49-F238E27FC236}">
                  <a16:creationId xmlns:a16="http://schemas.microsoft.com/office/drawing/2014/main" id="{4CCF1D1F-3F13-4891-8139-ADA1CD8DD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26" name="Freeform 28">
              <a:extLst>
                <a:ext uri="{FF2B5EF4-FFF2-40B4-BE49-F238E27FC236}">
                  <a16:creationId xmlns:a16="http://schemas.microsoft.com/office/drawing/2014/main" id="{78BFA10C-74DF-41B4-8E08-50CC82B7A8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27" name="Freeform 29">
              <a:extLst>
                <a:ext uri="{FF2B5EF4-FFF2-40B4-BE49-F238E27FC236}">
                  <a16:creationId xmlns:a16="http://schemas.microsoft.com/office/drawing/2014/main" id="{DFCDD40B-D4BD-4091-9EE8-869FF64F0C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28" name="Freeform 30">
              <a:extLst>
                <a:ext uri="{FF2B5EF4-FFF2-40B4-BE49-F238E27FC236}">
                  <a16:creationId xmlns:a16="http://schemas.microsoft.com/office/drawing/2014/main" id="{C795EC66-071B-4C40-934A-C3AB55649B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29" name="Freeform 31">
              <a:extLst>
                <a:ext uri="{FF2B5EF4-FFF2-40B4-BE49-F238E27FC236}">
                  <a16:creationId xmlns:a16="http://schemas.microsoft.com/office/drawing/2014/main" id="{4DFDE558-A234-4BD5-A26C-99870882F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30" name="Freeform 32">
              <a:extLst>
                <a:ext uri="{FF2B5EF4-FFF2-40B4-BE49-F238E27FC236}">
                  <a16:creationId xmlns:a16="http://schemas.microsoft.com/office/drawing/2014/main" id="{0A007A33-7683-48EB-9714-ADEDDC1DB3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31" name="Rectangle 33">
              <a:extLst>
                <a:ext uri="{FF2B5EF4-FFF2-40B4-BE49-F238E27FC236}">
                  <a16:creationId xmlns:a16="http://schemas.microsoft.com/office/drawing/2014/main" id="{EC290698-D471-4505-B43E-87EEFB3619E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GB"/>
            </a:p>
          </p:txBody>
        </p:sp>
        <p:sp>
          <p:nvSpPr>
            <p:cNvPr id="232" name="Freeform 34">
              <a:extLst>
                <a:ext uri="{FF2B5EF4-FFF2-40B4-BE49-F238E27FC236}">
                  <a16:creationId xmlns:a16="http://schemas.microsoft.com/office/drawing/2014/main" id="{8B75059B-DDB3-4BDF-9AE6-D9A4A5ED43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33" name="Freeform 35">
              <a:extLst>
                <a:ext uri="{FF2B5EF4-FFF2-40B4-BE49-F238E27FC236}">
                  <a16:creationId xmlns:a16="http://schemas.microsoft.com/office/drawing/2014/main" id="{81B849DB-E967-4042-B061-AD30AB053F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34" name="Freeform 36">
              <a:extLst>
                <a:ext uri="{FF2B5EF4-FFF2-40B4-BE49-F238E27FC236}">
                  <a16:creationId xmlns:a16="http://schemas.microsoft.com/office/drawing/2014/main" id="{E8E1D58B-C2EE-4DAC-BC7D-ABC55F5C3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35" name="Freeform 37">
              <a:extLst>
                <a:ext uri="{FF2B5EF4-FFF2-40B4-BE49-F238E27FC236}">
                  <a16:creationId xmlns:a16="http://schemas.microsoft.com/office/drawing/2014/main" id="{7D867EE2-CC64-459F-B1FD-5770B0C858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36" name="Freeform 38">
              <a:extLst>
                <a:ext uri="{FF2B5EF4-FFF2-40B4-BE49-F238E27FC236}">
                  <a16:creationId xmlns:a16="http://schemas.microsoft.com/office/drawing/2014/main" id="{96DBF1BF-0F1A-4646-B493-2C210BF91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37" name="Freeform 39">
              <a:extLst>
                <a:ext uri="{FF2B5EF4-FFF2-40B4-BE49-F238E27FC236}">
                  <a16:creationId xmlns:a16="http://schemas.microsoft.com/office/drawing/2014/main" id="{C14EBC57-DC59-4BAB-BFEF-5E2A17202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38" name="Freeform 40">
              <a:extLst>
                <a:ext uri="{FF2B5EF4-FFF2-40B4-BE49-F238E27FC236}">
                  <a16:creationId xmlns:a16="http://schemas.microsoft.com/office/drawing/2014/main" id="{05A2794A-7B60-4B1F-B43C-C08F51C667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39" name="Freeform 41">
              <a:extLst>
                <a:ext uri="{FF2B5EF4-FFF2-40B4-BE49-F238E27FC236}">
                  <a16:creationId xmlns:a16="http://schemas.microsoft.com/office/drawing/2014/main" id="{3394CF13-32C3-4BE9-AA6D-DF8F82534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40" name="Freeform 42">
              <a:extLst>
                <a:ext uri="{FF2B5EF4-FFF2-40B4-BE49-F238E27FC236}">
                  <a16:creationId xmlns:a16="http://schemas.microsoft.com/office/drawing/2014/main" id="{2E4C0BA3-1B29-4D8C-9E6E-CDAFF7C957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41" name="Freeform 43">
              <a:extLst>
                <a:ext uri="{FF2B5EF4-FFF2-40B4-BE49-F238E27FC236}">
                  <a16:creationId xmlns:a16="http://schemas.microsoft.com/office/drawing/2014/main" id="{A8623A34-11DB-4490-AF5D-26513AD50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42" name="Freeform 44">
              <a:extLst>
                <a:ext uri="{FF2B5EF4-FFF2-40B4-BE49-F238E27FC236}">
                  <a16:creationId xmlns:a16="http://schemas.microsoft.com/office/drawing/2014/main" id="{AA01C5BF-55D0-406B-9447-9E6323AB46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43" name="Rectangle 45">
              <a:extLst>
                <a:ext uri="{FF2B5EF4-FFF2-40B4-BE49-F238E27FC236}">
                  <a16:creationId xmlns:a16="http://schemas.microsoft.com/office/drawing/2014/main" id="{592233FB-D11D-40BB-B825-D67497779CF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GB"/>
            </a:p>
          </p:txBody>
        </p:sp>
        <p:sp>
          <p:nvSpPr>
            <p:cNvPr id="244" name="Freeform 46">
              <a:extLst>
                <a:ext uri="{FF2B5EF4-FFF2-40B4-BE49-F238E27FC236}">
                  <a16:creationId xmlns:a16="http://schemas.microsoft.com/office/drawing/2014/main" id="{3FD97EB1-F159-4021-B498-18ED5AD95D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45" name="Freeform 47">
              <a:extLst>
                <a:ext uri="{FF2B5EF4-FFF2-40B4-BE49-F238E27FC236}">
                  <a16:creationId xmlns:a16="http://schemas.microsoft.com/office/drawing/2014/main" id="{663683DC-3029-493D-AC2E-B6475D4CA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46" name="Freeform 48">
              <a:extLst>
                <a:ext uri="{FF2B5EF4-FFF2-40B4-BE49-F238E27FC236}">
                  <a16:creationId xmlns:a16="http://schemas.microsoft.com/office/drawing/2014/main" id="{B8D533F2-4DD0-47E4-B6F4-FE1DC5257F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47" name="Freeform 49">
              <a:extLst>
                <a:ext uri="{FF2B5EF4-FFF2-40B4-BE49-F238E27FC236}">
                  <a16:creationId xmlns:a16="http://schemas.microsoft.com/office/drawing/2014/main" id="{ECD96B65-7D14-4D80-A430-882ADD9B38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48" name="Freeform 50">
              <a:extLst>
                <a:ext uri="{FF2B5EF4-FFF2-40B4-BE49-F238E27FC236}">
                  <a16:creationId xmlns:a16="http://schemas.microsoft.com/office/drawing/2014/main" id="{7CF501C3-E940-4890-B417-54DB8EB62C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49" name="Freeform 51">
              <a:extLst>
                <a:ext uri="{FF2B5EF4-FFF2-40B4-BE49-F238E27FC236}">
                  <a16:creationId xmlns:a16="http://schemas.microsoft.com/office/drawing/2014/main" id="{DDDA19B3-D841-4B23-A0DA-8CDD36BFF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50" name="Freeform 52">
              <a:extLst>
                <a:ext uri="{FF2B5EF4-FFF2-40B4-BE49-F238E27FC236}">
                  <a16:creationId xmlns:a16="http://schemas.microsoft.com/office/drawing/2014/main" id="{1AE5B2C0-5A75-4732-9DC8-EC0562E33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51" name="Freeform 53">
              <a:extLst>
                <a:ext uri="{FF2B5EF4-FFF2-40B4-BE49-F238E27FC236}">
                  <a16:creationId xmlns:a16="http://schemas.microsoft.com/office/drawing/2014/main" id="{BBDD5730-79D7-4521-BC7B-26C613C92A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52" name="Freeform 54">
              <a:extLst>
                <a:ext uri="{FF2B5EF4-FFF2-40B4-BE49-F238E27FC236}">
                  <a16:creationId xmlns:a16="http://schemas.microsoft.com/office/drawing/2014/main" id="{9A5C68A3-07A7-49FF-B29A-04E350105B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53" name="Freeform 55">
              <a:extLst>
                <a:ext uri="{FF2B5EF4-FFF2-40B4-BE49-F238E27FC236}">
                  <a16:creationId xmlns:a16="http://schemas.microsoft.com/office/drawing/2014/main" id="{E615EBAF-955F-4294-99EB-922C7A400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54" name="Freeform 56">
              <a:extLst>
                <a:ext uri="{FF2B5EF4-FFF2-40B4-BE49-F238E27FC236}">
                  <a16:creationId xmlns:a16="http://schemas.microsoft.com/office/drawing/2014/main" id="{B1592F83-EF32-4C0A-993A-2B6AC8186E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55" name="Freeform 57">
              <a:extLst>
                <a:ext uri="{FF2B5EF4-FFF2-40B4-BE49-F238E27FC236}">
                  <a16:creationId xmlns:a16="http://schemas.microsoft.com/office/drawing/2014/main" id="{F1C4D2B1-55D6-4040-AE4D-F7C5D326FC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56" name="Freeform 58">
              <a:extLst>
                <a:ext uri="{FF2B5EF4-FFF2-40B4-BE49-F238E27FC236}">
                  <a16:creationId xmlns:a16="http://schemas.microsoft.com/office/drawing/2014/main" id="{DC7DBDFF-6BF3-41F0-A002-44B913CDC9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grpSp>
      <p:pic>
        <p:nvPicPr>
          <p:cNvPr id="258" name="Picture 2">
            <a:extLst>
              <a:ext uri="{FF2B5EF4-FFF2-40B4-BE49-F238E27FC236}">
                <a16:creationId xmlns:a16="http://schemas.microsoft.com/office/drawing/2014/main" id="{0B0BC616-AF73-491B-AACB-A8C3A548B6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Title 3">
            <a:extLst>
              <a:ext uri="{FF2B5EF4-FFF2-40B4-BE49-F238E27FC236}">
                <a16:creationId xmlns:a16="http://schemas.microsoft.com/office/drawing/2014/main" id="{C5B18EDF-9866-4F13-933D-58D3991C9797}"/>
              </a:ext>
            </a:extLst>
          </p:cNvPr>
          <p:cNvSpPr>
            <a:spLocks noGrp="1"/>
          </p:cNvSpPr>
          <p:nvPr>
            <p:ph type="title"/>
          </p:nvPr>
        </p:nvSpPr>
        <p:spPr>
          <a:xfrm>
            <a:off x="6580635" y="1113282"/>
            <a:ext cx="4966332" cy="2396681"/>
          </a:xfrm>
        </p:spPr>
        <p:txBody>
          <a:bodyPr vert="horz" lIns="91440" tIns="45720" rIns="91440" bIns="45720" rtlCol="0" anchor="b">
            <a:normAutofit/>
          </a:bodyPr>
          <a:lstStyle/>
          <a:p>
            <a:r>
              <a:rPr lang="en-US" sz="4800" dirty="0">
                <a:solidFill>
                  <a:srgbClr val="FFFFFF"/>
                </a:solidFill>
              </a:rPr>
              <a:t>Practical</a:t>
            </a:r>
          </a:p>
        </p:txBody>
      </p:sp>
      <p:sp>
        <p:nvSpPr>
          <p:cNvPr id="5" name="Text Placeholder 4">
            <a:extLst>
              <a:ext uri="{FF2B5EF4-FFF2-40B4-BE49-F238E27FC236}">
                <a16:creationId xmlns:a16="http://schemas.microsoft.com/office/drawing/2014/main" id="{C4217EB9-15EB-4BD8-B42B-7C58D873D712}"/>
              </a:ext>
            </a:extLst>
          </p:cNvPr>
          <p:cNvSpPr>
            <a:spLocks noGrp="1"/>
          </p:cNvSpPr>
          <p:nvPr>
            <p:ph type="body" idx="1"/>
          </p:nvPr>
        </p:nvSpPr>
        <p:spPr>
          <a:xfrm>
            <a:off x="6580635" y="3602038"/>
            <a:ext cx="4354066" cy="2052720"/>
          </a:xfrm>
        </p:spPr>
        <p:txBody>
          <a:bodyPr vert="horz" lIns="91440" tIns="45720" rIns="91440" bIns="45720" rtlCol="0">
            <a:normAutofit/>
          </a:bodyPr>
          <a:lstStyle/>
          <a:p>
            <a:r>
              <a:rPr lang="en-US" sz="2000" dirty="0">
                <a:solidFill>
                  <a:schemeClr val="bg2"/>
                </a:solidFill>
              </a:rPr>
              <a:t>Lab 17-2</a:t>
            </a:r>
          </a:p>
          <a:p>
            <a:r>
              <a:rPr lang="en-US" sz="2000" dirty="0">
                <a:solidFill>
                  <a:schemeClr val="bg2"/>
                </a:solidFill>
              </a:rPr>
              <a:t>Building A KNN Model to Solve Laundromat Problem</a:t>
            </a:r>
          </a:p>
        </p:txBody>
      </p:sp>
      <p:sp useBgFill="1">
        <p:nvSpPr>
          <p:cNvPr id="260" name="Round Diagonal Corner Rectangle 6">
            <a:extLst>
              <a:ext uri="{FF2B5EF4-FFF2-40B4-BE49-F238E27FC236}">
                <a16:creationId xmlns:a16="http://schemas.microsoft.com/office/drawing/2014/main" id="{7C914900-562F-42A1-9E63-CD117E0CA0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close up of a keyboard&#10;&#10;Description automatically generated with medium confidence">
            <a:extLst>
              <a:ext uri="{FF2B5EF4-FFF2-40B4-BE49-F238E27FC236}">
                <a16:creationId xmlns:a16="http://schemas.microsoft.com/office/drawing/2014/main" id="{7CFF9F25-FE81-46D9-8FC1-BA317FE007E6}"/>
              </a:ext>
            </a:extLst>
          </p:cNvPr>
          <p:cNvPicPr>
            <a:picLocks noChangeAspect="1"/>
          </p:cNvPicPr>
          <p:nvPr/>
        </p:nvPicPr>
        <p:blipFill rotWithShape="1">
          <a:blip r:embed="rId3"/>
          <a:srcRect l="30785" r="8878" b="3"/>
          <a:stretch/>
        </p:blipFill>
        <p:spPr>
          <a:xfrm>
            <a:off x="1173710" y="1141368"/>
            <a:ext cx="4536857" cy="4567773"/>
          </a:xfrm>
          <a:prstGeom prst="rect">
            <a:avLst/>
          </a:prstGeom>
        </p:spPr>
      </p:pic>
    </p:spTree>
    <p:extLst>
      <p:ext uri="{BB962C8B-B14F-4D97-AF65-F5344CB8AC3E}">
        <p14:creationId xmlns:p14="http://schemas.microsoft.com/office/powerpoint/2010/main" val="542738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2" name="Picture 261">
            <a:extLst>
              <a:ext uri="{FF2B5EF4-FFF2-40B4-BE49-F238E27FC236}">
                <a16:creationId xmlns:a16="http://schemas.microsoft.com/office/drawing/2014/main" id="{763117EF-B899-43F8-8498-909F7062AC78}"/>
              </a:ext>
            </a:extLst>
          </p:cNvPr>
          <p:cNvPicPr>
            <a:picLocks noChangeAspect="1"/>
          </p:cNvPicPr>
          <p:nvPr/>
        </p:nvPicPr>
        <p:blipFill rotWithShape="1">
          <a:blip r:embed="rId2"/>
          <a:srcRect l="7802"/>
          <a:stretch/>
        </p:blipFill>
        <p:spPr>
          <a:xfrm>
            <a:off x="9478395" y="618518"/>
            <a:ext cx="2713605" cy="3050001"/>
          </a:xfrm>
          <a:prstGeom prst="rect">
            <a:avLst/>
          </a:prstGeom>
        </p:spPr>
      </p:pic>
      <p:sp>
        <p:nvSpPr>
          <p:cNvPr id="4" name="Title 3">
            <a:extLst>
              <a:ext uri="{FF2B5EF4-FFF2-40B4-BE49-F238E27FC236}">
                <a16:creationId xmlns:a16="http://schemas.microsoft.com/office/drawing/2014/main" id="{E13B1EC2-1CED-45C4-B631-9F851DE8A5C4}"/>
              </a:ext>
            </a:extLst>
          </p:cNvPr>
          <p:cNvSpPr>
            <a:spLocks noGrp="1"/>
          </p:cNvSpPr>
          <p:nvPr>
            <p:ph type="title"/>
          </p:nvPr>
        </p:nvSpPr>
        <p:spPr>
          <a:xfrm>
            <a:off x="1141413" y="618518"/>
            <a:ext cx="9905998" cy="1210282"/>
          </a:xfrm>
        </p:spPr>
        <p:txBody>
          <a:bodyPr vert="horz" lIns="91440" tIns="45720" rIns="91440" bIns="45720" rtlCol="0" anchor="b">
            <a:noAutofit/>
          </a:bodyPr>
          <a:lstStyle/>
          <a:p>
            <a:pPr algn="ctr"/>
            <a:r>
              <a:rPr lang="en-SG" sz="4300" dirty="0">
                <a:solidFill>
                  <a:schemeClr val="tx1"/>
                </a:solidFill>
                <a:effectLst/>
                <a:latin typeface="Arial" panose="020B0604020202020204" pitchFamily="34" charset="0"/>
                <a:ea typeface="SimSun" panose="02010600030101010101" pitchFamily="2" charset="-122"/>
              </a:rPr>
              <a:t>Unscheduled Asynchronous </a:t>
            </a:r>
            <a:br>
              <a:rPr lang="en-SG" sz="4300" dirty="0">
                <a:solidFill>
                  <a:schemeClr val="tx1"/>
                </a:solidFill>
                <a:effectLst/>
                <a:latin typeface="Arial" panose="020B0604020202020204" pitchFamily="34" charset="0"/>
                <a:ea typeface="SimSun" panose="02010600030101010101" pitchFamily="2" charset="-122"/>
              </a:rPr>
            </a:br>
            <a:r>
              <a:rPr lang="en-SG" sz="4300" dirty="0">
                <a:solidFill>
                  <a:schemeClr val="tx1"/>
                </a:solidFill>
                <a:effectLst/>
                <a:latin typeface="Arial" panose="020B0604020202020204" pitchFamily="34" charset="0"/>
                <a:ea typeface="SimSun" panose="02010600030101010101" pitchFamily="2" charset="-122"/>
              </a:rPr>
              <a:t>e-learning</a:t>
            </a:r>
            <a:endParaRPr lang="en-US" sz="4300" dirty="0"/>
          </a:p>
        </p:txBody>
      </p:sp>
      <p:sp>
        <p:nvSpPr>
          <p:cNvPr id="5" name="Text Placeholder 4">
            <a:extLst>
              <a:ext uri="{FF2B5EF4-FFF2-40B4-BE49-F238E27FC236}">
                <a16:creationId xmlns:a16="http://schemas.microsoft.com/office/drawing/2014/main" id="{9FFDCB75-AD80-4874-B449-2269EA6BD430}"/>
              </a:ext>
            </a:extLst>
          </p:cNvPr>
          <p:cNvSpPr>
            <a:spLocks noGrp="1"/>
          </p:cNvSpPr>
          <p:nvPr>
            <p:ph idx="1"/>
          </p:nvPr>
        </p:nvSpPr>
        <p:spPr>
          <a:xfrm>
            <a:off x="1141413" y="2384123"/>
            <a:ext cx="10359581" cy="3028546"/>
          </a:xfrm>
        </p:spPr>
        <p:txBody>
          <a:bodyPr vert="horz" lIns="91440" tIns="45720" rIns="91440" bIns="45720" rtlCol="0">
            <a:normAutofit/>
          </a:bodyPr>
          <a:lstStyle/>
          <a:p>
            <a:pPr marL="0" indent="0">
              <a:buNone/>
            </a:pPr>
            <a:r>
              <a:rPr lang="en-US" sz="3200" dirty="0">
                <a:solidFill>
                  <a:schemeClr val="tx2"/>
                </a:solidFill>
              </a:rPr>
              <a:t>Watch the following videos before Lesson 18: </a:t>
            </a:r>
          </a:p>
          <a:p>
            <a:r>
              <a:rPr lang="en-US" sz="2800" dirty="0">
                <a:solidFill>
                  <a:schemeClr val="tx2"/>
                </a:solidFill>
              </a:rPr>
              <a:t>Decision Tree - </a:t>
            </a:r>
            <a:r>
              <a:rPr lang="en-US" sz="2800" dirty="0">
                <a:solidFill>
                  <a:schemeClr val="tx2"/>
                </a:solidFill>
                <a:hlinkClick r:id="rId3"/>
              </a:rPr>
              <a:t>https://www.youtube.com/watch?v=7VeUPuFGJHk</a:t>
            </a:r>
            <a:r>
              <a:rPr lang="en-US" sz="2800" dirty="0">
                <a:solidFill>
                  <a:schemeClr val="tx2"/>
                </a:solidFill>
              </a:rPr>
              <a:t> </a:t>
            </a:r>
          </a:p>
        </p:txBody>
      </p:sp>
      <p:pic>
        <p:nvPicPr>
          <p:cNvPr id="6" name="Picture 5">
            <a:extLst>
              <a:ext uri="{FF2B5EF4-FFF2-40B4-BE49-F238E27FC236}">
                <a16:creationId xmlns:a16="http://schemas.microsoft.com/office/drawing/2014/main" id="{727EDF94-A901-46A1-BA05-886843AA7DF5}"/>
              </a:ext>
            </a:extLst>
          </p:cNvPr>
          <p:cNvPicPr>
            <a:picLocks noChangeAspect="1"/>
          </p:cNvPicPr>
          <p:nvPr/>
        </p:nvPicPr>
        <p:blipFill>
          <a:blip r:embed="rId4"/>
          <a:stretch>
            <a:fillRect/>
          </a:stretch>
        </p:blipFill>
        <p:spPr>
          <a:xfrm>
            <a:off x="1948871" y="4146235"/>
            <a:ext cx="1762141" cy="1487808"/>
          </a:xfrm>
          <a:prstGeom prst="rect">
            <a:avLst/>
          </a:prstGeom>
        </p:spPr>
      </p:pic>
      <p:pic>
        <p:nvPicPr>
          <p:cNvPr id="7" name="Picture 6" descr="Shape&#10;&#10;Description automatically generated with low confidence">
            <a:extLst>
              <a:ext uri="{FF2B5EF4-FFF2-40B4-BE49-F238E27FC236}">
                <a16:creationId xmlns:a16="http://schemas.microsoft.com/office/drawing/2014/main" id="{266BA421-8978-41CD-BD5D-6D1383281C99}"/>
              </a:ext>
            </a:extLst>
          </p:cNvPr>
          <p:cNvPicPr>
            <a:picLocks noChangeAspect="1"/>
          </p:cNvPicPr>
          <p:nvPr/>
        </p:nvPicPr>
        <p:blipFill>
          <a:blip r:embed="rId5"/>
          <a:stretch>
            <a:fillRect/>
          </a:stretch>
        </p:blipFill>
        <p:spPr>
          <a:xfrm>
            <a:off x="5230285" y="4360890"/>
            <a:ext cx="1150601" cy="1150601"/>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CBDB7E79-8D0B-439B-92CA-ADD074986F4E}"/>
              </a:ext>
            </a:extLst>
          </p:cNvPr>
          <p:cNvPicPr>
            <a:picLocks noChangeAspect="1"/>
          </p:cNvPicPr>
          <p:nvPr/>
        </p:nvPicPr>
        <p:blipFill>
          <a:blip r:embed="rId6"/>
          <a:stretch>
            <a:fillRect/>
          </a:stretch>
        </p:blipFill>
        <p:spPr>
          <a:xfrm>
            <a:off x="8067227" y="4155282"/>
            <a:ext cx="1607950" cy="1607950"/>
          </a:xfrm>
          <a:prstGeom prst="rect">
            <a:avLst/>
          </a:prstGeom>
        </p:spPr>
      </p:pic>
      <p:grpSp>
        <p:nvGrpSpPr>
          <p:cNvPr id="2" name="Group 1">
            <a:extLst>
              <a:ext uri="{FF2B5EF4-FFF2-40B4-BE49-F238E27FC236}">
                <a16:creationId xmlns:a16="http://schemas.microsoft.com/office/drawing/2014/main" id="{C9193D4E-2BA2-E2B2-4E6F-F909E028BD94}"/>
              </a:ext>
            </a:extLst>
          </p:cNvPr>
          <p:cNvGrpSpPr/>
          <p:nvPr/>
        </p:nvGrpSpPr>
        <p:grpSpPr>
          <a:xfrm>
            <a:off x="282214" y="5521016"/>
            <a:ext cx="997527" cy="1108354"/>
            <a:chOff x="2765502" y="5448281"/>
            <a:chExt cx="997527" cy="1108354"/>
          </a:xfrm>
        </p:grpSpPr>
        <p:sp>
          <p:nvSpPr>
            <p:cNvPr id="3" name="Rectangle 2">
              <a:extLst>
                <a:ext uri="{FF2B5EF4-FFF2-40B4-BE49-F238E27FC236}">
                  <a16:creationId xmlns:a16="http://schemas.microsoft.com/office/drawing/2014/main" id="{593B8BB6-C7F3-F989-7ECF-BA7895CF8A97}"/>
                </a:ext>
              </a:extLst>
            </p:cNvPr>
            <p:cNvSpPr/>
            <p:nvPr/>
          </p:nvSpPr>
          <p:spPr>
            <a:xfrm>
              <a:off x="2765502" y="5448281"/>
              <a:ext cx="997527" cy="1108354"/>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DEFC5A46-9228-3BE6-3349-9721C1D1CC5F}"/>
                </a:ext>
              </a:extLst>
            </p:cNvPr>
            <p:cNvGrpSpPr/>
            <p:nvPr/>
          </p:nvGrpSpPr>
          <p:grpSpPr>
            <a:xfrm>
              <a:off x="2927811" y="5607606"/>
              <a:ext cx="672908" cy="789703"/>
              <a:chOff x="11410" y="6165288"/>
              <a:chExt cx="672908" cy="789703"/>
            </a:xfrm>
          </p:grpSpPr>
          <p:grpSp>
            <p:nvGrpSpPr>
              <p:cNvPr id="10" name="Group 9">
                <a:extLst>
                  <a:ext uri="{FF2B5EF4-FFF2-40B4-BE49-F238E27FC236}">
                    <a16:creationId xmlns:a16="http://schemas.microsoft.com/office/drawing/2014/main" id="{FD4D1248-4678-46E6-79E7-B835A119DBD5}"/>
                  </a:ext>
                </a:extLst>
              </p:cNvPr>
              <p:cNvGrpSpPr>
                <a:grpSpLocks noChangeAspect="1"/>
              </p:cNvGrpSpPr>
              <p:nvPr/>
            </p:nvGrpSpPr>
            <p:grpSpPr>
              <a:xfrm>
                <a:off x="109733" y="6165288"/>
                <a:ext cx="463406" cy="551181"/>
                <a:chOff x="1277002" y="2165012"/>
                <a:chExt cx="1259092" cy="1497576"/>
              </a:xfrm>
            </p:grpSpPr>
            <p:grpSp>
              <p:nvGrpSpPr>
                <p:cNvPr id="12" name="Graphic 3">
                  <a:extLst>
                    <a:ext uri="{FF2B5EF4-FFF2-40B4-BE49-F238E27FC236}">
                      <a16:creationId xmlns:a16="http://schemas.microsoft.com/office/drawing/2014/main" id="{DA5DE4CF-8A65-88AA-7CDC-E5F6ED63956F}"/>
                    </a:ext>
                  </a:extLst>
                </p:cNvPr>
                <p:cNvGrpSpPr/>
                <p:nvPr/>
              </p:nvGrpSpPr>
              <p:grpSpPr>
                <a:xfrm>
                  <a:off x="1289943" y="2325115"/>
                  <a:ext cx="1174921" cy="256431"/>
                  <a:chOff x="7068574" y="5134303"/>
                  <a:chExt cx="1174921" cy="256431"/>
                </a:xfrm>
              </p:grpSpPr>
              <p:grpSp>
                <p:nvGrpSpPr>
                  <p:cNvPr id="23" name="Graphic 3">
                    <a:extLst>
                      <a:ext uri="{FF2B5EF4-FFF2-40B4-BE49-F238E27FC236}">
                        <a16:creationId xmlns:a16="http://schemas.microsoft.com/office/drawing/2014/main" id="{6425C40E-E59D-2EE4-B508-31E2AD24EFA8}"/>
                      </a:ext>
                    </a:extLst>
                  </p:cNvPr>
                  <p:cNvGrpSpPr/>
                  <p:nvPr/>
                </p:nvGrpSpPr>
                <p:grpSpPr>
                  <a:xfrm>
                    <a:off x="8033787" y="5145686"/>
                    <a:ext cx="209708" cy="245048"/>
                    <a:chOff x="8033787" y="5145686"/>
                    <a:chExt cx="209708" cy="245048"/>
                  </a:xfrm>
                </p:grpSpPr>
                <p:sp>
                  <p:nvSpPr>
                    <p:cNvPr id="28" name="Freeform: Shape 27">
                      <a:extLst>
                        <a:ext uri="{FF2B5EF4-FFF2-40B4-BE49-F238E27FC236}">
                          <a16:creationId xmlns:a16="http://schemas.microsoft.com/office/drawing/2014/main" id="{D98E502B-A84A-B894-B0DD-E8DDB0791865}"/>
                        </a:ext>
                      </a:extLst>
                    </p:cNvPr>
                    <p:cNvSpPr/>
                    <p:nvPr/>
                  </p:nvSpPr>
                  <p:spPr>
                    <a:xfrm rot="-2682012">
                      <a:off x="8033787" y="5250823"/>
                      <a:ext cx="162134" cy="139911"/>
                    </a:xfrm>
                    <a:custGeom>
                      <a:avLst/>
                      <a:gdLst>
                        <a:gd name="connsiteX0" fmla="*/ 0 w 162134"/>
                        <a:gd name="connsiteY0" fmla="*/ 0 h 139911"/>
                        <a:gd name="connsiteX1" fmla="*/ 162134 w 162134"/>
                        <a:gd name="connsiteY1" fmla="*/ 0 h 139911"/>
                        <a:gd name="connsiteX2" fmla="*/ 162134 w 162134"/>
                        <a:gd name="connsiteY2" fmla="*/ 139912 h 139911"/>
                        <a:gd name="connsiteX3" fmla="*/ 0 w 162134"/>
                        <a:gd name="connsiteY3" fmla="*/ 139912 h 139911"/>
                      </a:gdLst>
                      <a:ahLst/>
                      <a:cxnLst>
                        <a:cxn ang="0">
                          <a:pos x="connsiteX0" y="connsiteY0"/>
                        </a:cxn>
                        <a:cxn ang="0">
                          <a:pos x="connsiteX1" y="connsiteY1"/>
                        </a:cxn>
                        <a:cxn ang="0">
                          <a:pos x="connsiteX2" y="connsiteY2"/>
                        </a:cxn>
                        <a:cxn ang="0">
                          <a:pos x="connsiteX3" y="connsiteY3"/>
                        </a:cxn>
                      </a:cxnLst>
                      <a:rect l="l" t="t" r="r" b="b"/>
                      <a:pathLst>
                        <a:path w="162134" h="139911">
                          <a:moveTo>
                            <a:pt x="0" y="0"/>
                          </a:moveTo>
                          <a:lnTo>
                            <a:pt x="162134" y="0"/>
                          </a:lnTo>
                          <a:lnTo>
                            <a:pt x="162134" y="139912"/>
                          </a:lnTo>
                          <a:lnTo>
                            <a:pt x="0" y="139912"/>
                          </a:lnTo>
                          <a:close/>
                        </a:path>
                      </a:pathLst>
                    </a:custGeom>
                    <a:solidFill>
                      <a:srgbClr val="44546A"/>
                    </a:solidFill>
                    <a:ln w="21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F1918486-31FE-C5C1-1E01-1FDF5A2BD531}"/>
                        </a:ext>
                      </a:extLst>
                    </p:cNvPr>
                    <p:cNvSpPr/>
                    <p:nvPr/>
                  </p:nvSpPr>
                  <p:spPr>
                    <a:xfrm rot="-2682012">
                      <a:off x="8100913" y="5223370"/>
                      <a:ext cx="83688" cy="139911"/>
                    </a:xfrm>
                    <a:custGeom>
                      <a:avLst/>
                      <a:gdLst>
                        <a:gd name="connsiteX0" fmla="*/ 0 w 83688"/>
                        <a:gd name="connsiteY0" fmla="*/ 0 h 139911"/>
                        <a:gd name="connsiteX1" fmla="*/ 83689 w 83688"/>
                        <a:gd name="connsiteY1" fmla="*/ 0 h 139911"/>
                        <a:gd name="connsiteX2" fmla="*/ 83689 w 83688"/>
                        <a:gd name="connsiteY2" fmla="*/ 139912 h 139911"/>
                        <a:gd name="connsiteX3" fmla="*/ 0 w 83688"/>
                        <a:gd name="connsiteY3" fmla="*/ 139912 h 139911"/>
                      </a:gdLst>
                      <a:ahLst/>
                      <a:cxnLst>
                        <a:cxn ang="0">
                          <a:pos x="connsiteX0" y="connsiteY0"/>
                        </a:cxn>
                        <a:cxn ang="0">
                          <a:pos x="connsiteX1" y="connsiteY1"/>
                        </a:cxn>
                        <a:cxn ang="0">
                          <a:pos x="connsiteX2" y="connsiteY2"/>
                        </a:cxn>
                        <a:cxn ang="0">
                          <a:pos x="connsiteX3" y="connsiteY3"/>
                        </a:cxn>
                      </a:cxnLst>
                      <a:rect l="l" t="t" r="r" b="b"/>
                      <a:pathLst>
                        <a:path w="83688" h="139911">
                          <a:moveTo>
                            <a:pt x="0" y="0"/>
                          </a:moveTo>
                          <a:lnTo>
                            <a:pt x="83689" y="0"/>
                          </a:lnTo>
                          <a:lnTo>
                            <a:pt x="83689" y="139912"/>
                          </a:lnTo>
                          <a:lnTo>
                            <a:pt x="0" y="139912"/>
                          </a:lnTo>
                          <a:close/>
                        </a:path>
                      </a:pathLst>
                    </a:custGeom>
                    <a:solidFill>
                      <a:srgbClr val="44546A">
                        <a:lumMod val="75000"/>
                      </a:srgbClr>
                    </a:solidFill>
                    <a:ln w="21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0ABA7C7-1E20-4BCB-2265-CF625D51D5A8}"/>
                        </a:ext>
                      </a:extLst>
                    </p:cNvPr>
                    <p:cNvSpPr/>
                    <p:nvPr/>
                  </p:nvSpPr>
                  <p:spPr>
                    <a:xfrm rot="-2681767">
                      <a:off x="8123214" y="5145686"/>
                      <a:ext cx="120281" cy="214408"/>
                    </a:xfrm>
                    <a:custGeom>
                      <a:avLst/>
                      <a:gdLst>
                        <a:gd name="connsiteX0" fmla="*/ 0 w 120281"/>
                        <a:gd name="connsiteY0" fmla="*/ 0 h 214408"/>
                        <a:gd name="connsiteX1" fmla="*/ 120281 w 120281"/>
                        <a:gd name="connsiteY1" fmla="*/ 0 h 214408"/>
                        <a:gd name="connsiteX2" fmla="*/ 120281 w 120281"/>
                        <a:gd name="connsiteY2" fmla="*/ 214409 h 214408"/>
                        <a:gd name="connsiteX3" fmla="*/ 0 w 120281"/>
                        <a:gd name="connsiteY3" fmla="*/ 214409 h 214408"/>
                      </a:gdLst>
                      <a:ahLst/>
                      <a:cxnLst>
                        <a:cxn ang="0">
                          <a:pos x="connsiteX0" y="connsiteY0"/>
                        </a:cxn>
                        <a:cxn ang="0">
                          <a:pos x="connsiteX1" y="connsiteY1"/>
                        </a:cxn>
                        <a:cxn ang="0">
                          <a:pos x="connsiteX2" y="connsiteY2"/>
                        </a:cxn>
                        <a:cxn ang="0">
                          <a:pos x="connsiteX3" y="connsiteY3"/>
                        </a:cxn>
                      </a:cxnLst>
                      <a:rect l="l" t="t" r="r" b="b"/>
                      <a:pathLst>
                        <a:path w="120281" h="214408">
                          <a:moveTo>
                            <a:pt x="0" y="0"/>
                          </a:moveTo>
                          <a:lnTo>
                            <a:pt x="120281" y="0"/>
                          </a:lnTo>
                          <a:lnTo>
                            <a:pt x="120281" y="214409"/>
                          </a:lnTo>
                          <a:lnTo>
                            <a:pt x="0" y="214409"/>
                          </a:lnTo>
                          <a:close/>
                        </a:path>
                      </a:pathLst>
                    </a:custGeom>
                    <a:solidFill>
                      <a:srgbClr val="44546A"/>
                    </a:solidFill>
                    <a:ln w="21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4" name="Graphic 3">
                    <a:extLst>
                      <a:ext uri="{FF2B5EF4-FFF2-40B4-BE49-F238E27FC236}">
                        <a16:creationId xmlns:a16="http://schemas.microsoft.com/office/drawing/2014/main" id="{E90A1636-617E-B2D2-698A-B82ACD478B87}"/>
                      </a:ext>
                    </a:extLst>
                  </p:cNvPr>
                  <p:cNvGrpSpPr/>
                  <p:nvPr/>
                </p:nvGrpSpPr>
                <p:grpSpPr>
                  <a:xfrm>
                    <a:off x="7068574" y="5134303"/>
                    <a:ext cx="268015" cy="256321"/>
                    <a:chOff x="7068574" y="5134303"/>
                    <a:chExt cx="268015" cy="256321"/>
                  </a:xfrm>
                </p:grpSpPr>
                <p:sp>
                  <p:nvSpPr>
                    <p:cNvPr id="25" name="Freeform: Shape 24">
                      <a:extLst>
                        <a:ext uri="{FF2B5EF4-FFF2-40B4-BE49-F238E27FC236}">
                          <a16:creationId xmlns:a16="http://schemas.microsoft.com/office/drawing/2014/main" id="{1F36DA7D-1020-3971-449F-A64999D3ABEE}"/>
                        </a:ext>
                      </a:extLst>
                    </p:cNvPr>
                    <p:cNvSpPr/>
                    <p:nvPr/>
                  </p:nvSpPr>
                  <p:spPr>
                    <a:xfrm rot="-2718475">
                      <a:off x="7185566" y="5239602"/>
                      <a:ext cx="139911" cy="162134"/>
                    </a:xfrm>
                    <a:custGeom>
                      <a:avLst/>
                      <a:gdLst>
                        <a:gd name="connsiteX0" fmla="*/ 0 w 139911"/>
                        <a:gd name="connsiteY0" fmla="*/ 0 h 162134"/>
                        <a:gd name="connsiteX1" fmla="*/ 139912 w 139911"/>
                        <a:gd name="connsiteY1" fmla="*/ 0 h 162134"/>
                        <a:gd name="connsiteX2" fmla="*/ 139912 w 139911"/>
                        <a:gd name="connsiteY2" fmla="*/ 162134 h 162134"/>
                        <a:gd name="connsiteX3" fmla="*/ 0 w 139911"/>
                        <a:gd name="connsiteY3" fmla="*/ 162134 h 162134"/>
                      </a:gdLst>
                      <a:ahLst/>
                      <a:cxnLst>
                        <a:cxn ang="0">
                          <a:pos x="connsiteX0" y="connsiteY0"/>
                        </a:cxn>
                        <a:cxn ang="0">
                          <a:pos x="connsiteX1" y="connsiteY1"/>
                        </a:cxn>
                        <a:cxn ang="0">
                          <a:pos x="connsiteX2" y="connsiteY2"/>
                        </a:cxn>
                        <a:cxn ang="0">
                          <a:pos x="connsiteX3" y="connsiteY3"/>
                        </a:cxn>
                      </a:cxnLst>
                      <a:rect l="l" t="t" r="r" b="b"/>
                      <a:pathLst>
                        <a:path w="139911" h="162134">
                          <a:moveTo>
                            <a:pt x="0" y="0"/>
                          </a:moveTo>
                          <a:lnTo>
                            <a:pt x="139912" y="0"/>
                          </a:lnTo>
                          <a:lnTo>
                            <a:pt x="139912" y="162134"/>
                          </a:lnTo>
                          <a:lnTo>
                            <a:pt x="0" y="162134"/>
                          </a:lnTo>
                          <a:close/>
                        </a:path>
                      </a:pathLst>
                    </a:custGeom>
                    <a:solidFill>
                      <a:srgbClr val="44546A"/>
                    </a:solidFill>
                    <a:ln w="21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51E01F32-7978-5779-28A5-3E3BEDE7511F}"/>
                        </a:ext>
                      </a:extLst>
                    </p:cNvPr>
                    <p:cNvSpPr/>
                    <p:nvPr/>
                  </p:nvSpPr>
                  <p:spPr>
                    <a:xfrm rot="-2717988">
                      <a:off x="7157692" y="5251554"/>
                      <a:ext cx="139911" cy="83688"/>
                    </a:xfrm>
                    <a:custGeom>
                      <a:avLst/>
                      <a:gdLst>
                        <a:gd name="connsiteX0" fmla="*/ 0 w 139911"/>
                        <a:gd name="connsiteY0" fmla="*/ 0 h 83688"/>
                        <a:gd name="connsiteX1" fmla="*/ 139912 w 139911"/>
                        <a:gd name="connsiteY1" fmla="*/ 0 h 83688"/>
                        <a:gd name="connsiteX2" fmla="*/ 139912 w 139911"/>
                        <a:gd name="connsiteY2" fmla="*/ 83689 h 83688"/>
                        <a:gd name="connsiteX3" fmla="*/ 0 w 139911"/>
                        <a:gd name="connsiteY3" fmla="*/ 83689 h 83688"/>
                      </a:gdLst>
                      <a:ahLst/>
                      <a:cxnLst>
                        <a:cxn ang="0">
                          <a:pos x="connsiteX0" y="connsiteY0"/>
                        </a:cxn>
                        <a:cxn ang="0">
                          <a:pos x="connsiteX1" y="connsiteY1"/>
                        </a:cxn>
                        <a:cxn ang="0">
                          <a:pos x="connsiteX2" y="connsiteY2"/>
                        </a:cxn>
                        <a:cxn ang="0">
                          <a:pos x="connsiteX3" y="connsiteY3"/>
                        </a:cxn>
                      </a:cxnLst>
                      <a:rect l="l" t="t" r="r" b="b"/>
                      <a:pathLst>
                        <a:path w="139911" h="83688">
                          <a:moveTo>
                            <a:pt x="0" y="0"/>
                          </a:moveTo>
                          <a:lnTo>
                            <a:pt x="139912" y="0"/>
                          </a:lnTo>
                          <a:lnTo>
                            <a:pt x="139912" y="83689"/>
                          </a:lnTo>
                          <a:lnTo>
                            <a:pt x="0" y="83689"/>
                          </a:lnTo>
                          <a:close/>
                        </a:path>
                      </a:pathLst>
                    </a:custGeom>
                    <a:solidFill>
                      <a:srgbClr val="44546A">
                        <a:lumMod val="75000"/>
                      </a:srgbClr>
                    </a:solidFill>
                    <a:ln w="21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DC8D450-B447-F38D-6ADF-6404315CD18D}"/>
                        </a:ext>
                      </a:extLst>
                    </p:cNvPr>
                    <p:cNvSpPr/>
                    <p:nvPr/>
                  </p:nvSpPr>
                  <p:spPr>
                    <a:xfrm>
                      <a:off x="7068574" y="5134303"/>
                      <a:ext cx="236328" cy="237047"/>
                    </a:xfrm>
                    <a:custGeom>
                      <a:avLst/>
                      <a:gdLst>
                        <a:gd name="connsiteX0" fmla="*/ 85507 w 236328"/>
                        <a:gd name="connsiteY0" fmla="*/ 237047 h 237047"/>
                        <a:gd name="connsiteX1" fmla="*/ 236328 w 236328"/>
                        <a:gd name="connsiteY1" fmla="*/ 84619 h 237047"/>
                        <a:gd name="connsiteX2" fmla="*/ 150821 w 236328"/>
                        <a:gd name="connsiteY2" fmla="*/ 0 h 237047"/>
                        <a:gd name="connsiteX3" fmla="*/ 0 w 236328"/>
                        <a:gd name="connsiteY3" fmla="*/ 152428 h 237047"/>
                      </a:gdLst>
                      <a:ahLst/>
                      <a:cxnLst>
                        <a:cxn ang="0">
                          <a:pos x="connsiteX0" y="connsiteY0"/>
                        </a:cxn>
                        <a:cxn ang="0">
                          <a:pos x="connsiteX1" y="connsiteY1"/>
                        </a:cxn>
                        <a:cxn ang="0">
                          <a:pos x="connsiteX2" y="connsiteY2"/>
                        </a:cxn>
                        <a:cxn ang="0">
                          <a:pos x="connsiteX3" y="connsiteY3"/>
                        </a:cxn>
                      </a:cxnLst>
                      <a:rect l="l" t="t" r="r" b="b"/>
                      <a:pathLst>
                        <a:path w="236328" h="237047">
                          <a:moveTo>
                            <a:pt x="85507" y="237047"/>
                          </a:moveTo>
                          <a:lnTo>
                            <a:pt x="236328" y="84619"/>
                          </a:lnTo>
                          <a:lnTo>
                            <a:pt x="150821" y="0"/>
                          </a:lnTo>
                          <a:lnTo>
                            <a:pt x="0" y="152428"/>
                          </a:lnTo>
                          <a:close/>
                        </a:path>
                      </a:pathLst>
                    </a:custGeom>
                    <a:solidFill>
                      <a:srgbClr val="44546A"/>
                    </a:solidFill>
                    <a:ln w="21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3" name="Freeform: Shape 12">
                  <a:extLst>
                    <a:ext uri="{FF2B5EF4-FFF2-40B4-BE49-F238E27FC236}">
                      <a16:creationId xmlns:a16="http://schemas.microsoft.com/office/drawing/2014/main" id="{81B0A68B-5C88-AC6F-234F-3C9871F78321}"/>
                    </a:ext>
                  </a:extLst>
                </p:cNvPr>
                <p:cNvSpPr/>
                <p:nvPr/>
              </p:nvSpPr>
              <p:spPr>
                <a:xfrm>
                  <a:off x="1821486" y="2257242"/>
                  <a:ext cx="170125" cy="197105"/>
                </a:xfrm>
                <a:custGeom>
                  <a:avLst/>
                  <a:gdLst>
                    <a:gd name="connsiteX0" fmla="*/ 0 w 170125"/>
                    <a:gd name="connsiteY0" fmla="*/ 0 h 197105"/>
                    <a:gd name="connsiteX1" fmla="*/ 170126 w 170125"/>
                    <a:gd name="connsiteY1" fmla="*/ 0 h 197105"/>
                    <a:gd name="connsiteX2" fmla="*/ 170126 w 170125"/>
                    <a:gd name="connsiteY2" fmla="*/ 197106 h 197105"/>
                    <a:gd name="connsiteX3" fmla="*/ 0 w 170125"/>
                    <a:gd name="connsiteY3" fmla="*/ 197106 h 197105"/>
                  </a:gdLst>
                  <a:ahLst/>
                  <a:cxnLst>
                    <a:cxn ang="0">
                      <a:pos x="connsiteX0" y="connsiteY0"/>
                    </a:cxn>
                    <a:cxn ang="0">
                      <a:pos x="connsiteX1" y="connsiteY1"/>
                    </a:cxn>
                    <a:cxn ang="0">
                      <a:pos x="connsiteX2" y="connsiteY2"/>
                    </a:cxn>
                    <a:cxn ang="0">
                      <a:pos x="connsiteX3" y="connsiteY3"/>
                    </a:cxn>
                  </a:cxnLst>
                  <a:rect l="l" t="t" r="r" b="b"/>
                  <a:pathLst>
                    <a:path w="170125" h="197105">
                      <a:moveTo>
                        <a:pt x="0" y="0"/>
                      </a:moveTo>
                      <a:lnTo>
                        <a:pt x="170126" y="0"/>
                      </a:lnTo>
                      <a:lnTo>
                        <a:pt x="170126" y="197106"/>
                      </a:lnTo>
                      <a:lnTo>
                        <a:pt x="0" y="197106"/>
                      </a:lnTo>
                      <a:close/>
                    </a:path>
                  </a:pathLst>
                </a:custGeom>
                <a:solidFill>
                  <a:srgbClr val="44546A"/>
                </a:solidFill>
                <a:ln w="21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954EED14-5368-2DE2-567A-7E45F28DEE26}"/>
                    </a:ext>
                  </a:extLst>
                </p:cNvPr>
                <p:cNvSpPr/>
                <p:nvPr/>
              </p:nvSpPr>
              <p:spPr>
                <a:xfrm>
                  <a:off x="1821486" y="2257242"/>
                  <a:ext cx="170125" cy="101745"/>
                </a:xfrm>
                <a:custGeom>
                  <a:avLst/>
                  <a:gdLst>
                    <a:gd name="connsiteX0" fmla="*/ 0 w 170125"/>
                    <a:gd name="connsiteY0" fmla="*/ 0 h 101745"/>
                    <a:gd name="connsiteX1" fmla="*/ 170126 w 170125"/>
                    <a:gd name="connsiteY1" fmla="*/ 0 h 101745"/>
                    <a:gd name="connsiteX2" fmla="*/ 170126 w 170125"/>
                    <a:gd name="connsiteY2" fmla="*/ 101746 h 101745"/>
                    <a:gd name="connsiteX3" fmla="*/ 0 w 170125"/>
                    <a:gd name="connsiteY3" fmla="*/ 101746 h 101745"/>
                  </a:gdLst>
                  <a:ahLst/>
                  <a:cxnLst>
                    <a:cxn ang="0">
                      <a:pos x="connsiteX0" y="connsiteY0"/>
                    </a:cxn>
                    <a:cxn ang="0">
                      <a:pos x="connsiteX1" y="connsiteY1"/>
                    </a:cxn>
                    <a:cxn ang="0">
                      <a:pos x="connsiteX2" y="connsiteY2"/>
                    </a:cxn>
                    <a:cxn ang="0">
                      <a:pos x="connsiteX3" y="connsiteY3"/>
                    </a:cxn>
                  </a:cxnLst>
                  <a:rect l="l" t="t" r="r" b="b"/>
                  <a:pathLst>
                    <a:path w="170125" h="101745">
                      <a:moveTo>
                        <a:pt x="0" y="0"/>
                      </a:moveTo>
                      <a:lnTo>
                        <a:pt x="170126" y="0"/>
                      </a:lnTo>
                      <a:lnTo>
                        <a:pt x="170126" y="101746"/>
                      </a:lnTo>
                      <a:lnTo>
                        <a:pt x="0" y="101746"/>
                      </a:lnTo>
                      <a:close/>
                    </a:path>
                  </a:pathLst>
                </a:custGeom>
                <a:solidFill>
                  <a:srgbClr val="44546A">
                    <a:lumMod val="75000"/>
                  </a:srgbClr>
                </a:solidFill>
                <a:ln w="21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5DB477DE-3AF5-5825-E231-313383B76D17}"/>
                    </a:ext>
                  </a:extLst>
                </p:cNvPr>
                <p:cNvSpPr/>
                <p:nvPr/>
              </p:nvSpPr>
              <p:spPr>
                <a:xfrm>
                  <a:off x="1776195" y="2165012"/>
                  <a:ext cx="260728" cy="146254"/>
                </a:xfrm>
                <a:custGeom>
                  <a:avLst/>
                  <a:gdLst>
                    <a:gd name="connsiteX0" fmla="*/ 0 w 260728"/>
                    <a:gd name="connsiteY0" fmla="*/ 0 h 146254"/>
                    <a:gd name="connsiteX1" fmla="*/ 260729 w 260728"/>
                    <a:gd name="connsiteY1" fmla="*/ 0 h 146254"/>
                    <a:gd name="connsiteX2" fmla="*/ 260729 w 260728"/>
                    <a:gd name="connsiteY2" fmla="*/ 146254 h 146254"/>
                    <a:gd name="connsiteX3" fmla="*/ 0 w 260728"/>
                    <a:gd name="connsiteY3" fmla="*/ 146254 h 146254"/>
                  </a:gdLst>
                  <a:ahLst/>
                  <a:cxnLst>
                    <a:cxn ang="0">
                      <a:pos x="connsiteX0" y="connsiteY0"/>
                    </a:cxn>
                    <a:cxn ang="0">
                      <a:pos x="connsiteX1" y="connsiteY1"/>
                    </a:cxn>
                    <a:cxn ang="0">
                      <a:pos x="connsiteX2" y="connsiteY2"/>
                    </a:cxn>
                    <a:cxn ang="0">
                      <a:pos x="connsiteX3" y="connsiteY3"/>
                    </a:cxn>
                  </a:cxnLst>
                  <a:rect l="l" t="t" r="r" b="b"/>
                  <a:pathLst>
                    <a:path w="260728" h="146254">
                      <a:moveTo>
                        <a:pt x="0" y="0"/>
                      </a:moveTo>
                      <a:lnTo>
                        <a:pt x="260729" y="0"/>
                      </a:lnTo>
                      <a:lnTo>
                        <a:pt x="260729" y="146254"/>
                      </a:lnTo>
                      <a:lnTo>
                        <a:pt x="0" y="146254"/>
                      </a:lnTo>
                      <a:close/>
                    </a:path>
                  </a:pathLst>
                </a:custGeom>
                <a:solidFill>
                  <a:srgbClr val="44546A"/>
                </a:solidFill>
                <a:ln w="21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23401078-14E8-5910-2E08-2E32A0395C79}"/>
                    </a:ext>
                  </a:extLst>
                </p:cNvPr>
                <p:cNvSpPr/>
                <p:nvPr/>
              </p:nvSpPr>
              <p:spPr>
                <a:xfrm>
                  <a:off x="1277002" y="2403475"/>
                  <a:ext cx="1259092" cy="1259113"/>
                </a:xfrm>
                <a:custGeom>
                  <a:avLst/>
                  <a:gdLst>
                    <a:gd name="connsiteX0" fmla="*/ 1259092 w 1259092"/>
                    <a:gd name="connsiteY0" fmla="*/ 629567 h 1259113"/>
                    <a:gd name="connsiteX1" fmla="*/ 629546 w 1259092"/>
                    <a:gd name="connsiteY1" fmla="*/ 1259113 h 1259113"/>
                    <a:gd name="connsiteX2" fmla="*/ 0 w 1259092"/>
                    <a:gd name="connsiteY2" fmla="*/ 629567 h 1259113"/>
                    <a:gd name="connsiteX3" fmla="*/ 629546 w 1259092"/>
                    <a:gd name="connsiteY3" fmla="*/ 0 h 1259113"/>
                    <a:gd name="connsiteX4" fmla="*/ 1259092 w 1259092"/>
                    <a:gd name="connsiteY4" fmla="*/ 629567 h 1259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092" h="1259113">
                      <a:moveTo>
                        <a:pt x="1259092" y="629567"/>
                      </a:moveTo>
                      <a:cubicBezTo>
                        <a:pt x="1259092" y="977241"/>
                        <a:pt x="977219" y="1259113"/>
                        <a:pt x="629546" y="1259113"/>
                      </a:cubicBezTo>
                      <a:cubicBezTo>
                        <a:pt x="281873" y="1259113"/>
                        <a:pt x="0" y="977241"/>
                        <a:pt x="0" y="629567"/>
                      </a:cubicBezTo>
                      <a:cubicBezTo>
                        <a:pt x="0" y="281873"/>
                        <a:pt x="281873" y="0"/>
                        <a:pt x="629546" y="0"/>
                      </a:cubicBezTo>
                      <a:cubicBezTo>
                        <a:pt x="977241" y="0"/>
                        <a:pt x="1259092" y="281851"/>
                        <a:pt x="1259092" y="629567"/>
                      </a:cubicBezTo>
                      <a:close/>
                    </a:path>
                  </a:pathLst>
                </a:custGeom>
                <a:solidFill>
                  <a:srgbClr val="44546A"/>
                </a:solidFill>
                <a:ln w="21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FCDD9363-4F9D-CB76-9174-B8FA3B5AE8EA}"/>
                    </a:ext>
                  </a:extLst>
                </p:cNvPr>
                <p:cNvSpPr/>
                <p:nvPr/>
              </p:nvSpPr>
              <p:spPr>
                <a:xfrm>
                  <a:off x="1371373" y="2500051"/>
                  <a:ext cx="1068329" cy="1068329"/>
                </a:xfrm>
                <a:custGeom>
                  <a:avLst/>
                  <a:gdLst>
                    <a:gd name="connsiteX0" fmla="*/ 1068330 w 1068329"/>
                    <a:gd name="connsiteY0" fmla="*/ 534165 h 1068329"/>
                    <a:gd name="connsiteX1" fmla="*/ 534165 w 1068329"/>
                    <a:gd name="connsiteY1" fmla="*/ 1068330 h 1068329"/>
                    <a:gd name="connsiteX2" fmla="*/ 0 w 1068329"/>
                    <a:gd name="connsiteY2" fmla="*/ 534165 h 1068329"/>
                    <a:gd name="connsiteX3" fmla="*/ 534165 w 1068329"/>
                    <a:gd name="connsiteY3" fmla="*/ 0 h 1068329"/>
                    <a:gd name="connsiteX4" fmla="*/ 1068330 w 1068329"/>
                    <a:gd name="connsiteY4" fmla="*/ 534165 h 1068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329" h="1068329">
                      <a:moveTo>
                        <a:pt x="1068330" y="534165"/>
                      </a:moveTo>
                      <a:cubicBezTo>
                        <a:pt x="1068330" y="829168"/>
                        <a:pt x="829189" y="1068330"/>
                        <a:pt x="534165" y="1068330"/>
                      </a:cubicBezTo>
                      <a:cubicBezTo>
                        <a:pt x="239140" y="1068330"/>
                        <a:pt x="0" y="829168"/>
                        <a:pt x="0" y="534165"/>
                      </a:cubicBezTo>
                      <a:cubicBezTo>
                        <a:pt x="0" y="239162"/>
                        <a:pt x="239140" y="0"/>
                        <a:pt x="534165" y="0"/>
                      </a:cubicBezTo>
                      <a:cubicBezTo>
                        <a:pt x="829168" y="-21"/>
                        <a:pt x="1068330" y="239140"/>
                        <a:pt x="1068330" y="534165"/>
                      </a:cubicBezTo>
                      <a:close/>
                    </a:path>
                  </a:pathLst>
                </a:custGeom>
                <a:solidFill>
                  <a:sysClr val="window" lastClr="FFFFFF"/>
                </a:solidFill>
                <a:ln w="21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Partial Circle 17">
                  <a:extLst>
                    <a:ext uri="{FF2B5EF4-FFF2-40B4-BE49-F238E27FC236}">
                      <a16:creationId xmlns:a16="http://schemas.microsoft.com/office/drawing/2014/main" id="{A7072544-F06A-0FB1-FA31-D65EEE55ED9C}"/>
                    </a:ext>
                  </a:extLst>
                </p:cNvPr>
                <p:cNvSpPr/>
                <p:nvPr/>
              </p:nvSpPr>
              <p:spPr>
                <a:xfrm>
                  <a:off x="1362957" y="2498835"/>
                  <a:ext cx="1076745" cy="1077799"/>
                </a:xfrm>
                <a:prstGeom prst="pie">
                  <a:avLst>
                    <a:gd name="adj1" fmla="val 16058904"/>
                    <a:gd name="adj2" fmla="val 2900946"/>
                  </a:avLst>
                </a:prstGeom>
                <a:solidFill>
                  <a:srgbClr val="F18408"/>
                </a:solidFill>
                <a:ln w="21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97D5B6C6-E065-6CA2-F989-22C7D56E4379}"/>
                    </a:ext>
                  </a:extLst>
                </p:cNvPr>
                <p:cNvSpPr/>
                <p:nvPr/>
              </p:nvSpPr>
              <p:spPr>
                <a:xfrm>
                  <a:off x="1410570" y="2537212"/>
                  <a:ext cx="992126" cy="991956"/>
                </a:xfrm>
                <a:custGeom>
                  <a:avLst/>
                  <a:gdLst>
                    <a:gd name="connsiteX0" fmla="*/ 495979 w 992126"/>
                    <a:gd name="connsiteY0" fmla="*/ 991957 h 991956"/>
                    <a:gd name="connsiteX1" fmla="*/ 489868 w 992126"/>
                    <a:gd name="connsiteY1" fmla="*/ 991936 h 991956"/>
                    <a:gd name="connsiteX2" fmla="*/ 490206 w 992126"/>
                    <a:gd name="connsiteY2" fmla="*/ 963307 h 991956"/>
                    <a:gd name="connsiteX3" fmla="*/ 514099 w 992126"/>
                    <a:gd name="connsiteY3" fmla="*/ 962989 h 991956"/>
                    <a:gd name="connsiteX4" fmla="*/ 515178 w 992126"/>
                    <a:gd name="connsiteY4" fmla="*/ 991597 h 991956"/>
                    <a:gd name="connsiteX5" fmla="*/ 495979 w 992126"/>
                    <a:gd name="connsiteY5" fmla="*/ 991957 h 991956"/>
                    <a:gd name="connsiteX6" fmla="*/ 439333 w 992126"/>
                    <a:gd name="connsiteY6" fmla="*/ 988764 h 991956"/>
                    <a:gd name="connsiteX7" fmla="*/ 414256 w 992126"/>
                    <a:gd name="connsiteY7" fmla="*/ 985275 h 991956"/>
                    <a:gd name="connsiteX8" fmla="*/ 418929 w 992126"/>
                    <a:gd name="connsiteY8" fmla="*/ 957027 h 991956"/>
                    <a:gd name="connsiteX9" fmla="*/ 442569 w 992126"/>
                    <a:gd name="connsiteY9" fmla="*/ 960325 h 991956"/>
                    <a:gd name="connsiteX10" fmla="*/ 439333 w 992126"/>
                    <a:gd name="connsiteY10" fmla="*/ 988764 h 991956"/>
                    <a:gd name="connsiteX11" fmla="*/ 565649 w 992126"/>
                    <a:gd name="connsiteY11" fmla="*/ 987115 h 991956"/>
                    <a:gd name="connsiteX12" fmla="*/ 561652 w 992126"/>
                    <a:gd name="connsiteY12" fmla="*/ 958761 h 991956"/>
                    <a:gd name="connsiteX13" fmla="*/ 585207 w 992126"/>
                    <a:gd name="connsiteY13" fmla="*/ 954828 h 991956"/>
                    <a:gd name="connsiteX14" fmla="*/ 590641 w 992126"/>
                    <a:gd name="connsiteY14" fmla="*/ 982907 h 991956"/>
                    <a:gd name="connsiteX15" fmla="*/ 565649 w 992126"/>
                    <a:gd name="connsiteY15" fmla="*/ 987115 h 991956"/>
                    <a:gd name="connsiteX16" fmla="*/ 364758 w 992126"/>
                    <a:gd name="connsiteY16" fmla="*/ 974428 h 991956"/>
                    <a:gd name="connsiteX17" fmla="*/ 340484 w 992126"/>
                    <a:gd name="connsiteY17" fmla="*/ 967112 h 991956"/>
                    <a:gd name="connsiteX18" fmla="*/ 349471 w 992126"/>
                    <a:gd name="connsiteY18" fmla="*/ 939921 h 991956"/>
                    <a:gd name="connsiteX19" fmla="*/ 372307 w 992126"/>
                    <a:gd name="connsiteY19" fmla="*/ 946835 h 991956"/>
                    <a:gd name="connsiteX20" fmla="*/ 364758 w 992126"/>
                    <a:gd name="connsiteY20" fmla="*/ 974428 h 991956"/>
                    <a:gd name="connsiteX21" fmla="*/ 639801 w 992126"/>
                    <a:gd name="connsiteY21" fmla="*/ 970792 h 991956"/>
                    <a:gd name="connsiteX22" fmla="*/ 631513 w 992126"/>
                    <a:gd name="connsiteY22" fmla="*/ 943389 h 991956"/>
                    <a:gd name="connsiteX23" fmla="*/ 654179 w 992126"/>
                    <a:gd name="connsiteY23" fmla="*/ 935904 h 991956"/>
                    <a:gd name="connsiteX24" fmla="*/ 663863 w 992126"/>
                    <a:gd name="connsiteY24" fmla="*/ 962841 h 991956"/>
                    <a:gd name="connsiteX25" fmla="*/ 639801 w 992126"/>
                    <a:gd name="connsiteY25" fmla="*/ 970792 h 991956"/>
                    <a:gd name="connsiteX26" fmla="*/ 293248 w 992126"/>
                    <a:gd name="connsiteY26" fmla="*/ 948781 h 991956"/>
                    <a:gd name="connsiteX27" fmla="*/ 270370 w 992126"/>
                    <a:gd name="connsiteY27" fmla="*/ 937807 h 991956"/>
                    <a:gd name="connsiteX28" fmla="*/ 283395 w 992126"/>
                    <a:gd name="connsiteY28" fmla="*/ 912349 h 991956"/>
                    <a:gd name="connsiteX29" fmla="*/ 304962 w 992126"/>
                    <a:gd name="connsiteY29" fmla="*/ 922689 h 991956"/>
                    <a:gd name="connsiteX30" fmla="*/ 293248 w 992126"/>
                    <a:gd name="connsiteY30" fmla="*/ 948781 h 991956"/>
                    <a:gd name="connsiteX31" fmla="*/ 710613 w 992126"/>
                    <a:gd name="connsiteY31" fmla="*/ 943241 h 991956"/>
                    <a:gd name="connsiteX32" fmla="*/ 698223 w 992126"/>
                    <a:gd name="connsiteY32" fmla="*/ 917445 h 991956"/>
                    <a:gd name="connsiteX33" fmla="*/ 719430 w 992126"/>
                    <a:gd name="connsiteY33" fmla="*/ 906577 h 991956"/>
                    <a:gd name="connsiteX34" fmla="*/ 733132 w 992126"/>
                    <a:gd name="connsiteY34" fmla="*/ 931717 h 991956"/>
                    <a:gd name="connsiteX35" fmla="*/ 710613 w 992126"/>
                    <a:gd name="connsiteY35" fmla="*/ 943241 h 991956"/>
                    <a:gd name="connsiteX36" fmla="*/ 226496 w 992126"/>
                    <a:gd name="connsiteY36" fmla="*/ 912476 h 991956"/>
                    <a:gd name="connsiteX37" fmla="*/ 205585 w 992126"/>
                    <a:gd name="connsiteY37" fmla="*/ 898140 h 991956"/>
                    <a:gd name="connsiteX38" fmla="*/ 222352 w 992126"/>
                    <a:gd name="connsiteY38" fmla="*/ 874924 h 991956"/>
                    <a:gd name="connsiteX39" fmla="*/ 242080 w 992126"/>
                    <a:gd name="connsiteY39" fmla="*/ 888435 h 991956"/>
                    <a:gd name="connsiteX40" fmla="*/ 226496 w 992126"/>
                    <a:gd name="connsiteY40" fmla="*/ 912476 h 991956"/>
                    <a:gd name="connsiteX41" fmla="*/ 776287 w 992126"/>
                    <a:gd name="connsiteY41" fmla="*/ 905245 h 991956"/>
                    <a:gd name="connsiteX42" fmla="*/ 760112 w 992126"/>
                    <a:gd name="connsiteY42" fmla="*/ 881627 h 991956"/>
                    <a:gd name="connsiteX43" fmla="*/ 779437 w 992126"/>
                    <a:gd name="connsiteY43" fmla="*/ 867650 h 991956"/>
                    <a:gd name="connsiteX44" fmla="*/ 796797 w 992126"/>
                    <a:gd name="connsiteY44" fmla="*/ 890402 h 991956"/>
                    <a:gd name="connsiteX45" fmla="*/ 776287 w 992126"/>
                    <a:gd name="connsiteY45" fmla="*/ 905245 h 991956"/>
                    <a:gd name="connsiteX46" fmla="*/ 166087 w 992126"/>
                    <a:gd name="connsiteY46" fmla="*/ 866424 h 991956"/>
                    <a:gd name="connsiteX47" fmla="*/ 147608 w 992126"/>
                    <a:gd name="connsiteY47" fmla="*/ 849107 h 991956"/>
                    <a:gd name="connsiteX48" fmla="*/ 167694 w 992126"/>
                    <a:gd name="connsiteY48" fmla="*/ 828724 h 991956"/>
                    <a:gd name="connsiteX49" fmla="*/ 185117 w 992126"/>
                    <a:gd name="connsiteY49" fmla="*/ 845068 h 991956"/>
                    <a:gd name="connsiteX50" fmla="*/ 166087 w 992126"/>
                    <a:gd name="connsiteY50" fmla="*/ 866424 h 991956"/>
                    <a:gd name="connsiteX51" fmla="*/ 835448 w 992126"/>
                    <a:gd name="connsiteY51" fmla="*/ 857649 h 991956"/>
                    <a:gd name="connsiteX52" fmla="*/ 815869 w 992126"/>
                    <a:gd name="connsiteY52" fmla="*/ 836780 h 991956"/>
                    <a:gd name="connsiteX53" fmla="*/ 832847 w 992126"/>
                    <a:gd name="connsiteY53" fmla="*/ 820013 h 991956"/>
                    <a:gd name="connsiteX54" fmla="*/ 853463 w 992126"/>
                    <a:gd name="connsiteY54" fmla="*/ 839846 h 991956"/>
                    <a:gd name="connsiteX55" fmla="*/ 835448 w 992126"/>
                    <a:gd name="connsiteY55" fmla="*/ 857649 h 991956"/>
                    <a:gd name="connsiteX56" fmla="*/ 113396 w 992126"/>
                    <a:gd name="connsiteY56" fmla="*/ 811745 h 991956"/>
                    <a:gd name="connsiteX57" fmla="*/ 97771 w 992126"/>
                    <a:gd name="connsiteY57" fmla="*/ 791849 h 991956"/>
                    <a:gd name="connsiteX58" fmla="*/ 120712 w 992126"/>
                    <a:gd name="connsiteY58" fmla="*/ 774743 h 991956"/>
                    <a:gd name="connsiteX59" fmla="*/ 135450 w 992126"/>
                    <a:gd name="connsiteY59" fmla="*/ 793498 h 991956"/>
                    <a:gd name="connsiteX60" fmla="*/ 113396 w 992126"/>
                    <a:gd name="connsiteY60" fmla="*/ 811745 h 991956"/>
                    <a:gd name="connsiteX61" fmla="*/ 886702 w 992126"/>
                    <a:gd name="connsiteY61" fmla="*/ 801596 h 991956"/>
                    <a:gd name="connsiteX62" fmla="*/ 864162 w 992126"/>
                    <a:gd name="connsiteY62" fmla="*/ 783941 h 991956"/>
                    <a:gd name="connsiteX63" fmla="*/ 878413 w 992126"/>
                    <a:gd name="connsiteY63" fmla="*/ 764784 h 991956"/>
                    <a:gd name="connsiteX64" fmla="*/ 901798 w 992126"/>
                    <a:gd name="connsiteY64" fmla="*/ 781255 h 991956"/>
                    <a:gd name="connsiteX65" fmla="*/ 886702 w 992126"/>
                    <a:gd name="connsiteY65" fmla="*/ 801596 h 991956"/>
                    <a:gd name="connsiteX66" fmla="*/ 69628 w 992126"/>
                    <a:gd name="connsiteY66" fmla="*/ 749687 h 991956"/>
                    <a:gd name="connsiteX67" fmla="*/ 57216 w 992126"/>
                    <a:gd name="connsiteY67" fmla="*/ 727634 h 991956"/>
                    <a:gd name="connsiteX68" fmla="*/ 82505 w 992126"/>
                    <a:gd name="connsiteY68" fmla="*/ 714249 h 991956"/>
                    <a:gd name="connsiteX69" fmla="*/ 94197 w 992126"/>
                    <a:gd name="connsiteY69" fmla="*/ 735055 h 991956"/>
                    <a:gd name="connsiteX70" fmla="*/ 69628 w 992126"/>
                    <a:gd name="connsiteY70" fmla="*/ 749687 h 991956"/>
                    <a:gd name="connsiteX71" fmla="*/ 928863 w 992126"/>
                    <a:gd name="connsiteY71" fmla="*/ 738417 h 991956"/>
                    <a:gd name="connsiteX72" fmla="*/ 903913 w 992126"/>
                    <a:gd name="connsiteY72" fmla="*/ 724399 h 991956"/>
                    <a:gd name="connsiteX73" fmla="*/ 915077 w 992126"/>
                    <a:gd name="connsiteY73" fmla="*/ 703276 h 991956"/>
                    <a:gd name="connsiteX74" fmla="*/ 940725 w 992126"/>
                    <a:gd name="connsiteY74" fmla="*/ 716005 h 991956"/>
                    <a:gd name="connsiteX75" fmla="*/ 928863 w 992126"/>
                    <a:gd name="connsiteY75" fmla="*/ 738417 h 991956"/>
                    <a:gd name="connsiteX76" fmla="*/ 35818 w 992126"/>
                    <a:gd name="connsiteY76" fmla="*/ 681709 h 991956"/>
                    <a:gd name="connsiteX77" fmla="*/ 26938 w 992126"/>
                    <a:gd name="connsiteY77" fmla="*/ 657964 h 991956"/>
                    <a:gd name="connsiteX78" fmla="*/ 53981 w 992126"/>
                    <a:gd name="connsiteY78" fmla="*/ 648618 h 991956"/>
                    <a:gd name="connsiteX79" fmla="*/ 62354 w 992126"/>
                    <a:gd name="connsiteY79" fmla="*/ 670989 h 991956"/>
                    <a:gd name="connsiteX80" fmla="*/ 35818 w 992126"/>
                    <a:gd name="connsiteY80" fmla="*/ 681709 h 991956"/>
                    <a:gd name="connsiteX81" fmla="*/ 960875 w 992126"/>
                    <a:gd name="connsiteY81" fmla="*/ 669508 h 991956"/>
                    <a:gd name="connsiteX82" fmla="*/ 934064 w 992126"/>
                    <a:gd name="connsiteY82" fmla="*/ 659465 h 991956"/>
                    <a:gd name="connsiteX83" fmla="*/ 941867 w 992126"/>
                    <a:gd name="connsiteY83" fmla="*/ 636862 h 991956"/>
                    <a:gd name="connsiteX84" fmla="*/ 969164 w 992126"/>
                    <a:gd name="connsiteY84" fmla="*/ 645467 h 991956"/>
                    <a:gd name="connsiteX85" fmla="*/ 960875 w 992126"/>
                    <a:gd name="connsiteY85" fmla="*/ 669508 h 991956"/>
                    <a:gd name="connsiteX86" fmla="*/ 12877 w 992126"/>
                    <a:gd name="connsiteY86" fmla="*/ 609290 h 991956"/>
                    <a:gd name="connsiteX87" fmla="*/ 7739 w 992126"/>
                    <a:gd name="connsiteY87" fmla="*/ 584488 h 991956"/>
                    <a:gd name="connsiteX88" fmla="*/ 35903 w 992126"/>
                    <a:gd name="connsiteY88" fmla="*/ 579392 h 991956"/>
                    <a:gd name="connsiteX89" fmla="*/ 40745 w 992126"/>
                    <a:gd name="connsiteY89" fmla="*/ 602756 h 991956"/>
                    <a:gd name="connsiteX90" fmla="*/ 12877 w 992126"/>
                    <a:gd name="connsiteY90" fmla="*/ 609290 h 991956"/>
                    <a:gd name="connsiteX91" fmla="*/ 981893 w 992126"/>
                    <a:gd name="connsiteY91" fmla="*/ 596434 h 991956"/>
                    <a:gd name="connsiteX92" fmla="*/ 953876 w 992126"/>
                    <a:gd name="connsiteY92" fmla="*/ 590662 h 991956"/>
                    <a:gd name="connsiteX93" fmla="*/ 958084 w 992126"/>
                    <a:gd name="connsiteY93" fmla="*/ 567171 h 991956"/>
                    <a:gd name="connsiteX94" fmla="*/ 986375 w 992126"/>
                    <a:gd name="connsiteY94" fmla="*/ 571484 h 991956"/>
                    <a:gd name="connsiteX95" fmla="*/ 981893 w 992126"/>
                    <a:gd name="connsiteY95" fmla="*/ 596434 h 991956"/>
                    <a:gd name="connsiteX96" fmla="*/ 1290 w 992126"/>
                    <a:gd name="connsiteY96" fmla="*/ 534270 h 991956"/>
                    <a:gd name="connsiteX97" fmla="*/ 0 w 992126"/>
                    <a:gd name="connsiteY97" fmla="*/ 508940 h 991956"/>
                    <a:gd name="connsiteX98" fmla="*/ 28587 w 992126"/>
                    <a:gd name="connsiteY98" fmla="*/ 508221 h 991956"/>
                    <a:gd name="connsiteX99" fmla="*/ 29813 w 992126"/>
                    <a:gd name="connsiteY99" fmla="*/ 532050 h 991956"/>
                    <a:gd name="connsiteX100" fmla="*/ 1290 w 992126"/>
                    <a:gd name="connsiteY100" fmla="*/ 534270 h 991956"/>
                    <a:gd name="connsiteX101" fmla="*/ 991492 w 992126"/>
                    <a:gd name="connsiteY101" fmla="*/ 521119 h 991956"/>
                    <a:gd name="connsiteX102" fmla="*/ 962905 w 992126"/>
                    <a:gd name="connsiteY102" fmla="*/ 519681 h 991956"/>
                    <a:gd name="connsiteX103" fmla="*/ 963518 w 992126"/>
                    <a:gd name="connsiteY103" fmla="*/ 495809 h 991956"/>
                    <a:gd name="connsiteX104" fmla="*/ 963518 w 992126"/>
                    <a:gd name="connsiteY104" fmla="*/ 494773 h 991956"/>
                    <a:gd name="connsiteX105" fmla="*/ 992126 w 992126"/>
                    <a:gd name="connsiteY105" fmla="*/ 494752 h 991956"/>
                    <a:gd name="connsiteX106" fmla="*/ 992126 w 992126"/>
                    <a:gd name="connsiteY106" fmla="*/ 495809 h 991956"/>
                    <a:gd name="connsiteX107" fmla="*/ 991492 w 992126"/>
                    <a:gd name="connsiteY107" fmla="*/ 521119 h 991956"/>
                    <a:gd name="connsiteX108" fmla="*/ 29750 w 992126"/>
                    <a:gd name="connsiteY108" fmla="*/ 460477 h 991956"/>
                    <a:gd name="connsiteX109" fmla="*/ 1227 w 992126"/>
                    <a:gd name="connsiteY109" fmla="*/ 458321 h 991956"/>
                    <a:gd name="connsiteX110" fmla="*/ 3743 w 992126"/>
                    <a:gd name="connsiteY110" fmla="*/ 433138 h 991956"/>
                    <a:gd name="connsiteX111" fmla="*/ 32139 w 992126"/>
                    <a:gd name="connsiteY111" fmla="*/ 436732 h 991956"/>
                    <a:gd name="connsiteX112" fmla="*/ 29750 w 992126"/>
                    <a:gd name="connsiteY112" fmla="*/ 460477 h 991956"/>
                    <a:gd name="connsiteX113" fmla="*/ 961002 w 992126"/>
                    <a:gd name="connsiteY113" fmla="*/ 447114 h 991956"/>
                    <a:gd name="connsiteX114" fmla="*/ 957936 w 992126"/>
                    <a:gd name="connsiteY114" fmla="*/ 423433 h 991956"/>
                    <a:gd name="connsiteX115" fmla="*/ 986206 w 992126"/>
                    <a:gd name="connsiteY115" fmla="*/ 419035 h 991956"/>
                    <a:gd name="connsiteX116" fmla="*/ 989462 w 992126"/>
                    <a:gd name="connsiteY116" fmla="*/ 444154 h 991956"/>
                    <a:gd name="connsiteX117" fmla="*/ 961002 w 992126"/>
                    <a:gd name="connsiteY117" fmla="*/ 447114 h 991956"/>
                    <a:gd name="connsiteX118" fmla="*/ 40512 w 992126"/>
                    <a:gd name="connsiteY118" fmla="*/ 389750 h 991956"/>
                    <a:gd name="connsiteX119" fmla="*/ 12644 w 992126"/>
                    <a:gd name="connsiteY119" fmla="*/ 383280 h 991956"/>
                    <a:gd name="connsiteX120" fmla="*/ 18988 w 992126"/>
                    <a:gd name="connsiteY120" fmla="*/ 358732 h 991956"/>
                    <a:gd name="connsiteX121" fmla="*/ 46496 w 992126"/>
                    <a:gd name="connsiteY121" fmla="*/ 366618 h 991956"/>
                    <a:gd name="connsiteX122" fmla="*/ 40512 w 992126"/>
                    <a:gd name="connsiteY122" fmla="*/ 389750 h 991956"/>
                    <a:gd name="connsiteX123" fmla="*/ 948210 w 992126"/>
                    <a:gd name="connsiteY123" fmla="*/ 376746 h 991956"/>
                    <a:gd name="connsiteX124" fmla="*/ 941550 w 992126"/>
                    <a:gd name="connsiteY124" fmla="*/ 353805 h 991956"/>
                    <a:gd name="connsiteX125" fmla="*/ 968826 w 992126"/>
                    <a:gd name="connsiteY125" fmla="*/ 345136 h 991956"/>
                    <a:gd name="connsiteX126" fmla="*/ 975888 w 992126"/>
                    <a:gd name="connsiteY126" fmla="*/ 369452 h 991956"/>
                    <a:gd name="connsiteX127" fmla="*/ 948210 w 992126"/>
                    <a:gd name="connsiteY127" fmla="*/ 376746 h 991956"/>
                    <a:gd name="connsiteX128" fmla="*/ 62016 w 992126"/>
                    <a:gd name="connsiteY128" fmla="*/ 321476 h 991956"/>
                    <a:gd name="connsiteX129" fmla="*/ 35480 w 992126"/>
                    <a:gd name="connsiteY129" fmla="*/ 310819 h 991956"/>
                    <a:gd name="connsiteX130" fmla="*/ 45545 w 992126"/>
                    <a:gd name="connsiteY130" fmla="*/ 287497 h 991956"/>
                    <a:gd name="connsiteX131" fmla="*/ 71510 w 992126"/>
                    <a:gd name="connsiteY131" fmla="*/ 299528 h 991956"/>
                    <a:gd name="connsiteX132" fmla="*/ 62016 w 992126"/>
                    <a:gd name="connsiteY132" fmla="*/ 321476 h 991956"/>
                    <a:gd name="connsiteX133" fmla="*/ 924761 w 992126"/>
                    <a:gd name="connsiteY133" fmla="*/ 309127 h 991956"/>
                    <a:gd name="connsiteX134" fmla="*/ 914675 w 992126"/>
                    <a:gd name="connsiteY134" fmla="*/ 287561 h 991956"/>
                    <a:gd name="connsiteX135" fmla="*/ 940281 w 992126"/>
                    <a:gd name="connsiteY135" fmla="*/ 274811 h 991956"/>
                    <a:gd name="connsiteX136" fmla="*/ 951001 w 992126"/>
                    <a:gd name="connsiteY136" fmla="*/ 297710 h 991956"/>
                    <a:gd name="connsiteX137" fmla="*/ 924761 w 992126"/>
                    <a:gd name="connsiteY137" fmla="*/ 309127 h 991956"/>
                    <a:gd name="connsiteX138" fmla="*/ 93753 w 992126"/>
                    <a:gd name="connsiteY138" fmla="*/ 257324 h 991956"/>
                    <a:gd name="connsiteX139" fmla="*/ 69142 w 992126"/>
                    <a:gd name="connsiteY139" fmla="*/ 242692 h 991956"/>
                    <a:gd name="connsiteX140" fmla="*/ 82653 w 992126"/>
                    <a:gd name="connsiteY140" fmla="*/ 221210 h 991956"/>
                    <a:gd name="connsiteX141" fmla="*/ 106482 w 992126"/>
                    <a:gd name="connsiteY141" fmla="*/ 237068 h 991956"/>
                    <a:gd name="connsiteX142" fmla="*/ 93753 w 992126"/>
                    <a:gd name="connsiteY142" fmla="*/ 257324 h 991956"/>
                    <a:gd name="connsiteX143" fmla="*/ 891226 w 992126"/>
                    <a:gd name="connsiteY143" fmla="*/ 245970 h 991956"/>
                    <a:gd name="connsiteX144" fmla="*/ 877948 w 992126"/>
                    <a:gd name="connsiteY144" fmla="*/ 226158 h 991956"/>
                    <a:gd name="connsiteX145" fmla="*/ 901291 w 992126"/>
                    <a:gd name="connsiteY145" fmla="*/ 209665 h 991956"/>
                    <a:gd name="connsiteX146" fmla="*/ 915394 w 992126"/>
                    <a:gd name="connsiteY146" fmla="*/ 230683 h 991956"/>
                    <a:gd name="connsiteX147" fmla="*/ 891226 w 992126"/>
                    <a:gd name="connsiteY147" fmla="*/ 245970 h 991956"/>
                    <a:gd name="connsiteX148" fmla="*/ 134942 w 992126"/>
                    <a:gd name="connsiteY148" fmla="*/ 198734 h 991956"/>
                    <a:gd name="connsiteX149" fmla="*/ 112846 w 992126"/>
                    <a:gd name="connsiteY149" fmla="*/ 180529 h 991956"/>
                    <a:gd name="connsiteX150" fmla="*/ 129466 w 992126"/>
                    <a:gd name="connsiteY150" fmla="*/ 161393 h 991956"/>
                    <a:gd name="connsiteX151" fmla="*/ 150589 w 992126"/>
                    <a:gd name="connsiteY151" fmla="*/ 180677 h 991956"/>
                    <a:gd name="connsiteX152" fmla="*/ 134942 w 992126"/>
                    <a:gd name="connsiteY152" fmla="*/ 198734 h 991956"/>
                    <a:gd name="connsiteX153" fmla="*/ 848452 w 992126"/>
                    <a:gd name="connsiteY153" fmla="*/ 188648 h 991956"/>
                    <a:gd name="connsiteX154" fmla="*/ 832298 w 992126"/>
                    <a:gd name="connsiteY154" fmla="*/ 171035 h 991956"/>
                    <a:gd name="connsiteX155" fmla="*/ 852871 w 992126"/>
                    <a:gd name="connsiteY155" fmla="*/ 151160 h 991956"/>
                    <a:gd name="connsiteX156" fmla="*/ 869998 w 992126"/>
                    <a:gd name="connsiteY156" fmla="*/ 169830 h 991956"/>
                    <a:gd name="connsiteX157" fmla="*/ 848452 w 992126"/>
                    <a:gd name="connsiteY157" fmla="*/ 188648 h 991956"/>
                    <a:gd name="connsiteX158" fmla="*/ 184525 w 992126"/>
                    <a:gd name="connsiteY158" fmla="*/ 147100 h 991956"/>
                    <a:gd name="connsiteX159" fmla="*/ 165432 w 992126"/>
                    <a:gd name="connsiteY159" fmla="*/ 125765 h 991956"/>
                    <a:gd name="connsiteX160" fmla="*/ 184737 w 992126"/>
                    <a:gd name="connsiteY160" fmla="*/ 109379 h 991956"/>
                    <a:gd name="connsiteX161" fmla="*/ 202688 w 992126"/>
                    <a:gd name="connsiteY161" fmla="*/ 131643 h 991956"/>
                    <a:gd name="connsiteX162" fmla="*/ 184525 w 992126"/>
                    <a:gd name="connsiteY162" fmla="*/ 147100 h 991956"/>
                    <a:gd name="connsiteX163" fmla="*/ 797431 w 992126"/>
                    <a:gd name="connsiteY163" fmla="*/ 138452 h 991956"/>
                    <a:gd name="connsiteX164" fmla="*/ 778782 w 992126"/>
                    <a:gd name="connsiteY164" fmla="*/ 123503 h 991956"/>
                    <a:gd name="connsiteX165" fmla="*/ 796099 w 992126"/>
                    <a:gd name="connsiteY165" fmla="*/ 100731 h 991956"/>
                    <a:gd name="connsiteX166" fmla="*/ 815869 w 992126"/>
                    <a:gd name="connsiteY166" fmla="*/ 116568 h 991956"/>
                    <a:gd name="connsiteX167" fmla="*/ 797431 w 992126"/>
                    <a:gd name="connsiteY167" fmla="*/ 138452 h 991956"/>
                    <a:gd name="connsiteX168" fmla="*/ 241361 w 992126"/>
                    <a:gd name="connsiteY168" fmla="*/ 103627 h 991956"/>
                    <a:gd name="connsiteX169" fmla="*/ 225756 w 992126"/>
                    <a:gd name="connsiteY169" fmla="*/ 79650 h 991956"/>
                    <a:gd name="connsiteX170" fmla="*/ 247323 w 992126"/>
                    <a:gd name="connsiteY170" fmla="*/ 66392 h 991956"/>
                    <a:gd name="connsiteX171" fmla="*/ 261701 w 992126"/>
                    <a:gd name="connsiteY171" fmla="*/ 91152 h 991956"/>
                    <a:gd name="connsiteX172" fmla="*/ 241361 w 992126"/>
                    <a:gd name="connsiteY172" fmla="*/ 103627 h 991956"/>
                    <a:gd name="connsiteX173" fmla="*/ 739369 w 992126"/>
                    <a:gd name="connsiteY173" fmla="*/ 96565 h 991956"/>
                    <a:gd name="connsiteX174" fmla="*/ 718669 w 992126"/>
                    <a:gd name="connsiteY174" fmla="*/ 84619 h 991956"/>
                    <a:gd name="connsiteX175" fmla="*/ 732307 w 992126"/>
                    <a:gd name="connsiteY175" fmla="*/ 59457 h 991956"/>
                    <a:gd name="connsiteX176" fmla="*/ 754297 w 992126"/>
                    <a:gd name="connsiteY176" fmla="*/ 72123 h 991956"/>
                    <a:gd name="connsiteX177" fmla="*/ 739369 w 992126"/>
                    <a:gd name="connsiteY177" fmla="*/ 96565 h 991956"/>
                    <a:gd name="connsiteX178" fmla="*/ 304138 w 992126"/>
                    <a:gd name="connsiteY178" fmla="*/ 69332 h 991956"/>
                    <a:gd name="connsiteX179" fmla="*/ 292382 w 992126"/>
                    <a:gd name="connsiteY179" fmla="*/ 43240 h 991956"/>
                    <a:gd name="connsiteX180" fmla="*/ 315704 w 992126"/>
                    <a:gd name="connsiteY180" fmla="*/ 33450 h 991956"/>
                    <a:gd name="connsiteX181" fmla="*/ 326107 w 992126"/>
                    <a:gd name="connsiteY181" fmla="*/ 60113 h 991956"/>
                    <a:gd name="connsiteX182" fmla="*/ 304138 w 992126"/>
                    <a:gd name="connsiteY182" fmla="*/ 69332 h 991956"/>
                    <a:gd name="connsiteX183" fmla="*/ 675598 w 992126"/>
                    <a:gd name="connsiteY183" fmla="*/ 64024 h 991956"/>
                    <a:gd name="connsiteX184" fmla="*/ 653291 w 992126"/>
                    <a:gd name="connsiteY184" fmla="*/ 55398 h 991956"/>
                    <a:gd name="connsiteX185" fmla="*/ 662933 w 992126"/>
                    <a:gd name="connsiteY185" fmla="*/ 28439 h 991956"/>
                    <a:gd name="connsiteX186" fmla="*/ 686615 w 992126"/>
                    <a:gd name="connsiteY186" fmla="*/ 37615 h 991956"/>
                    <a:gd name="connsiteX187" fmla="*/ 675598 w 992126"/>
                    <a:gd name="connsiteY187" fmla="*/ 64024 h 991956"/>
                    <a:gd name="connsiteX188" fmla="*/ 371376 w 992126"/>
                    <a:gd name="connsiteY188" fmla="*/ 45058 h 991956"/>
                    <a:gd name="connsiteX189" fmla="*/ 363764 w 992126"/>
                    <a:gd name="connsiteY189" fmla="*/ 17486 h 991956"/>
                    <a:gd name="connsiteX190" fmla="*/ 388355 w 992126"/>
                    <a:gd name="connsiteY190" fmla="*/ 11376 h 991956"/>
                    <a:gd name="connsiteX191" fmla="*/ 394550 w 992126"/>
                    <a:gd name="connsiteY191" fmla="*/ 39307 h 991956"/>
                    <a:gd name="connsiteX192" fmla="*/ 371376 w 992126"/>
                    <a:gd name="connsiteY192" fmla="*/ 45058 h 991956"/>
                    <a:gd name="connsiteX193" fmla="*/ 607578 w 992126"/>
                    <a:gd name="connsiteY193" fmla="*/ 41675 h 991956"/>
                    <a:gd name="connsiteX194" fmla="*/ 584277 w 992126"/>
                    <a:gd name="connsiteY194" fmla="*/ 36600 h 991956"/>
                    <a:gd name="connsiteX195" fmla="*/ 589647 w 992126"/>
                    <a:gd name="connsiteY195" fmla="*/ 8479 h 991956"/>
                    <a:gd name="connsiteX196" fmla="*/ 614407 w 992126"/>
                    <a:gd name="connsiteY196" fmla="*/ 13870 h 991956"/>
                    <a:gd name="connsiteX197" fmla="*/ 607578 w 992126"/>
                    <a:gd name="connsiteY197" fmla="*/ 41675 h 991956"/>
                    <a:gd name="connsiteX198" fmla="*/ 441617 w 992126"/>
                    <a:gd name="connsiteY198" fmla="*/ 31399 h 991956"/>
                    <a:gd name="connsiteX199" fmla="*/ 438319 w 992126"/>
                    <a:gd name="connsiteY199" fmla="*/ 2981 h 991956"/>
                    <a:gd name="connsiteX200" fmla="*/ 463565 w 992126"/>
                    <a:gd name="connsiteY200" fmla="*/ 719 h 991956"/>
                    <a:gd name="connsiteX201" fmla="*/ 465404 w 992126"/>
                    <a:gd name="connsiteY201" fmla="*/ 29263 h 991956"/>
                    <a:gd name="connsiteX202" fmla="*/ 441617 w 992126"/>
                    <a:gd name="connsiteY202" fmla="*/ 31399 h 991956"/>
                    <a:gd name="connsiteX203" fmla="*/ 536977 w 992126"/>
                    <a:gd name="connsiteY203" fmla="*/ 30046 h 991956"/>
                    <a:gd name="connsiteX204" fmla="*/ 513148 w 992126"/>
                    <a:gd name="connsiteY204" fmla="*/ 28587 h 991956"/>
                    <a:gd name="connsiteX205" fmla="*/ 514184 w 992126"/>
                    <a:gd name="connsiteY205" fmla="*/ 0 h 991956"/>
                    <a:gd name="connsiteX206" fmla="*/ 539472 w 992126"/>
                    <a:gd name="connsiteY206" fmla="*/ 1543 h 991956"/>
                    <a:gd name="connsiteX207" fmla="*/ 536977 w 992126"/>
                    <a:gd name="connsiteY207" fmla="*/ 30046 h 99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Lst>
                  <a:rect l="l" t="t" r="r" b="b"/>
                  <a:pathLst>
                    <a:path w="992126" h="991956">
                      <a:moveTo>
                        <a:pt x="495979" y="991957"/>
                      </a:moveTo>
                      <a:cubicBezTo>
                        <a:pt x="493928" y="991957"/>
                        <a:pt x="491919" y="991957"/>
                        <a:pt x="489868" y="991936"/>
                      </a:cubicBezTo>
                      <a:lnTo>
                        <a:pt x="490206" y="963307"/>
                      </a:lnTo>
                      <a:cubicBezTo>
                        <a:pt x="498135" y="963391"/>
                        <a:pt x="506212" y="963307"/>
                        <a:pt x="514099" y="962989"/>
                      </a:cubicBezTo>
                      <a:lnTo>
                        <a:pt x="515178" y="991597"/>
                      </a:lnTo>
                      <a:cubicBezTo>
                        <a:pt x="508855" y="991809"/>
                        <a:pt x="502385" y="991957"/>
                        <a:pt x="495979" y="991957"/>
                      </a:cubicBezTo>
                      <a:close/>
                      <a:moveTo>
                        <a:pt x="439333" y="988764"/>
                      </a:moveTo>
                      <a:cubicBezTo>
                        <a:pt x="431003" y="987813"/>
                        <a:pt x="422545" y="986650"/>
                        <a:pt x="414256" y="985275"/>
                      </a:cubicBezTo>
                      <a:lnTo>
                        <a:pt x="418929" y="957027"/>
                      </a:lnTo>
                      <a:cubicBezTo>
                        <a:pt x="426753" y="958338"/>
                        <a:pt x="434703" y="959437"/>
                        <a:pt x="442569" y="960325"/>
                      </a:cubicBezTo>
                      <a:lnTo>
                        <a:pt x="439333" y="988764"/>
                      </a:lnTo>
                      <a:close/>
                      <a:moveTo>
                        <a:pt x="565649" y="987115"/>
                      </a:moveTo>
                      <a:lnTo>
                        <a:pt x="561652" y="958761"/>
                      </a:lnTo>
                      <a:cubicBezTo>
                        <a:pt x="569497" y="957661"/>
                        <a:pt x="577426" y="956350"/>
                        <a:pt x="585207" y="954828"/>
                      </a:cubicBezTo>
                      <a:lnTo>
                        <a:pt x="590641" y="982907"/>
                      </a:lnTo>
                      <a:cubicBezTo>
                        <a:pt x="582395" y="984535"/>
                        <a:pt x="573958" y="985931"/>
                        <a:pt x="565649" y="987115"/>
                      </a:cubicBezTo>
                      <a:close/>
                      <a:moveTo>
                        <a:pt x="364758" y="974428"/>
                      </a:moveTo>
                      <a:cubicBezTo>
                        <a:pt x="356617" y="972208"/>
                        <a:pt x="348456" y="969713"/>
                        <a:pt x="340484" y="967112"/>
                      </a:cubicBezTo>
                      <a:lnTo>
                        <a:pt x="349471" y="939921"/>
                      </a:lnTo>
                      <a:cubicBezTo>
                        <a:pt x="356977" y="942395"/>
                        <a:pt x="364652" y="944721"/>
                        <a:pt x="372307" y="946835"/>
                      </a:cubicBezTo>
                      <a:lnTo>
                        <a:pt x="364758" y="974428"/>
                      </a:lnTo>
                      <a:close/>
                      <a:moveTo>
                        <a:pt x="639801" y="970792"/>
                      </a:moveTo>
                      <a:lnTo>
                        <a:pt x="631513" y="943389"/>
                      </a:lnTo>
                      <a:cubicBezTo>
                        <a:pt x="639103" y="941105"/>
                        <a:pt x="646716" y="938589"/>
                        <a:pt x="654179" y="935904"/>
                      </a:cubicBezTo>
                      <a:lnTo>
                        <a:pt x="663863" y="962841"/>
                      </a:lnTo>
                      <a:cubicBezTo>
                        <a:pt x="655977" y="965654"/>
                        <a:pt x="647878" y="968360"/>
                        <a:pt x="639801" y="970792"/>
                      </a:cubicBezTo>
                      <a:close/>
                      <a:moveTo>
                        <a:pt x="293248" y="948781"/>
                      </a:moveTo>
                      <a:cubicBezTo>
                        <a:pt x="285573" y="945313"/>
                        <a:pt x="277877" y="941634"/>
                        <a:pt x="270370" y="937807"/>
                      </a:cubicBezTo>
                      <a:lnTo>
                        <a:pt x="283395" y="912349"/>
                      </a:lnTo>
                      <a:cubicBezTo>
                        <a:pt x="290478" y="915944"/>
                        <a:pt x="297731" y="919432"/>
                        <a:pt x="304962" y="922689"/>
                      </a:cubicBezTo>
                      <a:lnTo>
                        <a:pt x="293248" y="948781"/>
                      </a:lnTo>
                      <a:close/>
                      <a:moveTo>
                        <a:pt x="710613" y="943241"/>
                      </a:moveTo>
                      <a:lnTo>
                        <a:pt x="698223" y="917445"/>
                      </a:lnTo>
                      <a:cubicBezTo>
                        <a:pt x="705369" y="914019"/>
                        <a:pt x="712495" y="910362"/>
                        <a:pt x="719430" y="906577"/>
                      </a:cubicBezTo>
                      <a:lnTo>
                        <a:pt x="733132" y="931717"/>
                      </a:lnTo>
                      <a:cubicBezTo>
                        <a:pt x="725773" y="935713"/>
                        <a:pt x="718204" y="939604"/>
                        <a:pt x="710613" y="943241"/>
                      </a:cubicBezTo>
                      <a:close/>
                      <a:moveTo>
                        <a:pt x="226496" y="912476"/>
                      </a:moveTo>
                      <a:cubicBezTo>
                        <a:pt x="219455" y="907909"/>
                        <a:pt x="212436" y="903067"/>
                        <a:pt x="205585" y="898140"/>
                      </a:cubicBezTo>
                      <a:lnTo>
                        <a:pt x="222352" y="874924"/>
                      </a:lnTo>
                      <a:cubicBezTo>
                        <a:pt x="228801" y="879597"/>
                        <a:pt x="235440" y="884164"/>
                        <a:pt x="242080" y="888435"/>
                      </a:cubicBezTo>
                      <a:lnTo>
                        <a:pt x="226496" y="912476"/>
                      </a:lnTo>
                      <a:close/>
                      <a:moveTo>
                        <a:pt x="776287" y="905245"/>
                      </a:moveTo>
                      <a:lnTo>
                        <a:pt x="760112" y="881627"/>
                      </a:lnTo>
                      <a:cubicBezTo>
                        <a:pt x="766624" y="877165"/>
                        <a:pt x="773136" y="872450"/>
                        <a:pt x="779437" y="867650"/>
                      </a:cubicBezTo>
                      <a:lnTo>
                        <a:pt x="796797" y="890402"/>
                      </a:lnTo>
                      <a:cubicBezTo>
                        <a:pt x="790115" y="895497"/>
                        <a:pt x="783222" y="900487"/>
                        <a:pt x="776287" y="905245"/>
                      </a:cubicBezTo>
                      <a:close/>
                      <a:moveTo>
                        <a:pt x="166087" y="866424"/>
                      </a:moveTo>
                      <a:cubicBezTo>
                        <a:pt x="159808" y="860821"/>
                        <a:pt x="153591" y="854985"/>
                        <a:pt x="147608" y="849107"/>
                      </a:cubicBezTo>
                      <a:lnTo>
                        <a:pt x="167694" y="828724"/>
                      </a:lnTo>
                      <a:cubicBezTo>
                        <a:pt x="173361" y="834306"/>
                        <a:pt x="179218" y="839803"/>
                        <a:pt x="185117" y="845068"/>
                      </a:cubicBezTo>
                      <a:lnTo>
                        <a:pt x="166087" y="866424"/>
                      </a:lnTo>
                      <a:close/>
                      <a:moveTo>
                        <a:pt x="835448" y="857649"/>
                      </a:moveTo>
                      <a:lnTo>
                        <a:pt x="815869" y="836780"/>
                      </a:lnTo>
                      <a:cubicBezTo>
                        <a:pt x="821620" y="831367"/>
                        <a:pt x="827350" y="825721"/>
                        <a:pt x="832847" y="820013"/>
                      </a:cubicBezTo>
                      <a:lnTo>
                        <a:pt x="853463" y="839846"/>
                      </a:lnTo>
                      <a:cubicBezTo>
                        <a:pt x="847627" y="845914"/>
                        <a:pt x="841559" y="851919"/>
                        <a:pt x="835448" y="857649"/>
                      </a:cubicBezTo>
                      <a:close/>
                      <a:moveTo>
                        <a:pt x="113396" y="811745"/>
                      </a:moveTo>
                      <a:cubicBezTo>
                        <a:pt x="108026" y="805275"/>
                        <a:pt x="102782" y="798551"/>
                        <a:pt x="97771" y="791849"/>
                      </a:cubicBezTo>
                      <a:lnTo>
                        <a:pt x="120712" y="774743"/>
                      </a:lnTo>
                      <a:cubicBezTo>
                        <a:pt x="125448" y="781107"/>
                        <a:pt x="130396" y="787408"/>
                        <a:pt x="135450" y="793498"/>
                      </a:cubicBezTo>
                      <a:lnTo>
                        <a:pt x="113396" y="811745"/>
                      </a:lnTo>
                      <a:close/>
                      <a:moveTo>
                        <a:pt x="886702" y="801596"/>
                      </a:moveTo>
                      <a:lnTo>
                        <a:pt x="864162" y="783941"/>
                      </a:lnTo>
                      <a:cubicBezTo>
                        <a:pt x="869046" y="777703"/>
                        <a:pt x="873846" y="771254"/>
                        <a:pt x="878413" y="764784"/>
                      </a:cubicBezTo>
                      <a:lnTo>
                        <a:pt x="901798" y="781255"/>
                      </a:lnTo>
                      <a:cubicBezTo>
                        <a:pt x="896978" y="788148"/>
                        <a:pt x="891882" y="794978"/>
                        <a:pt x="886702" y="801596"/>
                      </a:cubicBezTo>
                      <a:close/>
                      <a:moveTo>
                        <a:pt x="69628" y="749687"/>
                      </a:moveTo>
                      <a:cubicBezTo>
                        <a:pt x="65314" y="742477"/>
                        <a:pt x="61149" y="735055"/>
                        <a:pt x="57216" y="727634"/>
                      </a:cubicBezTo>
                      <a:lnTo>
                        <a:pt x="82505" y="714249"/>
                      </a:lnTo>
                      <a:cubicBezTo>
                        <a:pt x="86205" y="721248"/>
                        <a:pt x="90138" y="728226"/>
                        <a:pt x="94197" y="735055"/>
                      </a:cubicBezTo>
                      <a:lnTo>
                        <a:pt x="69628" y="749687"/>
                      </a:lnTo>
                      <a:close/>
                      <a:moveTo>
                        <a:pt x="928863" y="738417"/>
                      </a:moveTo>
                      <a:lnTo>
                        <a:pt x="903913" y="724399"/>
                      </a:lnTo>
                      <a:cubicBezTo>
                        <a:pt x="907782" y="717506"/>
                        <a:pt x="911546" y="710359"/>
                        <a:pt x="915077" y="703276"/>
                      </a:cubicBezTo>
                      <a:lnTo>
                        <a:pt x="940725" y="716005"/>
                      </a:lnTo>
                      <a:cubicBezTo>
                        <a:pt x="936982" y="723532"/>
                        <a:pt x="932986" y="731080"/>
                        <a:pt x="928863" y="738417"/>
                      </a:cubicBezTo>
                      <a:close/>
                      <a:moveTo>
                        <a:pt x="35818" y="681709"/>
                      </a:moveTo>
                      <a:cubicBezTo>
                        <a:pt x="32689" y="673907"/>
                        <a:pt x="29686" y="665914"/>
                        <a:pt x="26938" y="657964"/>
                      </a:cubicBezTo>
                      <a:lnTo>
                        <a:pt x="53981" y="648618"/>
                      </a:lnTo>
                      <a:cubicBezTo>
                        <a:pt x="56582" y="656103"/>
                        <a:pt x="59394" y="663630"/>
                        <a:pt x="62354" y="670989"/>
                      </a:cubicBezTo>
                      <a:lnTo>
                        <a:pt x="35818" y="681709"/>
                      </a:lnTo>
                      <a:close/>
                      <a:moveTo>
                        <a:pt x="960875" y="669508"/>
                      </a:moveTo>
                      <a:lnTo>
                        <a:pt x="934064" y="659465"/>
                      </a:lnTo>
                      <a:cubicBezTo>
                        <a:pt x="936834" y="652044"/>
                        <a:pt x="939477" y="644431"/>
                        <a:pt x="941867" y="636862"/>
                      </a:cubicBezTo>
                      <a:lnTo>
                        <a:pt x="969164" y="645467"/>
                      </a:lnTo>
                      <a:cubicBezTo>
                        <a:pt x="966605" y="653524"/>
                        <a:pt x="963814" y="661600"/>
                        <a:pt x="960875" y="669508"/>
                      </a:cubicBezTo>
                      <a:close/>
                      <a:moveTo>
                        <a:pt x="12877" y="609290"/>
                      </a:moveTo>
                      <a:cubicBezTo>
                        <a:pt x="10953" y="601107"/>
                        <a:pt x="9240" y="592798"/>
                        <a:pt x="7739" y="584488"/>
                      </a:cubicBezTo>
                      <a:lnTo>
                        <a:pt x="35903" y="579392"/>
                      </a:lnTo>
                      <a:cubicBezTo>
                        <a:pt x="37319" y="587215"/>
                        <a:pt x="38948" y="595081"/>
                        <a:pt x="40745" y="602756"/>
                      </a:cubicBezTo>
                      <a:lnTo>
                        <a:pt x="12877" y="609290"/>
                      </a:lnTo>
                      <a:close/>
                      <a:moveTo>
                        <a:pt x="981893" y="596434"/>
                      </a:moveTo>
                      <a:lnTo>
                        <a:pt x="953876" y="590662"/>
                      </a:lnTo>
                      <a:cubicBezTo>
                        <a:pt x="955483" y="582923"/>
                        <a:pt x="956900" y="574994"/>
                        <a:pt x="958084" y="567171"/>
                      </a:cubicBezTo>
                      <a:lnTo>
                        <a:pt x="986375" y="571484"/>
                      </a:lnTo>
                      <a:cubicBezTo>
                        <a:pt x="985128" y="579836"/>
                        <a:pt x="983605" y="588209"/>
                        <a:pt x="981893" y="596434"/>
                      </a:cubicBezTo>
                      <a:close/>
                      <a:moveTo>
                        <a:pt x="1290" y="534270"/>
                      </a:moveTo>
                      <a:cubicBezTo>
                        <a:pt x="656" y="525876"/>
                        <a:pt x="212" y="517376"/>
                        <a:pt x="0" y="508940"/>
                      </a:cubicBezTo>
                      <a:lnTo>
                        <a:pt x="28587" y="508221"/>
                      </a:lnTo>
                      <a:cubicBezTo>
                        <a:pt x="28798" y="516129"/>
                        <a:pt x="29200" y="524163"/>
                        <a:pt x="29813" y="532050"/>
                      </a:cubicBezTo>
                      <a:lnTo>
                        <a:pt x="1290" y="534270"/>
                      </a:lnTo>
                      <a:close/>
                      <a:moveTo>
                        <a:pt x="991492" y="521119"/>
                      </a:moveTo>
                      <a:lnTo>
                        <a:pt x="962905" y="519681"/>
                      </a:lnTo>
                      <a:cubicBezTo>
                        <a:pt x="963307" y="511794"/>
                        <a:pt x="963518" y="503738"/>
                        <a:pt x="963518" y="495809"/>
                      </a:cubicBezTo>
                      <a:lnTo>
                        <a:pt x="963518" y="494773"/>
                      </a:lnTo>
                      <a:lnTo>
                        <a:pt x="992126" y="494752"/>
                      </a:lnTo>
                      <a:lnTo>
                        <a:pt x="992126" y="495809"/>
                      </a:lnTo>
                      <a:cubicBezTo>
                        <a:pt x="992126" y="504225"/>
                        <a:pt x="991915" y="512746"/>
                        <a:pt x="991492" y="521119"/>
                      </a:cubicBezTo>
                      <a:close/>
                      <a:moveTo>
                        <a:pt x="29750" y="460477"/>
                      </a:moveTo>
                      <a:lnTo>
                        <a:pt x="1227" y="458321"/>
                      </a:lnTo>
                      <a:cubicBezTo>
                        <a:pt x="1861" y="449948"/>
                        <a:pt x="2707" y="441469"/>
                        <a:pt x="3743" y="433138"/>
                      </a:cubicBezTo>
                      <a:lnTo>
                        <a:pt x="32139" y="436732"/>
                      </a:lnTo>
                      <a:cubicBezTo>
                        <a:pt x="31146" y="444577"/>
                        <a:pt x="30342" y="452569"/>
                        <a:pt x="29750" y="460477"/>
                      </a:cubicBezTo>
                      <a:close/>
                      <a:moveTo>
                        <a:pt x="961002" y="447114"/>
                      </a:moveTo>
                      <a:cubicBezTo>
                        <a:pt x="960199" y="439228"/>
                        <a:pt x="959163" y="431277"/>
                        <a:pt x="957936" y="423433"/>
                      </a:cubicBezTo>
                      <a:lnTo>
                        <a:pt x="986206" y="419035"/>
                      </a:lnTo>
                      <a:cubicBezTo>
                        <a:pt x="987496" y="427345"/>
                        <a:pt x="988595" y="435802"/>
                        <a:pt x="989462" y="444154"/>
                      </a:cubicBezTo>
                      <a:lnTo>
                        <a:pt x="961002" y="447114"/>
                      </a:lnTo>
                      <a:close/>
                      <a:moveTo>
                        <a:pt x="40512" y="389750"/>
                      </a:moveTo>
                      <a:lnTo>
                        <a:pt x="12644" y="383280"/>
                      </a:lnTo>
                      <a:cubicBezTo>
                        <a:pt x="14526" y="375076"/>
                        <a:pt x="16662" y="366851"/>
                        <a:pt x="18988" y="358732"/>
                      </a:cubicBezTo>
                      <a:lnTo>
                        <a:pt x="46496" y="366618"/>
                      </a:lnTo>
                      <a:cubicBezTo>
                        <a:pt x="44318" y="374230"/>
                        <a:pt x="42309" y="382032"/>
                        <a:pt x="40512" y="389750"/>
                      </a:cubicBezTo>
                      <a:close/>
                      <a:moveTo>
                        <a:pt x="948210" y="376746"/>
                      </a:moveTo>
                      <a:cubicBezTo>
                        <a:pt x="946201" y="369092"/>
                        <a:pt x="943960" y="361375"/>
                        <a:pt x="941550" y="353805"/>
                      </a:cubicBezTo>
                      <a:lnTo>
                        <a:pt x="968826" y="345136"/>
                      </a:lnTo>
                      <a:cubicBezTo>
                        <a:pt x="971384" y="353128"/>
                        <a:pt x="973752" y="361332"/>
                        <a:pt x="975888" y="369452"/>
                      </a:cubicBezTo>
                      <a:lnTo>
                        <a:pt x="948210" y="376746"/>
                      </a:lnTo>
                      <a:close/>
                      <a:moveTo>
                        <a:pt x="62016" y="321476"/>
                      </a:moveTo>
                      <a:lnTo>
                        <a:pt x="35480" y="310819"/>
                      </a:lnTo>
                      <a:cubicBezTo>
                        <a:pt x="38609" y="302996"/>
                        <a:pt x="41993" y="295130"/>
                        <a:pt x="45545" y="287497"/>
                      </a:cubicBezTo>
                      <a:lnTo>
                        <a:pt x="71510" y="299528"/>
                      </a:lnTo>
                      <a:cubicBezTo>
                        <a:pt x="68169" y="306759"/>
                        <a:pt x="64976" y="314139"/>
                        <a:pt x="62016" y="321476"/>
                      </a:cubicBezTo>
                      <a:close/>
                      <a:moveTo>
                        <a:pt x="924761" y="309127"/>
                      </a:moveTo>
                      <a:cubicBezTo>
                        <a:pt x="921610" y="301896"/>
                        <a:pt x="918206" y="294623"/>
                        <a:pt x="914675" y="287561"/>
                      </a:cubicBezTo>
                      <a:lnTo>
                        <a:pt x="940281" y="274811"/>
                      </a:lnTo>
                      <a:cubicBezTo>
                        <a:pt x="944045" y="282317"/>
                        <a:pt x="947639" y="290034"/>
                        <a:pt x="951001" y="297710"/>
                      </a:cubicBezTo>
                      <a:lnTo>
                        <a:pt x="924761" y="309127"/>
                      </a:lnTo>
                      <a:close/>
                      <a:moveTo>
                        <a:pt x="93753" y="257324"/>
                      </a:moveTo>
                      <a:lnTo>
                        <a:pt x="69142" y="242692"/>
                      </a:lnTo>
                      <a:cubicBezTo>
                        <a:pt x="73434" y="235461"/>
                        <a:pt x="77980" y="228230"/>
                        <a:pt x="82653" y="221210"/>
                      </a:cubicBezTo>
                      <a:lnTo>
                        <a:pt x="106482" y="237068"/>
                      </a:lnTo>
                      <a:cubicBezTo>
                        <a:pt x="102084" y="243686"/>
                        <a:pt x="97792" y="250516"/>
                        <a:pt x="93753" y="257324"/>
                      </a:cubicBezTo>
                      <a:close/>
                      <a:moveTo>
                        <a:pt x="891226" y="245970"/>
                      </a:moveTo>
                      <a:cubicBezTo>
                        <a:pt x="886977" y="239267"/>
                        <a:pt x="882515" y="232607"/>
                        <a:pt x="877948" y="226158"/>
                      </a:cubicBezTo>
                      <a:lnTo>
                        <a:pt x="901291" y="209665"/>
                      </a:lnTo>
                      <a:cubicBezTo>
                        <a:pt x="906133" y="216495"/>
                        <a:pt x="910891" y="223578"/>
                        <a:pt x="915394" y="230683"/>
                      </a:cubicBezTo>
                      <a:lnTo>
                        <a:pt x="891226" y="245970"/>
                      </a:lnTo>
                      <a:close/>
                      <a:moveTo>
                        <a:pt x="134942" y="198734"/>
                      </a:moveTo>
                      <a:lnTo>
                        <a:pt x="112846" y="180529"/>
                      </a:lnTo>
                      <a:cubicBezTo>
                        <a:pt x="118196" y="174059"/>
                        <a:pt x="123778" y="167610"/>
                        <a:pt x="129466" y="161393"/>
                      </a:cubicBezTo>
                      <a:lnTo>
                        <a:pt x="150589" y="180677"/>
                      </a:lnTo>
                      <a:cubicBezTo>
                        <a:pt x="145239" y="186555"/>
                        <a:pt x="139974" y="192644"/>
                        <a:pt x="134942" y="198734"/>
                      </a:cubicBezTo>
                      <a:close/>
                      <a:moveTo>
                        <a:pt x="848452" y="188648"/>
                      </a:moveTo>
                      <a:cubicBezTo>
                        <a:pt x="843229" y="182664"/>
                        <a:pt x="837816" y="176744"/>
                        <a:pt x="832298" y="171035"/>
                      </a:cubicBezTo>
                      <a:lnTo>
                        <a:pt x="852871" y="151160"/>
                      </a:lnTo>
                      <a:cubicBezTo>
                        <a:pt x="858728" y="157228"/>
                        <a:pt x="864479" y="163508"/>
                        <a:pt x="869998" y="169830"/>
                      </a:cubicBezTo>
                      <a:lnTo>
                        <a:pt x="848452" y="188648"/>
                      </a:lnTo>
                      <a:close/>
                      <a:moveTo>
                        <a:pt x="184525" y="147100"/>
                      </a:moveTo>
                      <a:lnTo>
                        <a:pt x="165432" y="125765"/>
                      </a:lnTo>
                      <a:cubicBezTo>
                        <a:pt x="171712" y="120162"/>
                        <a:pt x="178224" y="114622"/>
                        <a:pt x="184737" y="109379"/>
                      </a:cubicBezTo>
                      <a:lnTo>
                        <a:pt x="202688" y="131643"/>
                      </a:lnTo>
                      <a:cubicBezTo>
                        <a:pt x="196577" y="136612"/>
                        <a:pt x="190446" y="141814"/>
                        <a:pt x="184525" y="147100"/>
                      </a:cubicBezTo>
                      <a:close/>
                      <a:moveTo>
                        <a:pt x="797431" y="138452"/>
                      </a:moveTo>
                      <a:cubicBezTo>
                        <a:pt x="791363" y="133314"/>
                        <a:pt x="785083" y="128281"/>
                        <a:pt x="778782" y="123503"/>
                      </a:cubicBezTo>
                      <a:lnTo>
                        <a:pt x="796099" y="100731"/>
                      </a:lnTo>
                      <a:cubicBezTo>
                        <a:pt x="802780" y="105805"/>
                        <a:pt x="809441" y="111112"/>
                        <a:pt x="815869" y="116568"/>
                      </a:cubicBezTo>
                      <a:lnTo>
                        <a:pt x="797431" y="138452"/>
                      </a:lnTo>
                      <a:close/>
                      <a:moveTo>
                        <a:pt x="241361" y="103627"/>
                      </a:moveTo>
                      <a:lnTo>
                        <a:pt x="225756" y="79650"/>
                      </a:lnTo>
                      <a:cubicBezTo>
                        <a:pt x="232819" y="75041"/>
                        <a:pt x="240071" y="70600"/>
                        <a:pt x="247323" y="66392"/>
                      </a:cubicBezTo>
                      <a:lnTo>
                        <a:pt x="261701" y="91152"/>
                      </a:lnTo>
                      <a:cubicBezTo>
                        <a:pt x="254851" y="95106"/>
                        <a:pt x="248000" y="99293"/>
                        <a:pt x="241361" y="103627"/>
                      </a:cubicBezTo>
                      <a:close/>
                      <a:moveTo>
                        <a:pt x="739369" y="96565"/>
                      </a:moveTo>
                      <a:cubicBezTo>
                        <a:pt x="732582" y="92400"/>
                        <a:pt x="725604" y="88382"/>
                        <a:pt x="718669" y="84619"/>
                      </a:cubicBezTo>
                      <a:lnTo>
                        <a:pt x="732307" y="59457"/>
                      </a:lnTo>
                      <a:cubicBezTo>
                        <a:pt x="739707" y="63453"/>
                        <a:pt x="747087" y="67746"/>
                        <a:pt x="754297" y="72123"/>
                      </a:cubicBezTo>
                      <a:lnTo>
                        <a:pt x="739369" y="96565"/>
                      </a:lnTo>
                      <a:close/>
                      <a:moveTo>
                        <a:pt x="304138" y="69332"/>
                      </a:moveTo>
                      <a:lnTo>
                        <a:pt x="292382" y="43240"/>
                      </a:lnTo>
                      <a:cubicBezTo>
                        <a:pt x="300036" y="39814"/>
                        <a:pt x="307880" y="36495"/>
                        <a:pt x="315704" y="33450"/>
                      </a:cubicBezTo>
                      <a:lnTo>
                        <a:pt x="326107" y="60113"/>
                      </a:lnTo>
                      <a:cubicBezTo>
                        <a:pt x="318727" y="62967"/>
                        <a:pt x="311327" y="66075"/>
                        <a:pt x="304138" y="69332"/>
                      </a:cubicBezTo>
                      <a:close/>
                      <a:moveTo>
                        <a:pt x="675598" y="64024"/>
                      </a:moveTo>
                      <a:cubicBezTo>
                        <a:pt x="668282" y="60959"/>
                        <a:pt x="660776" y="58104"/>
                        <a:pt x="653291" y="55398"/>
                      </a:cubicBezTo>
                      <a:lnTo>
                        <a:pt x="662933" y="28439"/>
                      </a:lnTo>
                      <a:cubicBezTo>
                        <a:pt x="670883" y="31293"/>
                        <a:pt x="678855" y="34359"/>
                        <a:pt x="686615" y="37615"/>
                      </a:cubicBezTo>
                      <a:lnTo>
                        <a:pt x="675598" y="64024"/>
                      </a:lnTo>
                      <a:close/>
                      <a:moveTo>
                        <a:pt x="371376" y="45058"/>
                      </a:moveTo>
                      <a:lnTo>
                        <a:pt x="363764" y="17486"/>
                      </a:lnTo>
                      <a:cubicBezTo>
                        <a:pt x="371883" y="15245"/>
                        <a:pt x="380172" y="13173"/>
                        <a:pt x="388355" y="11376"/>
                      </a:cubicBezTo>
                      <a:lnTo>
                        <a:pt x="394550" y="39307"/>
                      </a:lnTo>
                      <a:cubicBezTo>
                        <a:pt x="386811" y="41019"/>
                        <a:pt x="379009" y="42944"/>
                        <a:pt x="371376" y="45058"/>
                      </a:cubicBezTo>
                      <a:close/>
                      <a:moveTo>
                        <a:pt x="607578" y="41675"/>
                      </a:moveTo>
                      <a:cubicBezTo>
                        <a:pt x="599902" y="39793"/>
                        <a:pt x="592058" y="38059"/>
                        <a:pt x="584277" y="36600"/>
                      </a:cubicBezTo>
                      <a:lnTo>
                        <a:pt x="589647" y="8479"/>
                      </a:lnTo>
                      <a:cubicBezTo>
                        <a:pt x="597915" y="10064"/>
                        <a:pt x="606246" y="11862"/>
                        <a:pt x="614407" y="13870"/>
                      </a:cubicBezTo>
                      <a:lnTo>
                        <a:pt x="607578" y="41675"/>
                      </a:lnTo>
                      <a:close/>
                      <a:moveTo>
                        <a:pt x="441617" y="31399"/>
                      </a:moveTo>
                      <a:lnTo>
                        <a:pt x="438319" y="2981"/>
                      </a:lnTo>
                      <a:cubicBezTo>
                        <a:pt x="446670" y="2009"/>
                        <a:pt x="455170" y="1269"/>
                        <a:pt x="463565" y="719"/>
                      </a:cubicBezTo>
                      <a:lnTo>
                        <a:pt x="465404" y="29263"/>
                      </a:lnTo>
                      <a:cubicBezTo>
                        <a:pt x="457475" y="29771"/>
                        <a:pt x="449483" y="30490"/>
                        <a:pt x="441617" y="31399"/>
                      </a:cubicBezTo>
                      <a:close/>
                      <a:moveTo>
                        <a:pt x="536977" y="30046"/>
                      </a:moveTo>
                      <a:cubicBezTo>
                        <a:pt x="529133" y="29348"/>
                        <a:pt x="521119" y="28862"/>
                        <a:pt x="513148" y="28587"/>
                      </a:cubicBezTo>
                      <a:lnTo>
                        <a:pt x="514184" y="0"/>
                      </a:lnTo>
                      <a:cubicBezTo>
                        <a:pt x="522641" y="296"/>
                        <a:pt x="531141" y="824"/>
                        <a:pt x="539472" y="1543"/>
                      </a:cubicBezTo>
                      <a:lnTo>
                        <a:pt x="536977" y="30046"/>
                      </a:lnTo>
                      <a:close/>
                    </a:path>
                  </a:pathLst>
                </a:custGeom>
                <a:solidFill>
                  <a:sysClr val="window" lastClr="FFFFFF">
                    <a:lumMod val="85000"/>
                  </a:sysClr>
                </a:solidFill>
                <a:ln w="21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B00709AE-374B-81CF-A174-950BDA3E5D34}"/>
                    </a:ext>
                  </a:extLst>
                </p:cNvPr>
                <p:cNvGrpSpPr/>
                <p:nvPr/>
              </p:nvGrpSpPr>
              <p:grpSpPr>
                <a:xfrm rot="5400000">
                  <a:off x="1770464" y="3038226"/>
                  <a:ext cx="426054" cy="195257"/>
                  <a:chOff x="1796384" y="2875929"/>
                  <a:chExt cx="426054" cy="195257"/>
                </a:xfrm>
              </p:grpSpPr>
              <p:sp>
                <p:nvSpPr>
                  <p:cNvPr id="21" name="Freeform: Shape 20">
                    <a:extLst>
                      <a:ext uri="{FF2B5EF4-FFF2-40B4-BE49-F238E27FC236}">
                        <a16:creationId xmlns:a16="http://schemas.microsoft.com/office/drawing/2014/main" id="{C04FD0BD-118A-C62E-6537-16D794E1681C}"/>
                      </a:ext>
                    </a:extLst>
                  </p:cNvPr>
                  <p:cNvSpPr/>
                  <p:nvPr/>
                </p:nvSpPr>
                <p:spPr>
                  <a:xfrm rot="2883099">
                    <a:off x="1934687" y="2737626"/>
                    <a:ext cx="149447" cy="426054"/>
                  </a:xfrm>
                  <a:custGeom>
                    <a:avLst/>
                    <a:gdLst>
                      <a:gd name="connsiteX0" fmla="*/ 147417 w 149447"/>
                      <a:gd name="connsiteY0" fmla="*/ 334437 h 426054"/>
                      <a:gd name="connsiteX1" fmla="*/ 74702 w 149447"/>
                      <a:gd name="connsiteY1" fmla="*/ 0 h 426054"/>
                      <a:gd name="connsiteX2" fmla="*/ 1988 w 149447"/>
                      <a:gd name="connsiteY2" fmla="*/ 334437 h 426054"/>
                      <a:gd name="connsiteX3" fmla="*/ 0 w 149447"/>
                      <a:gd name="connsiteY3" fmla="*/ 351353 h 426054"/>
                      <a:gd name="connsiteX4" fmla="*/ 74724 w 149447"/>
                      <a:gd name="connsiteY4" fmla="*/ 426055 h 426054"/>
                      <a:gd name="connsiteX5" fmla="*/ 149447 w 149447"/>
                      <a:gd name="connsiteY5" fmla="*/ 351353 h 426054"/>
                      <a:gd name="connsiteX6" fmla="*/ 147417 w 149447"/>
                      <a:gd name="connsiteY6" fmla="*/ 334437 h 42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447" h="426054">
                        <a:moveTo>
                          <a:pt x="147417" y="334437"/>
                        </a:moveTo>
                        <a:cubicBezTo>
                          <a:pt x="134456" y="247069"/>
                          <a:pt x="74702" y="0"/>
                          <a:pt x="74702" y="0"/>
                        </a:cubicBezTo>
                        <a:cubicBezTo>
                          <a:pt x="74702" y="0"/>
                          <a:pt x="14928" y="247069"/>
                          <a:pt x="1988" y="334437"/>
                        </a:cubicBezTo>
                        <a:cubicBezTo>
                          <a:pt x="719" y="339871"/>
                          <a:pt x="0" y="345517"/>
                          <a:pt x="0" y="351353"/>
                        </a:cubicBezTo>
                        <a:cubicBezTo>
                          <a:pt x="0" y="392605"/>
                          <a:pt x="33450" y="426055"/>
                          <a:pt x="74724" y="426055"/>
                        </a:cubicBezTo>
                        <a:cubicBezTo>
                          <a:pt x="115997" y="426055"/>
                          <a:pt x="149447" y="392605"/>
                          <a:pt x="149447" y="351353"/>
                        </a:cubicBezTo>
                        <a:cubicBezTo>
                          <a:pt x="149405" y="345517"/>
                          <a:pt x="148665" y="339871"/>
                          <a:pt x="147417" y="334437"/>
                        </a:cubicBezTo>
                        <a:close/>
                      </a:path>
                    </a:pathLst>
                  </a:custGeom>
                  <a:solidFill>
                    <a:srgbClr val="333248"/>
                  </a:solidFill>
                  <a:ln w="21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D365019F-30E2-EB9E-F9FA-52E0A468A1A6}"/>
                      </a:ext>
                    </a:extLst>
                  </p:cNvPr>
                  <p:cNvSpPr/>
                  <p:nvPr/>
                </p:nvSpPr>
                <p:spPr>
                  <a:xfrm>
                    <a:off x="1868383" y="2994877"/>
                    <a:ext cx="76309" cy="76309"/>
                  </a:xfrm>
                  <a:custGeom>
                    <a:avLst/>
                    <a:gdLst>
                      <a:gd name="connsiteX0" fmla="*/ 76309 w 76309"/>
                      <a:gd name="connsiteY0" fmla="*/ 38165 h 76309"/>
                      <a:gd name="connsiteX1" fmla="*/ 38165 w 76309"/>
                      <a:gd name="connsiteY1" fmla="*/ 76309 h 76309"/>
                      <a:gd name="connsiteX2" fmla="*/ 0 w 76309"/>
                      <a:gd name="connsiteY2" fmla="*/ 38165 h 76309"/>
                      <a:gd name="connsiteX3" fmla="*/ 38165 w 76309"/>
                      <a:gd name="connsiteY3" fmla="*/ 0 h 76309"/>
                      <a:gd name="connsiteX4" fmla="*/ 76309 w 76309"/>
                      <a:gd name="connsiteY4" fmla="*/ 38165 h 76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09" h="76309">
                        <a:moveTo>
                          <a:pt x="76309" y="38165"/>
                        </a:moveTo>
                        <a:cubicBezTo>
                          <a:pt x="76309" y="59225"/>
                          <a:pt x="59225" y="76309"/>
                          <a:pt x="38165" y="76309"/>
                        </a:cubicBezTo>
                        <a:cubicBezTo>
                          <a:pt x="17085" y="76309"/>
                          <a:pt x="0" y="59225"/>
                          <a:pt x="0" y="38165"/>
                        </a:cubicBezTo>
                        <a:cubicBezTo>
                          <a:pt x="0" y="17084"/>
                          <a:pt x="17085" y="0"/>
                          <a:pt x="38165" y="0"/>
                        </a:cubicBezTo>
                        <a:cubicBezTo>
                          <a:pt x="59225" y="-21"/>
                          <a:pt x="76309" y="17063"/>
                          <a:pt x="76309" y="38165"/>
                        </a:cubicBezTo>
                        <a:close/>
                      </a:path>
                    </a:pathLst>
                  </a:custGeom>
                  <a:solidFill>
                    <a:sysClr val="window" lastClr="FFFFFF">
                      <a:lumMod val="85000"/>
                    </a:sysClr>
                  </a:solidFill>
                  <a:ln w="21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1" name="TextBox 10">
                <a:extLst>
                  <a:ext uri="{FF2B5EF4-FFF2-40B4-BE49-F238E27FC236}">
                    <a16:creationId xmlns:a16="http://schemas.microsoft.com/office/drawing/2014/main" id="{797FCD29-65BB-E592-AF67-89A70DE637F7}"/>
                  </a:ext>
                </a:extLst>
              </p:cNvPr>
              <p:cNvSpPr txBox="1"/>
              <p:nvPr/>
            </p:nvSpPr>
            <p:spPr>
              <a:xfrm>
                <a:off x="11410" y="6677992"/>
                <a:ext cx="672908" cy="276999"/>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lumMod val="85000"/>
                        <a:lumOff val="15000"/>
                      </a:prstClr>
                    </a:solidFill>
                    <a:effectLst/>
                    <a:uLnTx/>
                    <a:uFillTx/>
                    <a:latin typeface="Calibri" panose="020F0502020204030204"/>
                  </a:rPr>
                  <a:t>60 mins</a:t>
                </a:r>
              </a:p>
            </p:txBody>
          </p:sp>
        </p:grpSp>
      </p:grpSp>
    </p:spTree>
    <p:extLst>
      <p:ext uri="{BB962C8B-B14F-4D97-AF65-F5344CB8AC3E}">
        <p14:creationId xmlns:p14="http://schemas.microsoft.com/office/powerpoint/2010/main" val="3903738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75"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77" name="Group 76">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78"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79"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0"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1"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82"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3"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4"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5"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6"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7"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8"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9"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0"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1"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2"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3"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4"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5"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6"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7"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8"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9"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0"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1"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2"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3"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4"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5"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6"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107"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8"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9"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0"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1"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2"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3"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4"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5"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6"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7"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8"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119"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0"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1"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2"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3"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4"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5"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6"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7"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8"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9"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30"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31"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grpSp>
      <p:grpSp>
        <p:nvGrpSpPr>
          <p:cNvPr id="133" name="Group 132">
            <a:extLst>
              <a:ext uri="{FF2B5EF4-FFF2-40B4-BE49-F238E27FC236}">
                <a16:creationId xmlns:a16="http://schemas.microsoft.com/office/drawing/2014/main" id="{1351B104-9B78-4A2B-B970-FA8ABE1CE1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34" name="Rectangle 133">
              <a:extLst>
                <a:ext uri="{FF2B5EF4-FFF2-40B4-BE49-F238E27FC236}">
                  <a16:creationId xmlns:a16="http://schemas.microsoft.com/office/drawing/2014/main" id="{3A130E84-D02F-40FB-9BEB-520239271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5" name="Picture 2">
              <a:extLst>
                <a:ext uri="{FF2B5EF4-FFF2-40B4-BE49-F238E27FC236}">
                  <a16:creationId xmlns:a16="http://schemas.microsoft.com/office/drawing/2014/main" id="{5E142BFD-7D75-4518-BBDF-27C00AB4BC7F}"/>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4" name="Title 3">
            <a:extLst>
              <a:ext uri="{FF2B5EF4-FFF2-40B4-BE49-F238E27FC236}">
                <a16:creationId xmlns:a16="http://schemas.microsoft.com/office/drawing/2014/main" id="{9D199D07-65D0-4255-94B1-E400293ADC71}"/>
              </a:ext>
            </a:extLst>
          </p:cNvPr>
          <p:cNvSpPr>
            <a:spLocks noGrp="1"/>
          </p:cNvSpPr>
          <p:nvPr>
            <p:ph type="title"/>
          </p:nvPr>
        </p:nvSpPr>
        <p:spPr>
          <a:xfrm>
            <a:off x="6615112" y="1122363"/>
            <a:ext cx="4052887" cy="2387600"/>
          </a:xfrm>
        </p:spPr>
        <p:txBody>
          <a:bodyPr vert="horz" lIns="91440" tIns="45720" rIns="91440" bIns="45720" rtlCol="0" anchor="b">
            <a:normAutofit/>
          </a:bodyPr>
          <a:lstStyle/>
          <a:p>
            <a:r>
              <a:rPr lang="en-US" sz="4800" dirty="0"/>
              <a:t>Model Evaluation</a:t>
            </a:r>
          </a:p>
        </p:txBody>
      </p:sp>
      <p:sp>
        <p:nvSpPr>
          <p:cNvPr id="5" name="Text Placeholder 4">
            <a:extLst>
              <a:ext uri="{FF2B5EF4-FFF2-40B4-BE49-F238E27FC236}">
                <a16:creationId xmlns:a16="http://schemas.microsoft.com/office/drawing/2014/main" id="{6C568974-D1B7-4A39-9669-FA87EBAD394D}"/>
              </a:ext>
            </a:extLst>
          </p:cNvPr>
          <p:cNvSpPr>
            <a:spLocks noGrp="1"/>
          </p:cNvSpPr>
          <p:nvPr>
            <p:ph type="body" idx="1"/>
          </p:nvPr>
        </p:nvSpPr>
        <p:spPr>
          <a:xfrm>
            <a:off x="6585702" y="3602038"/>
            <a:ext cx="4082297" cy="1655762"/>
          </a:xfrm>
        </p:spPr>
        <p:txBody>
          <a:bodyPr vert="horz" lIns="91440" tIns="45720" rIns="91440" bIns="45720" rtlCol="0">
            <a:normAutofit/>
          </a:bodyPr>
          <a:lstStyle/>
          <a:p>
            <a:endParaRPr lang="en-US" sz="2000" dirty="0">
              <a:solidFill>
                <a:schemeClr val="tx2"/>
              </a:solidFill>
            </a:endParaRPr>
          </a:p>
        </p:txBody>
      </p:sp>
      <p:pic>
        <p:nvPicPr>
          <p:cNvPr id="262" name="Picture 261">
            <a:extLst>
              <a:ext uri="{FF2B5EF4-FFF2-40B4-BE49-F238E27FC236}">
                <a16:creationId xmlns:a16="http://schemas.microsoft.com/office/drawing/2014/main" id="{3321B01D-93AE-4501-BFAE-8C4CB3D917F8}"/>
              </a:ext>
            </a:extLst>
          </p:cNvPr>
          <p:cNvPicPr>
            <a:picLocks noChangeAspect="1"/>
          </p:cNvPicPr>
          <p:nvPr/>
        </p:nvPicPr>
        <p:blipFill rotWithShape="1">
          <a:blip r:embed="rId4"/>
          <a:srcRect l="7802"/>
          <a:stretch/>
        </p:blipFill>
        <p:spPr>
          <a:xfrm>
            <a:off x="-5597" y="10"/>
            <a:ext cx="6101597" cy="6857990"/>
          </a:xfrm>
          <a:prstGeom prst="rect">
            <a:avLst/>
          </a:prstGeom>
        </p:spPr>
      </p:pic>
      <p:grpSp>
        <p:nvGrpSpPr>
          <p:cNvPr id="137" name="Group 136">
            <a:extLst>
              <a:ext uri="{FF2B5EF4-FFF2-40B4-BE49-F238E27FC236}">
                <a16:creationId xmlns:a16="http://schemas.microsoft.com/office/drawing/2014/main" id="{D4116A08-770E-4DC3-AAB6-E3E8E6CEC8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38" name="Rectangle 5">
              <a:extLst>
                <a:ext uri="{FF2B5EF4-FFF2-40B4-BE49-F238E27FC236}">
                  <a16:creationId xmlns:a16="http://schemas.microsoft.com/office/drawing/2014/main" id="{6ADECFB2-F615-49A9-A242-A3D04CADB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139" name="Freeform 6">
              <a:extLst>
                <a:ext uri="{FF2B5EF4-FFF2-40B4-BE49-F238E27FC236}">
                  <a16:creationId xmlns:a16="http://schemas.microsoft.com/office/drawing/2014/main" id="{8E1F3AC6-5FF1-401B-91E4-180D1D356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0" name="Freeform 7">
              <a:extLst>
                <a:ext uri="{FF2B5EF4-FFF2-40B4-BE49-F238E27FC236}">
                  <a16:creationId xmlns:a16="http://schemas.microsoft.com/office/drawing/2014/main" id="{72BC7A9D-387B-4877-B8E6-E8ABA6B265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1" name="Rectangle 8">
              <a:extLst>
                <a:ext uri="{FF2B5EF4-FFF2-40B4-BE49-F238E27FC236}">
                  <a16:creationId xmlns:a16="http://schemas.microsoft.com/office/drawing/2014/main" id="{9114560A-27D6-469D-992E-33A55B40BA0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142" name="Freeform 9">
              <a:extLst>
                <a:ext uri="{FF2B5EF4-FFF2-40B4-BE49-F238E27FC236}">
                  <a16:creationId xmlns:a16="http://schemas.microsoft.com/office/drawing/2014/main" id="{CBF136EF-7DC2-47D2-974C-70044B5E9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3" name="Freeform 10">
              <a:extLst>
                <a:ext uri="{FF2B5EF4-FFF2-40B4-BE49-F238E27FC236}">
                  <a16:creationId xmlns:a16="http://schemas.microsoft.com/office/drawing/2014/main" id="{6B03084D-F566-41C4-BE37-870FB5A0D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4" name="Freeform 11">
              <a:extLst>
                <a:ext uri="{FF2B5EF4-FFF2-40B4-BE49-F238E27FC236}">
                  <a16:creationId xmlns:a16="http://schemas.microsoft.com/office/drawing/2014/main" id="{049DC21B-8236-4901-9ADD-E3167ABDE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5" name="Freeform 12">
              <a:extLst>
                <a:ext uri="{FF2B5EF4-FFF2-40B4-BE49-F238E27FC236}">
                  <a16:creationId xmlns:a16="http://schemas.microsoft.com/office/drawing/2014/main" id="{304F4FEB-8B5B-45BA-988C-5FBF41059E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6" name="Freeform 13">
              <a:extLst>
                <a:ext uri="{FF2B5EF4-FFF2-40B4-BE49-F238E27FC236}">
                  <a16:creationId xmlns:a16="http://schemas.microsoft.com/office/drawing/2014/main" id="{E88E24C8-3D76-4C2F-84D1-BC3C2AACA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7" name="Freeform 14">
              <a:extLst>
                <a:ext uri="{FF2B5EF4-FFF2-40B4-BE49-F238E27FC236}">
                  <a16:creationId xmlns:a16="http://schemas.microsoft.com/office/drawing/2014/main" id="{91C91468-4F8A-42F1-9505-02D924178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8" name="Freeform 15">
              <a:extLst>
                <a:ext uri="{FF2B5EF4-FFF2-40B4-BE49-F238E27FC236}">
                  <a16:creationId xmlns:a16="http://schemas.microsoft.com/office/drawing/2014/main" id="{C22581B1-C426-4189-85D6-C499D6982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9" name="Freeform 16">
              <a:extLst>
                <a:ext uri="{FF2B5EF4-FFF2-40B4-BE49-F238E27FC236}">
                  <a16:creationId xmlns:a16="http://schemas.microsoft.com/office/drawing/2014/main" id="{29DFD4C4-0517-4A6B-B423-E55582618D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0" name="Freeform 17">
              <a:extLst>
                <a:ext uri="{FF2B5EF4-FFF2-40B4-BE49-F238E27FC236}">
                  <a16:creationId xmlns:a16="http://schemas.microsoft.com/office/drawing/2014/main" id="{7ACD84D3-D09D-4C94-99D5-51713A1D6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1" name="Freeform 18">
              <a:extLst>
                <a:ext uri="{FF2B5EF4-FFF2-40B4-BE49-F238E27FC236}">
                  <a16:creationId xmlns:a16="http://schemas.microsoft.com/office/drawing/2014/main" id="{37C2AEAB-1CC9-4A9A-8303-E1E0C12168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2" name="Freeform 19">
              <a:extLst>
                <a:ext uri="{FF2B5EF4-FFF2-40B4-BE49-F238E27FC236}">
                  <a16:creationId xmlns:a16="http://schemas.microsoft.com/office/drawing/2014/main" id="{20ABD348-58FE-4371-AE12-C66FF8CA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3" name="Freeform 20">
              <a:extLst>
                <a:ext uri="{FF2B5EF4-FFF2-40B4-BE49-F238E27FC236}">
                  <a16:creationId xmlns:a16="http://schemas.microsoft.com/office/drawing/2014/main" id="{408E0FAA-F0C5-4CB1-95FE-D3D96830FC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4" name="Freeform 21">
              <a:extLst>
                <a:ext uri="{FF2B5EF4-FFF2-40B4-BE49-F238E27FC236}">
                  <a16:creationId xmlns:a16="http://schemas.microsoft.com/office/drawing/2014/main" id="{F83C789F-2881-4822-A724-567720953F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5" name="Freeform 22">
              <a:extLst>
                <a:ext uri="{FF2B5EF4-FFF2-40B4-BE49-F238E27FC236}">
                  <a16:creationId xmlns:a16="http://schemas.microsoft.com/office/drawing/2014/main" id="{6B039120-5C84-4A03-9ADD-32EA6E5D44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6" name="Freeform 23">
              <a:extLst>
                <a:ext uri="{FF2B5EF4-FFF2-40B4-BE49-F238E27FC236}">
                  <a16:creationId xmlns:a16="http://schemas.microsoft.com/office/drawing/2014/main" id="{440E956F-26EB-40C6-B500-1A4BB4ABF7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7" name="Freeform 24">
              <a:extLst>
                <a:ext uri="{FF2B5EF4-FFF2-40B4-BE49-F238E27FC236}">
                  <a16:creationId xmlns:a16="http://schemas.microsoft.com/office/drawing/2014/main" id="{D2449A75-05DC-4791-90F1-335CC6732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8" name="Freeform 25">
              <a:extLst>
                <a:ext uri="{FF2B5EF4-FFF2-40B4-BE49-F238E27FC236}">
                  <a16:creationId xmlns:a16="http://schemas.microsoft.com/office/drawing/2014/main" id="{2A0F57CD-8F34-4F1D-BFF3-129352250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9" name="Freeform 26">
              <a:extLst>
                <a:ext uri="{FF2B5EF4-FFF2-40B4-BE49-F238E27FC236}">
                  <a16:creationId xmlns:a16="http://schemas.microsoft.com/office/drawing/2014/main" id="{DB0DDCCE-FA18-4790-8F10-67FC66172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0" name="Freeform 27">
              <a:extLst>
                <a:ext uri="{FF2B5EF4-FFF2-40B4-BE49-F238E27FC236}">
                  <a16:creationId xmlns:a16="http://schemas.microsoft.com/office/drawing/2014/main" id="{750A8178-D049-42D4-BA77-A262FE55F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1" name="Freeform 28">
              <a:extLst>
                <a:ext uri="{FF2B5EF4-FFF2-40B4-BE49-F238E27FC236}">
                  <a16:creationId xmlns:a16="http://schemas.microsoft.com/office/drawing/2014/main" id="{B33B9383-8846-404B-85BE-E43F077379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2" name="Freeform 29">
              <a:extLst>
                <a:ext uri="{FF2B5EF4-FFF2-40B4-BE49-F238E27FC236}">
                  <a16:creationId xmlns:a16="http://schemas.microsoft.com/office/drawing/2014/main" id="{79468103-A660-495B-BFDF-8E7D98A09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3" name="Freeform 30">
              <a:extLst>
                <a:ext uri="{FF2B5EF4-FFF2-40B4-BE49-F238E27FC236}">
                  <a16:creationId xmlns:a16="http://schemas.microsoft.com/office/drawing/2014/main" id="{06F4CC44-94E1-47AF-893C-19C4A4AB40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4" name="Freeform 31">
              <a:extLst>
                <a:ext uri="{FF2B5EF4-FFF2-40B4-BE49-F238E27FC236}">
                  <a16:creationId xmlns:a16="http://schemas.microsoft.com/office/drawing/2014/main" id="{E87F601E-2166-4FAE-AF96-2A1B17E46E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5" name="Freeform 32">
              <a:extLst>
                <a:ext uri="{FF2B5EF4-FFF2-40B4-BE49-F238E27FC236}">
                  <a16:creationId xmlns:a16="http://schemas.microsoft.com/office/drawing/2014/main" id="{DCDE2745-7AA5-416B-AC78-93C6EAE5D4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6" name="Rectangle 33">
              <a:extLst>
                <a:ext uri="{FF2B5EF4-FFF2-40B4-BE49-F238E27FC236}">
                  <a16:creationId xmlns:a16="http://schemas.microsoft.com/office/drawing/2014/main" id="{7D5F7E44-496F-4025-AFD8-7EEC67AC180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167" name="Freeform 34">
              <a:extLst>
                <a:ext uri="{FF2B5EF4-FFF2-40B4-BE49-F238E27FC236}">
                  <a16:creationId xmlns:a16="http://schemas.microsoft.com/office/drawing/2014/main" id="{FA8ED221-FD77-4CD0-A9B9-3F97E40DCD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8" name="Freeform 35">
              <a:extLst>
                <a:ext uri="{FF2B5EF4-FFF2-40B4-BE49-F238E27FC236}">
                  <a16:creationId xmlns:a16="http://schemas.microsoft.com/office/drawing/2014/main" id="{94922F75-95BC-435D-B4BB-BCE65BAC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9" name="Freeform 36">
              <a:extLst>
                <a:ext uri="{FF2B5EF4-FFF2-40B4-BE49-F238E27FC236}">
                  <a16:creationId xmlns:a16="http://schemas.microsoft.com/office/drawing/2014/main" id="{CFB94884-EF28-419D-9147-20B2C9B1A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0" name="Freeform 37">
              <a:extLst>
                <a:ext uri="{FF2B5EF4-FFF2-40B4-BE49-F238E27FC236}">
                  <a16:creationId xmlns:a16="http://schemas.microsoft.com/office/drawing/2014/main" id="{94C72871-F5AC-46D1-97EF-94E4070A7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1" name="Freeform 38">
              <a:extLst>
                <a:ext uri="{FF2B5EF4-FFF2-40B4-BE49-F238E27FC236}">
                  <a16:creationId xmlns:a16="http://schemas.microsoft.com/office/drawing/2014/main" id="{03ED1B15-6247-43B3-BEAE-DB699DE29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2" name="Freeform 39">
              <a:extLst>
                <a:ext uri="{FF2B5EF4-FFF2-40B4-BE49-F238E27FC236}">
                  <a16:creationId xmlns:a16="http://schemas.microsoft.com/office/drawing/2014/main" id="{FA3EA466-B483-4B4A-9FCB-9FFA8E538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3" name="Freeform 40">
              <a:extLst>
                <a:ext uri="{FF2B5EF4-FFF2-40B4-BE49-F238E27FC236}">
                  <a16:creationId xmlns:a16="http://schemas.microsoft.com/office/drawing/2014/main" id="{CCE5E17C-696E-46EB-B70D-5862742169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4" name="Freeform 41">
              <a:extLst>
                <a:ext uri="{FF2B5EF4-FFF2-40B4-BE49-F238E27FC236}">
                  <a16:creationId xmlns:a16="http://schemas.microsoft.com/office/drawing/2014/main" id="{AB6022EC-6D09-4098-9A97-5A911C08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5" name="Freeform 42">
              <a:extLst>
                <a:ext uri="{FF2B5EF4-FFF2-40B4-BE49-F238E27FC236}">
                  <a16:creationId xmlns:a16="http://schemas.microsoft.com/office/drawing/2014/main" id="{7E18073E-1315-4400-ABD9-C34AEAFBFF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6" name="Freeform 43">
              <a:extLst>
                <a:ext uri="{FF2B5EF4-FFF2-40B4-BE49-F238E27FC236}">
                  <a16:creationId xmlns:a16="http://schemas.microsoft.com/office/drawing/2014/main" id="{5510509E-411D-4F1B-BDC6-3E5666896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7" name="Freeform 44">
              <a:extLst>
                <a:ext uri="{FF2B5EF4-FFF2-40B4-BE49-F238E27FC236}">
                  <a16:creationId xmlns:a16="http://schemas.microsoft.com/office/drawing/2014/main" id="{46F1A7E1-EC01-4288-87AE-C3B6434BD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8" name="Rectangle 45">
              <a:extLst>
                <a:ext uri="{FF2B5EF4-FFF2-40B4-BE49-F238E27FC236}">
                  <a16:creationId xmlns:a16="http://schemas.microsoft.com/office/drawing/2014/main" id="{F7BBA432-5463-415B-BA54-3AA2B92D28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179" name="Freeform 46">
              <a:extLst>
                <a:ext uri="{FF2B5EF4-FFF2-40B4-BE49-F238E27FC236}">
                  <a16:creationId xmlns:a16="http://schemas.microsoft.com/office/drawing/2014/main" id="{66E19F01-137B-4A95-9313-CE6F77806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0" name="Freeform 47">
              <a:extLst>
                <a:ext uri="{FF2B5EF4-FFF2-40B4-BE49-F238E27FC236}">
                  <a16:creationId xmlns:a16="http://schemas.microsoft.com/office/drawing/2014/main" id="{38C0AACC-51F2-424F-9988-F3B621941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1" name="Freeform 48">
              <a:extLst>
                <a:ext uri="{FF2B5EF4-FFF2-40B4-BE49-F238E27FC236}">
                  <a16:creationId xmlns:a16="http://schemas.microsoft.com/office/drawing/2014/main" id="{7364A775-01A6-4012-88CF-58FDDBE4C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2" name="Freeform 49">
              <a:extLst>
                <a:ext uri="{FF2B5EF4-FFF2-40B4-BE49-F238E27FC236}">
                  <a16:creationId xmlns:a16="http://schemas.microsoft.com/office/drawing/2014/main" id="{C8C770C5-535A-4F1B-81CA-FD6F32C09A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3" name="Freeform 50">
              <a:extLst>
                <a:ext uri="{FF2B5EF4-FFF2-40B4-BE49-F238E27FC236}">
                  <a16:creationId xmlns:a16="http://schemas.microsoft.com/office/drawing/2014/main" id="{55F9C3EF-BEB8-4836-8DE0-319E54496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4" name="Freeform 51">
              <a:extLst>
                <a:ext uri="{FF2B5EF4-FFF2-40B4-BE49-F238E27FC236}">
                  <a16:creationId xmlns:a16="http://schemas.microsoft.com/office/drawing/2014/main" id="{0976D9A1-85FC-406B-8AEA-AE3C056A4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5" name="Freeform 52">
              <a:extLst>
                <a:ext uri="{FF2B5EF4-FFF2-40B4-BE49-F238E27FC236}">
                  <a16:creationId xmlns:a16="http://schemas.microsoft.com/office/drawing/2014/main" id="{68BC6126-2A3A-4F1D-A565-BEF620660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6" name="Freeform 53">
              <a:extLst>
                <a:ext uri="{FF2B5EF4-FFF2-40B4-BE49-F238E27FC236}">
                  <a16:creationId xmlns:a16="http://schemas.microsoft.com/office/drawing/2014/main" id="{D8C7B98D-F83E-485D-B01D-270242E8F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7" name="Freeform 54">
              <a:extLst>
                <a:ext uri="{FF2B5EF4-FFF2-40B4-BE49-F238E27FC236}">
                  <a16:creationId xmlns:a16="http://schemas.microsoft.com/office/drawing/2014/main" id="{93D5E722-D236-478A-A13F-8FA4141D94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8" name="Freeform 55">
              <a:extLst>
                <a:ext uri="{FF2B5EF4-FFF2-40B4-BE49-F238E27FC236}">
                  <a16:creationId xmlns:a16="http://schemas.microsoft.com/office/drawing/2014/main" id="{ABE1456F-F283-4BD5-A1B9-EF2423B68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9" name="Freeform 56">
              <a:extLst>
                <a:ext uri="{FF2B5EF4-FFF2-40B4-BE49-F238E27FC236}">
                  <a16:creationId xmlns:a16="http://schemas.microsoft.com/office/drawing/2014/main" id="{E4D1AC66-8164-4BBC-89D5-69FE7A4FC2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0" name="Freeform 57">
              <a:extLst>
                <a:ext uri="{FF2B5EF4-FFF2-40B4-BE49-F238E27FC236}">
                  <a16:creationId xmlns:a16="http://schemas.microsoft.com/office/drawing/2014/main" id="{845A8868-488C-447D-979F-7E01B82AC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1" name="Freeform 58">
              <a:extLst>
                <a:ext uri="{FF2B5EF4-FFF2-40B4-BE49-F238E27FC236}">
                  <a16:creationId xmlns:a16="http://schemas.microsoft.com/office/drawing/2014/main" id="{948639B9-9B88-432B-914E-6B70BAEB1D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grpSp>
      <p:grpSp>
        <p:nvGrpSpPr>
          <p:cNvPr id="193" name="Group 192">
            <a:extLst>
              <a:ext uri="{FF2B5EF4-FFF2-40B4-BE49-F238E27FC236}">
                <a16:creationId xmlns:a16="http://schemas.microsoft.com/office/drawing/2014/main" id="{77EB1C59-16D1-4C5E-9775-50CB40E022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4" name="Freeform 32">
              <a:extLst>
                <a:ext uri="{FF2B5EF4-FFF2-40B4-BE49-F238E27FC236}">
                  <a16:creationId xmlns:a16="http://schemas.microsoft.com/office/drawing/2014/main" id="{08680D14-7FE7-4522-B5EE-76447F833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5" name="Freeform 33">
              <a:extLst>
                <a:ext uri="{FF2B5EF4-FFF2-40B4-BE49-F238E27FC236}">
                  <a16:creationId xmlns:a16="http://schemas.microsoft.com/office/drawing/2014/main" id="{D82C01B5-EC9C-4883-B130-115321E8B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6" name="Freeform 34">
              <a:extLst>
                <a:ext uri="{FF2B5EF4-FFF2-40B4-BE49-F238E27FC236}">
                  <a16:creationId xmlns:a16="http://schemas.microsoft.com/office/drawing/2014/main" id="{DBBE5E83-362F-4EA7-A96D-0BC830A217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7" name="Freeform 35">
              <a:extLst>
                <a:ext uri="{FF2B5EF4-FFF2-40B4-BE49-F238E27FC236}">
                  <a16:creationId xmlns:a16="http://schemas.microsoft.com/office/drawing/2014/main" id="{3971FE03-8B37-43AF-8842-8D4411C3C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8" name="Freeform 36">
              <a:extLst>
                <a:ext uri="{FF2B5EF4-FFF2-40B4-BE49-F238E27FC236}">
                  <a16:creationId xmlns:a16="http://schemas.microsoft.com/office/drawing/2014/main" id="{8E4E3D41-4CF7-4D15-854A-C4330D390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9" name="Freeform 37">
              <a:extLst>
                <a:ext uri="{FF2B5EF4-FFF2-40B4-BE49-F238E27FC236}">
                  <a16:creationId xmlns:a16="http://schemas.microsoft.com/office/drawing/2014/main" id="{78B649D7-3C5D-462D-B06A-D065135FE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0" name="Freeform 38">
              <a:extLst>
                <a:ext uri="{FF2B5EF4-FFF2-40B4-BE49-F238E27FC236}">
                  <a16:creationId xmlns:a16="http://schemas.microsoft.com/office/drawing/2014/main" id="{7A3DDEF1-D28A-48D9-8E48-B2003DF2EE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1" name="Freeform 39">
              <a:extLst>
                <a:ext uri="{FF2B5EF4-FFF2-40B4-BE49-F238E27FC236}">
                  <a16:creationId xmlns:a16="http://schemas.microsoft.com/office/drawing/2014/main" id="{4A56A02B-D000-45AB-B7DB-E47CA8E77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2" name="Freeform 40">
              <a:extLst>
                <a:ext uri="{FF2B5EF4-FFF2-40B4-BE49-F238E27FC236}">
                  <a16:creationId xmlns:a16="http://schemas.microsoft.com/office/drawing/2014/main" id="{343CE08B-7325-4244-99EA-5E58C982DB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3" name="Rectangle 41">
              <a:extLst>
                <a:ext uri="{FF2B5EF4-FFF2-40B4-BE49-F238E27FC236}">
                  <a16:creationId xmlns:a16="http://schemas.microsoft.com/office/drawing/2014/main" id="{7F08E29E-A67F-410A-A810-7000201BFA8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grpSp>
    </p:spTree>
    <p:extLst>
      <p:ext uri="{BB962C8B-B14F-4D97-AF65-F5344CB8AC3E}">
        <p14:creationId xmlns:p14="http://schemas.microsoft.com/office/powerpoint/2010/main" val="1841565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9D367E-AD74-4A96-A18F-144A62E9F202}"/>
              </a:ext>
            </a:extLst>
          </p:cNvPr>
          <p:cNvPicPr>
            <a:picLocks noChangeAspect="1"/>
          </p:cNvPicPr>
          <p:nvPr/>
        </p:nvPicPr>
        <p:blipFill>
          <a:blip r:embed="rId2"/>
          <a:stretch>
            <a:fillRect/>
          </a:stretch>
        </p:blipFill>
        <p:spPr>
          <a:xfrm>
            <a:off x="7042584" y="3053747"/>
            <a:ext cx="4636220" cy="2945020"/>
          </a:xfrm>
          <a:prstGeom prst="rect">
            <a:avLst/>
          </a:prstGeom>
        </p:spPr>
      </p:pic>
      <p:sp>
        <p:nvSpPr>
          <p:cNvPr id="2" name="Title 1">
            <a:extLst>
              <a:ext uri="{FF2B5EF4-FFF2-40B4-BE49-F238E27FC236}">
                <a16:creationId xmlns:a16="http://schemas.microsoft.com/office/drawing/2014/main" id="{4BBBE3A8-E005-4E44-9E94-E8BA06BA2B41}"/>
              </a:ext>
            </a:extLst>
          </p:cNvPr>
          <p:cNvSpPr>
            <a:spLocks noGrp="1"/>
          </p:cNvSpPr>
          <p:nvPr>
            <p:ph type="title"/>
          </p:nvPr>
        </p:nvSpPr>
        <p:spPr>
          <a:xfrm>
            <a:off x="1141413" y="113590"/>
            <a:ext cx="9905998" cy="2283160"/>
          </a:xfrm>
        </p:spPr>
        <p:txBody>
          <a:bodyPr/>
          <a:lstStyle/>
          <a:p>
            <a:r>
              <a:rPr lang="en-SG" dirty="0"/>
              <a:t>Confusion Matrix</a:t>
            </a:r>
          </a:p>
        </p:txBody>
      </p:sp>
      <p:sp>
        <p:nvSpPr>
          <p:cNvPr id="3" name="Content Placeholder 2">
            <a:extLst>
              <a:ext uri="{FF2B5EF4-FFF2-40B4-BE49-F238E27FC236}">
                <a16:creationId xmlns:a16="http://schemas.microsoft.com/office/drawing/2014/main" id="{55508ACE-E3A4-4957-8ABC-6EA0BE1E1458}"/>
              </a:ext>
            </a:extLst>
          </p:cNvPr>
          <p:cNvSpPr>
            <a:spLocks noGrp="1"/>
          </p:cNvSpPr>
          <p:nvPr>
            <p:ph idx="1"/>
          </p:nvPr>
        </p:nvSpPr>
        <p:spPr>
          <a:xfrm>
            <a:off x="1141411" y="1801312"/>
            <a:ext cx="10325506" cy="1509836"/>
          </a:xfrm>
        </p:spPr>
        <p:txBody>
          <a:bodyPr>
            <a:normAutofit/>
          </a:bodyPr>
          <a:lstStyle/>
          <a:p>
            <a:r>
              <a:rPr lang="en-US" dirty="0"/>
              <a:t>It is a table with 4 different cases that represent the 4 possible outcomes in a binary classification problem. The model makes a correct prediction have 2 possible cases: </a:t>
            </a:r>
          </a:p>
        </p:txBody>
      </p:sp>
      <p:sp>
        <p:nvSpPr>
          <p:cNvPr id="4" name="Content Placeholder 2">
            <a:extLst>
              <a:ext uri="{FF2B5EF4-FFF2-40B4-BE49-F238E27FC236}">
                <a16:creationId xmlns:a16="http://schemas.microsoft.com/office/drawing/2014/main" id="{9D0A606B-AA1D-46D3-95D2-B582A7A10561}"/>
              </a:ext>
            </a:extLst>
          </p:cNvPr>
          <p:cNvSpPr txBox="1">
            <a:spLocks/>
          </p:cNvSpPr>
          <p:nvPr/>
        </p:nvSpPr>
        <p:spPr>
          <a:xfrm>
            <a:off x="1141411" y="3311148"/>
            <a:ext cx="5901173" cy="32032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sz="2400" b="1" dirty="0">
                <a:solidFill>
                  <a:srgbClr val="00B050"/>
                </a:solidFill>
              </a:rPr>
              <a:t>True Positive (TP): </a:t>
            </a:r>
            <a:r>
              <a:rPr lang="en-US" sz="2400" dirty="0"/>
              <a:t>The model predicts the positive class and the observation actually belongs to the positive class. </a:t>
            </a:r>
          </a:p>
          <a:p>
            <a:pPr lvl="1"/>
            <a:r>
              <a:rPr lang="en-US" sz="2400" b="1" dirty="0">
                <a:solidFill>
                  <a:srgbClr val="00B050"/>
                </a:solidFill>
              </a:rPr>
              <a:t>True Negative (TN): </a:t>
            </a:r>
            <a:r>
              <a:rPr lang="en-US" sz="2400" dirty="0"/>
              <a:t>The model predicts the negative class and the observation actually belongs to the negative class. </a:t>
            </a:r>
          </a:p>
        </p:txBody>
      </p:sp>
    </p:spTree>
    <p:extLst>
      <p:ext uri="{BB962C8B-B14F-4D97-AF65-F5344CB8AC3E}">
        <p14:creationId xmlns:p14="http://schemas.microsoft.com/office/powerpoint/2010/main" val="334707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BE3A8-E005-4E44-9E94-E8BA06BA2B41}"/>
              </a:ext>
            </a:extLst>
          </p:cNvPr>
          <p:cNvSpPr>
            <a:spLocks noGrp="1"/>
          </p:cNvSpPr>
          <p:nvPr>
            <p:ph type="title"/>
          </p:nvPr>
        </p:nvSpPr>
        <p:spPr>
          <a:xfrm>
            <a:off x="1141413" y="113590"/>
            <a:ext cx="9905998" cy="2163891"/>
          </a:xfrm>
        </p:spPr>
        <p:txBody>
          <a:bodyPr/>
          <a:lstStyle/>
          <a:p>
            <a:r>
              <a:rPr lang="en-SG" dirty="0"/>
              <a:t>Confusion Matrix</a:t>
            </a:r>
          </a:p>
        </p:txBody>
      </p:sp>
      <p:sp>
        <p:nvSpPr>
          <p:cNvPr id="3" name="Content Placeholder 2">
            <a:extLst>
              <a:ext uri="{FF2B5EF4-FFF2-40B4-BE49-F238E27FC236}">
                <a16:creationId xmlns:a16="http://schemas.microsoft.com/office/drawing/2014/main" id="{55508ACE-E3A4-4957-8ABC-6EA0BE1E1458}"/>
              </a:ext>
            </a:extLst>
          </p:cNvPr>
          <p:cNvSpPr>
            <a:spLocks noGrp="1"/>
          </p:cNvSpPr>
          <p:nvPr>
            <p:ph idx="1"/>
          </p:nvPr>
        </p:nvSpPr>
        <p:spPr>
          <a:xfrm>
            <a:off x="1141412" y="1931031"/>
            <a:ext cx="10382300" cy="1346741"/>
          </a:xfrm>
        </p:spPr>
        <p:txBody>
          <a:bodyPr>
            <a:normAutofit/>
          </a:bodyPr>
          <a:lstStyle/>
          <a:p>
            <a:r>
              <a:rPr lang="en-US" dirty="0"/>
              <a:t>On the other hand, when the model makes a mistake, again 2 possible cases can be happening: </a:t>
            </a:r>
          </a:p>
        </p:txBody>
      </p:sp>
      <p:pic>
        <p:nvPicPr>
          <p:cNvPr id="4" name="Picture 3">
            <a:extLst>
              <a:ext uri="{FF2B5EF4-FFF2-40B4-BE49-F238E27FC236}">
                <a16:creationId xmlns:a16="http://schemas.microsoft.com/office/drawing/2014/main" id="{DB8D27B6-8EC2-4DDE-ABB5-6EB51D3DB4C3}"/>
              </a:ext>
            </a:extLst>
          </p:cNvPr>
          <p:cNvPicPr>
            <a:picLocks noChangeAspect="1"/>
          </p:cNvPicPr>
          <p:nvPr/>
        </p:nvPicPr>
        <p:blipFill>
          <a:blip r:embed="rId2"/>
          <a:stretch>
            <a:fillRect/>
          </a:stretch>
        </p:blipFill>
        <p:spPr>
          <a:xfrm>
            <a:off x="7042584" y="3053747"/>
            <a:ext cx="4636220" cy="2945020"/>
          </a:xfrm>
          <a:prstGeom prst="rect">
            <a:avLst/>
          </a:prstGeom>
        </p:spPr>
      </p:pic>
      <p:sp>
        <p:nvSpPr>
          <p:cNvPr id="5" name="Content Placeholder 2">
            <a:extLst>
              <a:ext uri="{FF2B5EF4-FFF2-40B4-BE49-F238E27FC236}">
                <a16:creationId xmlns:a16="http://schemas.microsoft.com/office/drawing/2014/main" id="{0FC326A0-06BE-4C90-8C98-0A390E966B8D}"/>
              </a:ext>
            </a:extLst>
          </p:cNvPr>
          <p:cNvSpPr txBox="1">
            <a:spLocks/>
          </p:cNvSpPr>
          <p:nvPr/>
        </p:nvSpPr>
        <p:spPr>
          <a:xfrm>
            <a:off x="1296504" y="2967179"/>
            <a:ext cx="5659970" cy="353209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sz="2400" b="1" dirty="0">
                <a:solidFill>
                  <a:srgbClr val="FF0000"/>
                </a:solidFill>
              </a:rPr>
              <a:t>False Positive (FP): </a:t>
            </a:r>
            <a:r>
              <a:rPr lang="en-US" sz="2400" dirty="0"/>
              <a:t>The model predicts the positive class and the observation actually belongs to the negative class. </a:t>
            </a:r>
          </a:p>
          <a:p>
            <a:pPr lvl="1"/>
            <a:r>
              <a:rPr lang="en-US" sz="2400" b="1" dirty="0">
                <a:solidFill>
                  <a:srgbClr val="FF0000"/>
                </a:solidFill>
              </a:rPr>
              <a:t>False Negative (FN): </a:t>
            </a:r>
            <a:r>
              <a:rPr lang="en-US" sz="2400" dirty="0"/>
              <a:t>The model predicts the negative class and the observation actually belongs to the positive class. </a:t>
            </a:r>
            <a:endParaRPr lang="en-SG" sz="2400" dirty="0"/>
          </a:p>
        </p:txBody>
      </p:sp>
    </p:spTree>
    <p:extLst>
      <p:ext uri="{BB962C8B-B14F-4D97-AF65-F5344CB8AC3E}">
        <p14:creationId xmlns:p14="http://schemas.microsoft.com/office/powerpoint/2010/main" val="1515064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B8D8E-907D-40DB-8F99-A6CC02EE3C31}"/>
              </a:ext>
            </a:extLst>
          </p:cNvPr>
          <p:cNvSpPr>
            <a:spLocks noGrp="1"/>
          </p:cNvSpPr>
          <p:nvPr>
            <p:ph type="title"/>
          </p:nvPr>
        </p:nvSpPr>
        <p:spPr/>
        <p:txBody>
          <a:bodyPr/>
          <a:lstStyle/>
          <a:p>
            <a:r>
              <a:rPr lang="en-SG" dirty="0"/>
              <a:t>Performance Metrics</a:t>
            </a:r>
          </a:p>
        </p:txBody>
      </p:sp>
      <p:sp>
        <p:nvSpPr>
          <p:cNvPr id="3" name="Content Placeholder 2">
            <a:extLst>
              <a:ext uri="{FF2B5EF4-FFF2-40B4-BE49-F238E27FC236}">
                <a16:creationId xmlns:a16="http://schemas.microsoft.com/office/drawing/2014/main" id="{B4258420-C106-45ED-864F-9A00E352CB08}"/>
              </a:ext>
            </a:extLst>
          </p:cNvPr>
          <p:cNvSpPr>
            <a:spLocks noGrp="1"/>
          </p:cNvSpPr>
          <p:nvPr>
            <p:ph idx="1"/>
          </p:nvPr>
        </p:nvSpPr>
        <p:spPr>
          <a:xfrm>
            <a:off x="1141412" y="2004866"/>
            <a:ext cx="10217594" cy="3786336"/>
          </a:xfrm>
        </p:spPr>
        <p:txBody>
          <a:bodyPr/>
          <a:lstStyle/>
          <a:p>
            <a:r>
              <a:rPr lang="en-US" dirty="0"/>
              <a:t>There are some metrics that you can calculate to make more sense of these numbers above. The following are some of the most important metrics we can get from the quantities observed in the confusion matrix: </a:t>
            </a:r>
          </a:p>
          <a:p>
            <a:pPr lvl="1"/>
            <a:r>
              <a:rPr lang="en-US" sz="2400" b="1" dirty="0"/>
              <a:t>Accuracy: </a:t>
            </a:r>
            <a:r>
              <a:rPr lang="en-US" sz="2400" dirty="0"/>
              <a:t>Proportion of cases correctly identified by the classifier (</a:t>
            </a:r>
            <a:r>
              <a:rPr lang="en-US" sz="2400" i="1" dirty="0"/>
              <a:t>N</a:t>
            </a:r>
            <a:r>
              <a:rPr lang="en-US" sz="2400" dirty="0"/>
              <a:t> represents the total number of observation in the testing dataset):</a:t>
            </a:r>
            <a:endParaRPr lang="en-SG" sz="2400"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C6D9742-9746-492E-820D-B6F94D70B0CD}"/>
                  </a:ext>
                </a:extLst>
              </p:cNvPr>
              <p:cNvSpPr/>
              <p:nvPr/>
            </p:nvSpPr>
            <p:spPr>
              <a:xfrm>
                <a:off x="4366352" y="4615243"/>
                <a:ext cx="3767713" cy="78136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2400" b="1" i="1">
                          <a:latin typeface="Cambria Math" panose="02040503050406030204" pitchFamily="18" charset="0"/>
                        </a:rPr>
                        <m:t>𝒂𝒄𝒄𝒖𝒓𝒂𝒄𝒚</m:t>
                      </m:r>
                      <m:r>
                        <a:rPr lang="en-GB" sz="2400" b="1" i="0">
                          <a:latin typeface="Cambria Math" panose="02040503050406030204" pitchFamily="18" charset="0"/>
                        </a:rPr>
                        <m:t>= </m:t>
                      </m:r>
                      <m:f>
                        <m:fPr>
                          <m:ctrlPr>
                            <a:rPr lang="en-GB" sz="2400" b="1" i="1">
                              <a:latin typeface="Cambria Math" panose="02040503050406030204" pitchFamily="18" charset="0"/>
                            </a:rPr>
                          </m:ctrlPr>
                        </m:fPr>
                        <m:num>
                          <m:r>
                            <a:rPr lang="en-GB" sz="2400" b="1" i="1">
                              <a:latin typeface="Cambria Math" panose="02040503050406030204" pitchFamily="18" charset="0"/>
                            </a:rPr>
                            <m:t>𝑻𝑷</m:t>
                          </m:r>
                          <m:r>
                            <a:rPr lang="en-GB" sz="2400" b="1" i="0">
                              <a:latin typeface="Cambria Math" panose="02040503050406030204" pitchFamily="18" charset="0"/>
                            </a:rPr>
                            <m:t>+</m:t>
                          </m:r>
                          <m:r>
                            <a:rPr lang="en-GB" sz="2400" b="1" i="1">
                              <a:latin typeface="Cambria Math" panose="02040503050406030204" pitchFamily="18" charset="0"/>
                            </a:rPr>
                            <m:t>𝑻𝑵</m:t>
                          </m:r>
                        </m:num>
                        <m:den>
                          <m:r>
                            <a:rPr lang="en-GB" sz="2400" b="1" i="1">
                              <a:latin typeface="Cambria Math" panose="02040503050406030204" pitchFamily="18" charset="0"/>
                            </a:rPr>
                            <m:t>𝑵</m:t>
                          </m:r>
                        </m:den>
                      </m:f>
                    </m:oMath>
                  </m:oMathPara>
                </a14:m>
                <a:endParaRPr lang="en-GB" sz="2400" b="1" dirty="0"/>
              </a:p>
            </p:txBody>
          </p:sp>
        </mc:Choice>
        <mc:Fallback xmlns="">
          <p:sp>
            <p:nvSpPr>
              <p:cNvPr id="6" name="Rectangle 5">
                <a:extLst>
                  <a:ext uri="{FF2B5EF4-FFF2-40B4-BE49-F238E27FC236}">
                    <a16:creationId xmlns:a16="http://schemas.microsoft.com/office/drawing/2014/main" id="{9C6D9742-9746-492E-820D-B6F94D70B0CD}"/>
                  </a:ext>
                </a:extLst>
              </p:cNvPr>
              <p:cNvSpPr>
                <a:spLocks noRot="1" noChangeAspect="1" noMove="1" noResize="1" noEditPoints="1" noAdjustHandles="1" noChangeArrowheads="1" noChangeShapeType="1" noTextEdit="1"/>
              </p:cNvSpPr>
              <p:nvPr/>
            </p:nvSpPr>
            <p:spPr>
              <a:xfrm>
                <a:off x="4366352" y="4615243"/>
                <a:ext cx="3767713" cy="781368"/>
              </a:xfrm>
              <a:prstGeom prst="rect">
                <a:avLst/>
              </a:prstGeo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160150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C8757-C753-4443-B802-8D4C099FC194}"/>
              </a:ext>
            </a:extLst>
          </p:cNvPr>
          <p:cNvSpPr>
            <a:spLocks noGrp="1"/>
          </p:cNvSpPr>
          <p:nvPr>
            <p:ph type="title"/>
          </p:nvPr>
        </p:nvSpPr>
        <p:spPr/>
        <p:txBody>
          <a:bodyPr/>
          <a:lstStyle/>
          <a:p>
            <a:r>
              <a:rPr lang="en-SG" dirty="0"/>
              <a:t>Performance Metrics</a:t>
            </a:r>
          </a:p>
        </p:txBody>
      </p:sp>
      <p:sp>
        <p:nvSpPr>
          <p:cNvPr id="3" name="Content Placeholder 2">
            <a:extLst>
              <a:ext uri="{FF2B5EF4-FFF2-40B4-BE49-F238E27FC236}">
                <a16:creationId xmlns:a16="http://schemas.microsoft.com/office/drawing/2014/main" id="{CFBFFFD6-B17D-45C8-96D0-3B639FBE0AC0}"/>
              </a:ext>
            </a:extLst>
          </p:cNvPr>
          <p:cNvSpPr>
            <a:spLocks noGrp="1"/>
          </p:cNvSpPr>
          <p:nvPr>
            <p:ph idx="1"/>
          </p:nvPr>
        </p:nvSpPr>
        <p:spPr>
          <a:xfrm>
            <a:off x="761053" y="1988230"/>
            <a:ext cx="10751299" cy="3541714"/>
          </a:xfrm>
        </p:spPr>
        <p:txBody>
          <a:bodyPr/>
          <a:lstStyle/>
          <a:p>
            <a:pPr lvl="1"/>
            <a:r>
              <a:rPr lang="en-US" sz="2400" b="1" dirty="0"/>
              <a:t>Precision: </a:t>
            </a:r>
            <a:r>
              <a:rPr lang="en-US" sz="2400" dirty="0"/>
              <a:t>Proportion of correct positive predictions. In this problem, this is the proportion of cases when the model is correct when it predicts defaults:</a:t>
            </a:r>
          </a:p>
          <a:p>
            <a:pPr lvl="1"/>
            <a:endParaRPr lang="en-US" sz="2400" dirty="0"/>
          </a:p>
          <a:p>
            <a:pPr lvl="1"/>
            <a:endParaRPr lang="en-US" sz="2400" dirty="0"/>
          </a:p>
          <a:p>
            <a:pPr lvl="1"/>
            <a:r>
              <a:rPr lang="en-US" sz="2400" b="1" dirty="0"/>
              <a:t>Recall (or Sensitivity): </a:t>
            </a:r>
            <a:r>
              <a:rPr lang="en-US" sz="2400" dirty="0"/>
              <a:t>Proportion of observed positives that were predicted correctly as positives. In this problem, this is the proportion of actual defaults that the model can correctly identify: </a:t>
            </a:r>
          </a:p>
          <a:p>
            <a:pPr lvl="1"/>
            <a:endParaRPr lang="en-SG"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70F44FCA-C0FC-43E8-A08C-9CACCC863FC2}"/>
                  </a:ext>
                </a:extLst>
              </p:cNvPr>
              <p:cNvSpPr/>
              <p:nvPr/>
            </p:nvSpPr>
            <p:spPr>
              <a:xfrm>
                <a:off x="4431136" y="2977719"/>
                <a:ext cx="3371436" cy="7899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𝑷𝒓𝒆𝒄𝒊𝒔𝒊𝒐𝒏</m:t>
                      </m:r>
                      <m:r>
                        <a:rPr lang="en-GB" sz="2400" b="1" i="0">
                          <a:latin typeface="Cambria Math" panose="02040503050406030204" pitchFamily="18" charset="0"/>
                        </a:rPr>
                        <m:t>= </m:t>
                      </m:r>
                      <m:f>
                        <m:fPr>
                          <m:ctrlPr>
                            <a:rPr lang="en-GB" sz="2400" b="1" i="1">
                              <a:latin typeface="Cambria Math" panose="02040503050406030204" pitchFamily="18" charset="0"/>
                            </a:rPr>
                          </m:ctrlPr>
                        </m:fPr>
                        <m:num>
                          <m:r>
                            <a:rPr lang="en-GB" sz="2400" b="1" i="1">
                              <a:latin typeface="Cambria Math" panose="02040503050406030204" pitchFamily="18" charset="0"/>
                            </a:rPr>
                            <m:t>𝑻𝑷</m:t>
                          </m:r>
                        </m:num>
                        <m:den>
                          <m:r>
                            <a:rPr lang="en-US" sz="2400" b="1" i="1" smtClean="0">
                              <a:latin typeface="Cambria Math" panose="02040503050406030204" pitchFamily="18" charset="0"/>
                            </a:rPr>
                            <m:t>𝑻𝑷</m:t>
                          </m:r>
                          <m:r>
                            <a:rPr lang="en-US" sz="2400" b="1" i="1" smtClean="0">
                              <a:latin typeface="Cambria Math" panose="02040503050406030204" pitchFamily="18" charset="0"/>
                            </a:rPr>
                            <m:t>+</m:t>
                          </m:r>
                          <m:r>
                            <a:rPr lang="en-US" sz="2400" b="1" i="1" smtClean="0">
                              <a:latin typeface="Cambria Math" panose="02040503050406030204" pitchFamily="18" charset="0"/>
                            </a:rPr>
                            <m:t>𝑭𝑷</m:t>
                          </m:r>
                        </m:den>
                      </m:f>
                    </m:oMath>
                  </m:oMathPara>
                </a14:m>
                <a:endParaRPr lang="en-GB" sz="2400" b="1" dirty="0"/>
              </a:p>
            </p:txBody>
          </p:sp>
        </mc:Choice>
        <mc:Fallback xmlns="">
          <p:sp>
            <p:nvSpPr>
              <p:cNvPr id="4" name="Rectangle 3">
                <a:extLst>
                  <a:ext uri="{FF2B5EF4-FFF2-40B4-BE49-F238E27FC236}">
                    <a16:creationId xmlns:a16="http://schemas.microsoft.com/office/drawing/2014/main" id="{70F44FCA-C0FC-43E8-A08C-9CACCC863FC2}"/>
                  </a:ext>
                </a:extLst>
              </p:cNvPr>
              <p:cNvSpPr>
                <a:spLocks noRot="1" noChangeAspect="1" noMove="1" noResize="1" noEditPoints="1" noAdjustHandles="1" noChangeArrowheads="1" noChangeShapeType="1" noTextEdit="1"/>
              </p:cNvSpPr>
              <p:nvPr/>
            </p:nvSpPr>
            <p:spPr>
              <a:xfrm>
                <a:off x="4431136" y="2977719"/>
                <a:ext cx="3371436" cy="78996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AB6B32F-1C1E-4C53-B4D7-FA6A468BFA73}"/>
                  </a:ext>
                </a:extLst>
              </p:cNvPr>
              <p:cNvSpPr/>
              <p:nvPr/>
            </p:nvSpPr>
            <p:spPr>
              <a:xfrm>
                <a:off x="4673189" y="5230432"/>
                <a:ext cx="2842445" cy="7899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b="1" i="1">
                          <a:latin typeface="Cambria Math" panose="02040503050406030204" pitchFamily="18" charset="0"/>
                        </a:rPr>
                        <m:t>𝒓𝒆𝒄𝒂𝒍𝒍</m:t>
                      </m:r>
                      <m:r>
                        <a:rPr lang="en-GB" sz="2400" b="1" i="0">
                          <a:latin typeface="Cambria Math" panose="02040503050406030204" pitchFamily="18" charset="0"/>
                        </a:rPr>
                        <m:t>= </m:t>
                      </m:r>
                      <m:f>
                        <m:fPr>
                          <m:ctrlPr>
                            <a:rPr lang="en-GB" sz="2400" b="1" i="1">
                              <a:latin typeface="Cambria Math" panose="02040503050406030204" pitchFamily="18" charset="0"/>
                            </a:rPr>
                          </m:ctrlPr>
                        </m:fPr>
                        <m:num>
                          <m:r>
                            <a:rPr lang="en-GB" sz="2400" b="1" i="1">
                              <a:latin typeface="Cambria Math" panose="02040503050406030204" pitchFamily="18" charset="0"/>
                            </a:rPr>
                            <m:t>𝑻𝑷</m:t>
                          </m:r>
                        </m:num>
                        <m:den>
                          <m:r>
                            <a:rPr lang="en-GB" sz="2400" b="1" i="1">
                              <a:latin typeface="Cambria Math" panose="02040503050406030204" pitchFamily="18" charset="0"/>
                            </a:rPr>
                            <m:t>𝑻𝑷</m:t>
                          </m:r>
                          <m:r>
                            <a:rPr lang="en-GB" sz="2400" b="1" i="0">
                              <a:latin typeface="Cambria Math" panose="02040503050406030204" pitchFamily="18" charset="0"/>
                            </a:rPr>
                            <m:t>+</m:t>
                          </m:r>
                          <m:r>
                            <a:rPr lang="en-GB" sz="2400" b="1" i="1">
                              <a:latin typeface="Cambria Math" panose="02040503050406030204" pitchFamily="18" charset="0"/>
                            </a:rPr>
                            <m:t>𝑭𝑵</m:t>
                          </m:r>
                        </m:den>
                      </m:f>
                    </m:oMath>
                  </m:oMathPara>
                </a14:m>
                <a:endParaRPr lang="en-GB" sz="2400" b="1" dirty="0"/>
              </a:p>
            </p:txBody>
          </p:sp>
        </mc:Choice>
        <mc:Fallback xmlns="">
          <p:sp>
            <p:nvSpPr>
              <p:cNvPr id="6" name="Rectangle 5">
                <a:extLst>
                  <a:ext uri="{FF2B5EF4-FFF2-40B4-BE49-F238E27FC236}">
                    <a16:creationId xmlns:a16="http://schemas.microsoft.com/office/drawing/2014/main" id="{AAB6B32F-1C1E-4C53-B4D7-FA6A468BFA73}"/>
                  </a:ext>
                </a:extLst>
              </p:cNvPr>
              <p:cNvSpPr>
                <a:spLocks noRot="1" noChangeAspect="1" noMove="1" noResize="1" noEditPoints="1" noAdjustHandles="1" noChangeArrowheads="1" noChangeShapeType="1" noTextEdit="1"/>
              </p:cNvSpPr>
              <p:nvPr/>
            </p:nvSpPr>
            <p:spPr>
              <a:xfrm>
                <a:off x="4673189" y="5230432"/>
                <a:ext cx="2842445" cy="789960"/>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093177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0D03-F00A-4EEC-8C7F-22810EC824D7}"/>
              </a:ext>
            </a:extLst>
          </p:cNvPr>
          <p:cNvSpPr>
            <a:spLocks noGrp="1"/>
          </p:cNvSpPr>
          <p:nvPr>
            <p:ph type="title"/>
          </p:nvPr>
        </p:nvSpPr>
        <p:spPr/>
        <p:txBody>
          <a:bodyPr/>
          <a:lstStyle/>
          <a:p>
            <a:r>
              <a:rPr lang="en-SG" dirty="0"/>
              <a:t>Performance Metrics</a:t>
            </a:r>
          </a:p>
        </p:txBody>
      </p:sp>
      <p:sp>
        <p:nvSpPr>
          <p:cNvPr id="3" name="Content Placeholder 2">
            <a:extLst>
              <a:ext uri="{FF2B5EF4-FFF2-40B4-BE49-F238E27FC236}">
                <a16:creationId xmlns:a16="http://schemas.microsoft.com/office/drawing/2014/main" id="{2D7C203A-6994-474C-B20B-E34DDA1073A8}"/>
              </a:ext>
            </a:extLst>
          </p:cNvPr>
          <p:cNvSpPr>
            <a:spLocks noGrp="1"/>
          </p:cNvSpPr>
          <p:nvPr>
            <p:ph idx="1"/>
          </p:nvPr>
        </p:nvSpPr>
        <p:spPr>
          <a:xfrm>
            <a:off x="1141411" y="1926078"/>
            <a:ext cx="10346955" cy="4435812"/>
          </a:xfrm>
        </p:spPr>
        <p:txBody>
          <a:bodyPr>
            <a:normAutofit fontScale="92500" lnSpcReduction="20000"/>
          </a:bodyPr>
          <a:lstStyle/>
          <a:p>
            <a:r>
              <a:rPr lang="en-US" sz="2600" b="1" dirty="0"/>
              <a:t>F1 Score </a:t>
            </a:r>
            <a:r>
              <a:rPr lang="en-US" sz="2600" dirty="0"/>
              <a:t>(or </a:t>
            </a:r>
            <a:r>
              <a:rPr lang="en-GB" sz="2600" dirty="0"/>
              <a:t>balanced F-score or F-measure</a:t>
            </a:r>
            <a:r>
              <a:rPr lang="en-US" sz="2600" dirty="0"/>
              <a:t>): It can be interpreted as a harmonic mean of the precision and recall, where an F1 score reaches its best value at 1 and worst score at 0. The relative contribution of precision and recall to the F1 score are equal. </a:t>
            </a:r>
          </a:p>
          <a:p>
            <a:r>
              <a:rPr lang="en-US" sz="2600" dirty="0"/>
              <a:t>The formula for the F1 score is:</a:t>
            </a:r>
          </a:p>
          <a:p>
            <a:endParaRPr lang="en-US" dirty="0"/>
          </a:p>
          <a:p>
            <a:endParaRPr lang="en-US" dirty="0"/>
          </a:p>
          <a:p>
            <a:pPr marL="0" indent="0">
              <a:buNone/>
            </a:pPr>
            <a:r>
              <a:rPr lang="en-US" sz="2600" dirty="0"/>
              <a:t>These 4 metrics will help you understand which types of mistakes the model is making. So, let’s calculate the accuracy, precision, recall and F1 Score for your 3 predictive models.</a:t>
            </a:r>
            <a:endParaRPr lang="en-SG" sz="2600"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3D9248C-4701-41F7-B5D9-3A66292E8F6B}"/>
                  </a:ext>
                </a:extLst>
              </p:cNvPr>
              <p:cNvSpPr/>
              <p:nvPr/>
            </p:nvSpPr>
            <p:spPr>
              <a:xfrm>
                <a:off x="4207307" y="3984075"/>
                <a:ext cx="4745273" cy="871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b="1" i="1">
                          <a:latin typeface="Cambria Math" panose="02040503050406030204" pitchFamily="18" charset="0"/>
                        </a:rPr>
                        <m:t>𝒇</m:t>
                      </m:r>
                      <m:r>
                        <a:rPr lang="en-GB" sz="2400" b="1" i="0">
                          <a:latin typeface="Cambria Math" panose="02040503050406030204" pitchFamily="18" charset="0"/>
                        </a:rPr>
                        <m:t>𝟏</m:t>
                      </m:r>
                      <m:r>
                        <a:rPr lang="en-GB" sz="2400" b="1" i="0">
                          <a:latin typeface="Cambria Math" panose="02040503050406030204" pitchFamily="18" charset="0"/>
                        </a:rPr>
                        <m:t>= </m:t>
                      </m:r>
                      <m:f>
                        <m:fPr>
                          <m:ctrlPr>
                            <a:rPr lang="en-GB" sz="2400" b="1" i="1">
                              <a:latin typeface="Cambria Math" panose="02040503050406030204" pitchFamily="18" charset="0"/>
                            </a:rPr>
                          </m:ctrlPr>
                        </m:fPr>
                        <m:num>
                          <m:d>
                            <m:dPr>
                              <m:begChr m:val=""/>
                              <m:ctrlPr>
                                <a:rPr lang="en-GB" sz="2400" b="1" i="1">
                                  <a:latin typeface="Cambria Math" panose="02040503050406030204" pitchFamily="18" charset="0"/>
                                </a:rPr>
                              </m:ctrlPr>
                            </m:dPr>
                            <m:e>
                              <m:r>
                                <a:rPr lang="en-GB" sz="2400" b="1" i="0">
                                  <a:latin typeface="Cambria Math" panose="02040503050406030204" pitchFamily="18" charset="0"/>
                                </a:rPr>
                                <m:t>𝟐</m:t>
                              </m:r>
                              <m:r>
                                <a:rPr lang="en-GB" sz="2400" b="1" i="0">
                                  <a:latin typeface="Cambria Math" panose="02040503050406030204" pitchFamily="18" charset="0"/>
                                </a:rPr>
                                <m:t> × (</m:t>
                              </m:r>
                              <m:r>
                                <a:rPr lang="en-GB" sz="2400" b="1" i="1">
                                  <a:latin typeface="Cambria Math" panose="02040503050406030204" pitchFamily="18" charset="0"/>
                                </a:rPr>
                                <m:t>𝒑𝒓𝒆𝒄𝒔𝒊𝒐𝒏</m:t>
                              </m:r>
                              <m:r>
                                <a:rPr lang="en-GB" sz="2400" b="1" i="0">
                                  <a:latin typeface="Cambria Math" panose="02040503050406030204" pitchFamily="18" charset="0"/>
                                </a:rPr>
                                <m:t> × </m:t>
                              </m:r>
                              <m:r>
                                <a:rPr lang="en-GB" sz="2400" b="1" i="1">
                                  <a:latin typeface="Cambria Math" panose="02040503050406030204" pitchFamily="18" charset="0"/>
                                </a:rPr>
                                <m:t>𝒓𝒆𝒄𝒂𝒍𝒍</m:t>
                              </m:r>
                            </m:e>
                          </m:d>
                        </m:num>
                        <m:den>
                          <m:r>
                            <a:rPr lang="en-GB" sz="2400" b="1" i="1">
                              <a:latin typeface="Cambria Math" panose="02040503050406030204" pitchFamily="18" charset="0"/>
                            </a:rPr>
                            <m:t>𝒑𝒓𝒆𝒄𝒊𝒔𝒊𝒐𝒏</m:t>
                          </m:r>
                          <m:r>
                            <a:rPr lang="en-GB" sz="2400" b="1" i="0">
                              <a:latin typeface="Cambria Math" panose="02040503050406030204" pitchFamily="18" charset="0"/>
                            </a:rPr>
                            <m:t>+</m:t>
                          </m:r>
                          <m:r>
                            <a:rPr lang="en-GB" sz="2400" b="1" i="1">
                              <a:latin typeface="Cambria Math" panose="02040503050406030204" pitchFamily="18" charset="0"/>
                            </a:rPr>
                            <m:t>𝒓𝒆𝒄𝒂𝒍𝒍</m:t>
                          </m:r>
                        </m:den>
                      </m:f>
                    </m:oMath>
                  </m:oMathPara>
                </a14:m>
                <a:endParaRPr lang="en-GB" sz="2400" b="1" dirty="0"/>
              </a:p>
            </p:txBody>
          </p:sp>
        </mc:Choice>
        <mc:Fallback xmlns="">
          <p:sp>
            <p:nvSpPr>
              <p:cNvPr id="4" name="Rectangle 3">
                <a:extLst>
                  <a:ext uri="{FF2B5EF4-FFF2-40B4-BE49-F238E27FC236}">
                    <a16:creationId xmlns:a16="http://schemas.microsoft.com/office/drawing/2014/main" id="{E3D9248C-4701-41F7-B5D9-3A66292E8F6B}"/>
                  </a:ext>
                </a:extLst>
              </p:cNvPr>
              <p:cNvSpPr>
                <a:spLocks noRot="1" noChangeAspect="1" noMove="1" noResize="1" noEditPoints="1" noAdjustHandles="1" noChangeArrowheads="1" noChangeShapeType="1" noTextEdit="1"/>
              </p:cNvSpPr>
              <p:nvPr/>
            </p:nvSpPr>
            <p:spPr>
              <a:xfrm>
                <a:off x="4207307" y="3984075"/>
                <a:ext cx="4745273" cy="871264"/>
              </a:xfrm>
              <a:prstGeom prst="rect">
                <a:avLst/>
              </a:prstGeo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815246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D73D-2CFA-459B-9342-02C0BEBA0976}"/>
              </a:ext>
            </a:extLst>
          </p:cNvPr>
          <p:cNvSpPr>
            <a:spLocks noGrp="1"/>
          </p:cNvSpPr>
          <p:nvPr>
            <p:ph type="title"/>
          </p:nvPr>
        </p:nvSpPr>
        <p:spPr>
          <a:xfrm>
            <a:off x="1141413" y="618518"/>
            <a:ext cx="9905998" cy="889269"/>
          </a:xfrm>
        </p:spPr>
        <p:txBody>
          <a:bodyPr/>
          <a:lstStyle/>
          <a:p>
            <a:r>
              <a:rPr lang="en-SG" dirty="0"/>
              <a:t>Performance Metrics</a:t>
            </a:r>
            <a:endParaRPr lang="en-GB" dirty="0"/>
          </a:p>
        </p:txBody>
      </p:sp>
      <p:sp>
        <p:nvSpPr>
          <p:cNvPr id="3" name="Content Placeholder 2">
            <a:extLst>
              <a:ext uri="{FF2B5EF4-FFF2-40B4-BE49-F238E27FC236}">
                <a16:creationId xmlns:a16="http://schemas.microsoft.com/office/drawing/2014/main" id="{7888B376-475F-4A8B-BE11-ABD67C4A230A}"/>
              </a:ext>
            </a:extLst>
          </p:cNvPr>
          <p:cNvSpPr>
            <a:spLocks noGrp="1"/>
          </p:cNvSpPr>
          <p:nvPr>
            <p:ph idx="1"/>
          </p:nvPr>
        </p:nvSpPr>
        <p:spPr>
          <a:xfrm>
            <a:off x="1131281" y="4538446"/>
            <a:ext cx="4878624" cy="1588636"/>
          </a:xfrm>
        </p:spPr>
        <p:txBody>
          <a:bodyPr>
            <a:normAutofit/>
          </a:bodyPr>
          <a:lstStyle/>
          <a:p>
            <a:r>
              <a:rPr lang="en-GB" sz="2000" b="1" dirty="0"/>
              <a:t>Accuracy </a:t>
            </a:r>
            <a:r>
              <a:rPr lang="en-GB" sz="2000" dirty="0"/>
              <a:t>= (TP+TN)/N</a:t>
            </a:r>
          </a:p>
          <a:p>
            <a:pPr marL="0" indent="0">
              <a:buNone/>
            </a:pPr>
            <a:r>
              <a:rPr lang="en-GB" sz="2000" dirty="0"/>
              <a:t>                 = (33+12)/(33+2+3+12) </a:t>
            </a:r>
          </a:p>
          <a:p>
            <a:pPr marL="0" indent="0">
              <a:buNone/>
            </a:pPr>
            <a:r>
              <a:rPr lang="en-GB" sz="2000" dirty="0"/>
              <a:t>                 = </a:t>
            </a:r>
            <a:r>
              <a:rPr lang="en-GB" sz="2000" u="sng" dirty="0"/>
              <a:t>0.9</a:t>
            </a:r>
          </a:p>
        </p:txBody>
      </p:sp>
      <p:pic>
        <p:nvPicPr>
          <p:cNvPr id="4" name="Picture 3">
            <a:extLst>
              <a:ext uri="{FF2B5EF4-FFF2-40B4-BE49-F238E27FC236}">
                <a16:creationId xmlns:a16="http://schemas.microsoft.com/office/drawing/2014/main" id="{08C179A6-934E-49EC-B16B-46C6A9AE0D99}"/>
              </a:ext>
            </a:extLst>
          </p:cNvPr>
          <p:cNvPicPr>
            <a:picLocks noChangeAspect="1"/>
          </p:cNvPicPr>
          <p:nvPr/>
        </p:nvPicPr>
        <p:blipFill>
          <a:blip r:embed="rId2"/>
          <a:stretch>
            <a:fillRect/>
          </a:stretch>
        </p:blipFill>
        <p:spPr>
          <a:xfrm>
            <a:off x="775111" y="1750963"/>
            <a:ext cx="5234794" cy="2052552"/>
          </a:xfrm>
          <a:prstGeom prst="rect">
            <a:avLst/>
          </a:prstGeom>
        </p:spPr>
      </p:pic>
      <p:sp>
        <p:nvSpPr>
          <p:cNvPr id="5" name="Content Placeholder 2">
            <a:extLst>
              <a:ext uri="{FF2B5EF4-FFF2-40B4-BE49-F238E27FC236}">
                <a16:creationId xmlns:a16="http://schemas.microsoft.com/office/drawing/2014/main" id="{5F005101-5F27-4EA1-A930-1E1A00E30981}"/>
              </a:ext>
            </a:extLst>
          </p:cNvPr>
          <p:cNvSpPr txBox="1">
            <a:spLocks/>
          </p:cNvSpPr>
          <p:nvPr/>
        </p:nvSpPr>
        <p:spPr>
          <a:xfrm>
            <a:off x="6182096" y="3175506"/>
            <a:ext cx="4248656" cy="15886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GB" sz="2000" b="1" dirty="0"/>
              <a:t>Precision </a:t>
            </a:r>
            <a:r>
              <a:rPr lang="en-GB" sz="2000" dirty="0"/>
              <a:t>= TP/(TP+FP)</a:t>
            </a:r>
          </a:p>
          <a:p>
            <a:pPr marL="0" indent="0">
              <a:buFont typeface="Arial" panose="020B0604020202020204" pitchFamily="34" charset="0"/>
              <a:buNone/>
            </a:pPr>
            <a:r>
              <a:rPr lang="en-GB" sz="2000" dirty="0"/>
              <a:t>                 = 33/(33+2) </a:t>
            </a:r>
          </a:p>
          <a:p>
            <a:pPr marL="0" indent="0">
              <a:buFont typeface="Arial" panose="020B0604020202020204" pitchFamily="34" charset="0"/>
              <a:buNone/>
            </a:pPr>
            <a:r>
              <a:rPr lang="en-GB" sz="2000" dirty="0"/>
              <a:t>                 = </a:t>
            </a:r>
            <a:r>
              <a:rPr lang="en-GB" sz="2000" u="sng" dirty="0"/>
              <a:t>0.94</a:t>
            </a:r>
          </a:p>
        </p:txBody>
      </p:sp>
      <p:sp>
        <p:nvSpPr>
          <p:cNvPr id="6" name="Content Placeholder 2">
            <a:extLst>
              <a:ext uri="{FF2B5EF4-FFF2-40B4-BE49-F238E27FC236}">
                <a16:creationId xmlns:a16="http://schemas.microsoft.com/office/drawing/2014/main" id="{9972A40B-E13B-4B73-80E9-0DEEB409342F}"/>
              </a:ext>
            </a:extLst>
          </p:cNvPr>
          <p:cNvSpPr txBox="1">
            <a:spLocks/>
          </p:cNvSpPr>
          <p:nvPr/>
        </p:nvSpPr>
        <p:spPr>
          <a:xfrm>
            <a:off x="6182096" y="1595016"/>
            <a:ext cx="4248656" cy="15886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GB" sz="2000" b="1" dirty="0"/>
              <a:t>Recall (Sensitivity) </a:t>
            </a:r>
            <a:r>
              <a:rPr lang="en-GB" sz="2000" dirty="0"/>
              <a:t>= TP/(TP+FN)</a:t>
            </a:r>
          </a:p>
          <a:p>
            <a:pPr marL="0" indent="0">
              <a:buFont typeface="Arial" panose="020B0604020202020204" pitchFamily="34" charset="0"/>
              <a:buNone/>
            </a:pPr>
            <a:r>
              <a:rPr lang="en-GB" sz="2000" dirty="0"/>
              <a:t>                                = 33/(33+3) </a:t>
            </a:r>
          </a:p>
          <a:p>
            <a:pPr marL="0" indent="0">
              <a:buFont typeface="Arial" panose="020B0604020202020204" pitchFamily="34" charset="0"/>
              <a:buNone/>
            </a:pPr>
            <a:r>
              <a:rPr lang="en-GB" sz="2000" dirty="0"/>
              <a:t>                                = </a:t>
            </a:r>
            <a:r>
              <a:rPr lang="en-GB" sz="2000" u="sng" dirty="0"/>
              <a:t>0.92</a:t>
            </a:r>
          </a:p>
        </p:txBody>
      </p:sp>
      <p:sp>
        <p:nvSpPr>
          <p:cNvPr id="7" name="Content Placeholder 2">
            <a:extLst>
              <a:ext uri="{FF2B5EF4-FFF2-40B4-BE49-F238E27FC236}">
                <a16:creationId xmlns:a16="http://schemas.microsoft.com/office/drawing/2014/main" id="{4F43C55C-68D7-40D0-B6EE-27C2C0F89C67}"/>
              </a:ext>
            </a:extLst>
          </p:cNvPr>
          <p:cNvSpPr txBox="1">
            <a:spLocks/>
          </p:cNvSpPr>
          <p:nvPr/>
        </p:nvSpPr>
        <p:spPr>
          <a:xfrm>
            <a:off x="6094412" y="4764142"/>
            <a:ext cx="5803629" cy="149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GB" sz="2000" b="1" dirty="0"/>
              <a:t>F1 Score </a:t>
            </a:r>
            <a:r>
              <a:rPr lang="en-GB" sz="2000" dirty="0"/>
              <a:t>= (2*Precision*Recall)/(Precision + Recall)</a:t>
            </a:r>
          </a:p>
          <a:p>
            <a:pPr marL="0" indent="0">
              <a:buFont typeface="Arial" panose="020B0604020202020204" pitchFamily="34" charset="0"/>
              <a:buNone/>
            </a:pPr>
            <a:r>
              <a:rPr lang="en-GB" sz="2000" dirty="0"/>
              <a:t>                 = (2*0.94*0.92)/(0.94+0.92)</a:t>
            </a:r>
          </a:p>
          <a:p>
            <a:pPr marL="0" indent="0">
              <a:buFont typeface="Arial" panose="020B0604020202020204" pitchFamily="34" charset="0"/>
              <a:buNone/>
            </a:pPr>
            <a:r>
              <a:rPr lang="en-GB" sz="2000" dirty="0"/>
              <a:t>                 = </a:t>
            </a:r>
            <a:r>
              <a:rPr lang="en-GB" sz="2000" u="sng" dirty="0"/>
              <a:t>0.93</a:t>
            </a:r>
          </a:p>
        </p:txBody>
      </p:sp>
    </p:spTree>
    <p:extLst>
      <p:ext uri="{BB962C8B-B14F-4D97-AF65-F5344CB8AC3E}">
        <p14:creationId xmlns:p14="http://schemas.microsoft.com/office/powerpoint/2010/main" val="3958543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1">
      <a:dk1>
        <a:sysClr val="windowText" lastClr="000000"/>
      </a:dk1>
      <a:lt1>
        <a:sysClr val="window" lastClr="FFFFFF"/>
      </a:lt1>
      <a:dk2>
        <a:srgbClr val="44546A"/>
      </a:dk2>
      <a:lt2>
        <a:srgbClr val="FFFFFF"/>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637E821F0621419D0DA8465B971DD0" ma:contentTypeVersion="7" ma:contentTypeDescription="Create a new document." ma:contentTypeScope="" ma:versionID="e1251e93f352467733182dffe876adc5">
  <xsd:schema xmlns:xsd="http://www.w3.org/2001/XMLSchema" xmlns:xs="http://www.w3.org/2001/XMLSchema" xmlns:p="http://schemas.microsoft.com/office/2006/metadata/properties" xmlns:ns2="f3b484ec-c827-4fba-a4c5-aef0c88ad680" targetNamespace="http://schemas.microsoft.com/office/2006/metadata/properties" ma:root="true" ma:fieldsID="dbb28a74489daa5d35bd3513cbd31dbe" ns2:_="">
    <xsd:import namespace="f3b484ec-c827-4fba-a4c5-aef0c88ad68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b484ec-c827-4fba-a4c5-aef0c88ad6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32A148-1806-440B-B09B-8AFC54D54F71}"/>
</file>

<file path=customXml/itemProps2.xml><?xml version="1.0" encoding="utf-8"?>
<ds:datastoreItem xmlns:ds="http://schemas.openxmlformats.org/officeDocument/2006/customXml" ds:itemID="{F888B811-0397-41FD-9085-9D558788BD83}"/>
</file>

<file path=customXml/itemProps3.xml><?xml version="1.0" encoding="utf-8"?>
<ds:datastoreItem xmlns:ds="http://schemas.openxmlformats.org/officeDocument/2006/customXml" ds:itemID="{EAA9C749-4B70-43A7-AD0D-51BA4DBF18CB}"/>
</file>

<file path=docMetadata/LabelInfo.xml><?xml version="1.0" encoding="utf-8"?>
<clbl:labelList xmlns:clbl="http://schemas.microsoft.com/office/2020/mipLabelMetadata">
  <clbl:label id="{b70f6a2e-9a0b-44bc-9fcb-55781401e2f0}" enabled="1" method="Standard" siteId="{f688b0d0-79f0-40a4-8644-35fcdee9d0f3}" contentBits="1" removed="0"/>
</clbl:labelList>
</file>

<file path=docProps/app.xml><?xml version="1.0" encoding="utf-8"?>
<Properties xmlns="http://schemas.openxmlformats.org/officeDocument/2006/extended-properties" xmlns:vt="http://schemas.openxmlformats.org/officeDocument/2006/docPropsVTypes">
  <Template>Circuit</Template>
  <TotalTime>2723</TotalTime>
  <Words>1080</Words>
  <Application>Microsoft Office PowerPoint</Application>
  <PresentationFormat>Widescreen</PresentationFormat>
  <Paragraphs>105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Cambria Math</vt:lpstr>
      <vt:lpstr>Tw Cen MT</vt:lpstr>
      <vt:lpstr>Circuit</vt:lpstr>
      <vt:lpstr>C379 Emerging technologies</vt:lpstr>
      <vt:lpstr>L17 Learning Objectives</vt:lpstr>
      <vt:lpstr>Model Evaluation</vt:lpstr>
      <vt:lpstr>Confusion Matrix</vt:lpstr>
      <vt:lpstr>Confusion Matrix</vt:lpstr>
      <vt:lpstr>Performance Metrics</vt:lpstr>
      <vt:lpstr>Performance Metrics</vt:lpstr>
      <vt:lpstr>Performance Metrics</vt:lpstr>
      <vt:lpstr>Performance Metrics</vt:lpstr>
      <vt:lpstr>Model Building</vt:lpstr>
      <vt:lpstr>K-Nearest Neighbours (KNN)</vt:lpstr>
      <vt:lpstr>KNN – How the Algorithm works? </vt:lpstr>
      <vt:lpstr>Binary vs Multiclass Classifications</vt:lpstr>
      <vt:lpstr>KNN Classifier</vt:lpstr>
      <vt:lpstr>Saving A Predictive Analytics Model</vt:lpstr>
      <vt:lpstr>Lab Demonstration</vt:lpstr>
      <vt:lpstr>Recall from L01: Where can AI be applied? </vt:lpstr>
      <vt:lpstr>Enquire Availability, Application of AI</vt:lpstr>
      <vt:lpstr>Problem Solving</vt:lpstr>
      <vt:lpstr>Practical</vt:lpstr>
      <vt:lpstr>Unscheduled Asynchronous  e-learning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Future with AI</dc:title>
  <dc:creator>David Leong</dc:creator>
  <cp:lastModifiedBy>David Leong (RP)</cp:lastModifiedBy>
  <cp:revision>995</cp:revision>
  <dcterms:created xsi:type="dcterms:W3CDTF">2018-06-24T05:34:28Z</dcterms:created>
  <dcterms:modified xsi:type="dcterms:W3CDTF">2025-01-26T13:38:36Z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70f6a2e-9a0b-44bc-9fcb-55781401e2f0_Enabled">
    <vt:lpwstr>true</vt:lpwstr>
  </property>
  <property fmtid="{D5CDD505-2E9C-101B-9397-08002B2CF9AE}" pid="3" name="MSIP_Label_b70f6a2e-9a0b-44bc-9fcb-55781401e2f0_SetDate">
    <vt:lpwstr>2022-05-05T01:35:42Z</vt:lpwstr>
  </property>
  <property fmtid="{D5CDD505-2E9C-101B-9397-08002B2CF9AE}" pid="4" name="MSIP_Label_b70f6a2e-9a0b-44bc-9fcb-55781401e2f0_Method">
    <vt:lpwstr>Standard</vt:lpwstr>
  </property>
  <property fmtid="{D5CDD505-2E9C-101B-9397-08002B2CF9AE}" pid="5" name="MSIP_Label_b70f6a2e-9a0b-44bc-9fcb-55781401e2f0_Name">
    <vt:lpwstr>NON-SENSITIVE</vt:lpwstr>
  </property>
  <property fmtid="{D5CDD505-2E9C-101B-9397-08002B2CF9AE}" pid="6" name="MSIP_Label_b70f6a2e-9a0b-44bc-9fcb-55781401e2f0_SiteId">
    <vt:lpwstr>f688b0d0-79f0-40a4-8644-35fcdee9d0f3</vt:lpwstr>
  </property>
  <property fmtid="{D5CDD505-2E9C-101B-9397-08002B2CF9AE}" pid="7" name="MSIP_Label_b70f6a2e-9a0b-44bc-9fcb-55781401e2f0_ActionId">
    <vt:lpwstr>2464714b-150c-4d56-9e04-6f8932901e1e</vt:lpwstr>
  </property>
  <property fmtid="{D5CDD505-2E9C-101B-9397-08002B2CF9AE}" pid="8" name="MSIP_Label_b70f6a2e-9a0b-44bc-9fcb-55781401e2f0_ContentBits">
    <vt:lpwstr>1</vt:lpwstr>
  </property>
  <property fmtid="{D5CDD505-2E9C-101B-9397-08002B2CF9AE}" pid="9" name="ContentTypeId">
    <vt:lpwstr>0x010100CF637E821F0621419D0DA8465B971DD0</vt:lpwstr>
  </property>
</Properties>
</file>